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6" showSpecialPlsOnTitleSld="0">
  <p:sldMasterIdLst>
    <p:sldMasterId id="2147483648" r:id="rId1"/>
  </p:sldMasterIdLst>
  <p:notesMasterIdLst>
    <p:notesMasterId r:id="rId58"/>
  </p:notesMasterIdLst>
  <p:handoutMasterIdLst>
    <p:handoutMasterId r:id="rId139"/>
  </p:handoutMasterIdLst>
  <p:sldIdLst>
    <p:sldId id="370" r:id="rId3"/>
    <p:sldId id="308" r:id="rId4"/>
    <p:sldId id="309" r:id="rId5"/>
    <p:sldId id="371" r:id="rId6"/>
    <p:sldId id="373" r:id="rId7"/>
    <p:sldId id="372" r:id="rId8"/>
    <p:sldId id="310" r:id="rId9"/>
    <p:sldId id="376" r:id="rId10"/>
    <p:sldId id="375" r:id="rId11"/>
    <p:sldId id="377" r:id="rId12"/>
    <p:sldId id="385" r:id="rId13"/>
    <p:sldId id="396" r:id="rId14"/>
    <p:sldId id="378" r:id="rId15"/>
    <p:sldId id="379" r:id="rId16"/>
    <p:sldId id="380" r:id="rId17"/>
    <p:sldId id="397" r:id="rId18"/>
    <p:sldId id="381" r:id="rId19"/>
    <p:sldId id="382" r:id="rId20"/>
    <p:sldId id="383" r:id="rId21"/>
    <p:sldId id="384" r:id="rId22"/>
    <p:sldId id="386" r:id="rId23"/>
    <p:sldId id="387" r:id="rId24"/>
    <p:sldId id="388" r:id="rId25"/>
    <p:sldId id="389" r:id="rId26"/>
    <p:sldId id="390" r:id="rId27"/>
    <p:sldId id="391" r:id="rId28"/>
    <p:sldId id="393" r:id="rId29"/>
    <p:sldId id="406" r:id="rId30"/>
    <p:sldId id="394" r:id="rId31"/>
    <p:sldId id="395" r:id="rId32"/>
    <p:sldId id="398" r:id="rId33"/>
    <p:sldId id="466" r:id="rId34"/>
    <p:sldId id="417" r:id="rId35"/>
    <p:sldId id="418" r:id="rId36"/>
    <p:sldId id="419" r:id="rId37"/>
    <p:sldId id="420" r:id="rId38"/>
    <p:sldId id="421" r:id="rId39"/>
    <p:sldId id="399" r:id="rId40"/>
    <p:sldId id="400" r:id="rId41"/>
    <p:sldId id="401" r:id="rId42"/>
    <p:sldId id="402" r:id="rId43"/>
    <p:sldId id="403" r:id="rId44"/>
    <p:sldId id="409" r:id="rId45"/>
    <p:sldId id="407" r:id="rId46"/>
    <p:sldId id="404" r:id="rId47"/>
    <p:sldId id="415" r:id="rId48"/>
    <p:sldId id="416" r:id="rId49"/>
    <p:sldId id="428" r:id="rId50"/>
    <p:sldId id="429" r:id="rId51"/>
    <p:sldId id="430" r:id="rId52"/>
    <p:sldId id="431" r:id="rId53"/>
    <p:sldId id="432" r:id="rId54"/>
    <p:sldId id="433" r:id="rId55"/>
    <p:sldId id="436" r:id="rId56"/>
    <p:sldId id="434" r:id="rId57"/>
    <p:sldId id="437" r:id="rId59"/>
    <p:sldId id="442" r:id="rId60"/>
    <p:sldId id="446" r:id="rId61"/>
    <p:sldId id="449" r:id="rId62"/>
    <p:sldId id="447" r:id="rId63"/>
    <p:sldId id="448" r:id="rId64"/>
    <p:sldId id="444" r:id="rId65"/>
    <p:sldId id="445" r:id="rId66"/>
    <p:sldId id="455" r:id="rId67"/>
    <p:sldId id="456" r:id="rId68"/>
    <p:sldId id="426" r:id="rId69"/>
    <p:sldId id="457" r:id="rId70"/>
    <p:sldId id="452" r:id="rId71"/>
    <p:sldId id="458" r:id="rId72"/>
    <p:sldId id="453" r:id="rId73"/>
    <p:sldId id="427" r:id="rId74"/>
    <p:sldId id="459" r:id="rId75"/>
    <p:sldId id="460" r:id="rId76"/>
    <p:sldId id="461" r:id="rId77"/>
    <p:sldId id="462" r:id="rId78"/>
    <p:sldId id="463" r:id="rId79"/>
    <p:sldId id="464" r:id="rId80"/>
    <p:sldId id="465" r:id="rId81"/>
    <p:sldId id="467" r:id="rId82"/>
    <p:sldId id="468" r:id="rId83"/>
    <p:sldId id="469" r:id="rId84"/>
    <p:sldId id="470" r:id="rId85"/>
    <p:sldId id="471" r:id="rId86"/>
    <p:sldId id="475" r:id="rId87"/>
    <p:sldId id="472" r:id="rId88"/>
    <p:sldId id="473" r:id="rId89"/>
    <p:sldId id="476" r:id="rId90"/>
    <p:sldId id="474" r:id="rId91"/>
    <p:sldId id="478" r:id="rId92"/>
    <p:sldId id="525" r:id="rId93"/>
    <p:sldId id="479" r:id="rId94"/>
    <p:sldId id="480" r:id="rId95"/>
    <p:sldId id="481" r:id="rId96"/>
    <p:sldId id="526" r:id="rId97"/>
    <p:sldId id="484" r:id="rId98"/>
    <p:sldId id="486" r:id="rId99"/>
    <p:sldId id="482" r:id="rId100"/>
    <p:sldId id="483" r:id="rId101"/>
    <p:sldId id="516" r:id="rId102"/>
    <p:sldId id="517" r:id="rId103"/>
    <p:sldId id="527" r:id="rId104"/>
    <p:sldId id="518" r:id="rId105"/>
    <p:sldId id="519" r:id="rId106"/>
    <p:sldId id="528" r:id="rId107"/>
    <p:sldId id="520" r:id="rId108"/>
    <p:sldId id="487" r:id="rId109"/>
    <p:sldId id="490" r:id="rId110"/>
    <p:sldId id="488" r:id="rId111"/>
    <p:sldId id="489" r:id="rId112"/>
    <p:sldId id="493" r:id="rId113"/>
    <p:sldId id="492" r:id="rId114"/>
    <p:sldId id="494" r:id="rId115"/>
    <p:sldId id="495" r:id="rId116"/>
    <p:sldId id="496" r:id="rId117"/>
    <p:sldId id="503" r:id="rId118"/>
    <p:sldId id="504" r:id="rId119"/>
    <p:sldId id="529" r:id="rId120"/>
    <p:sldId id="502" r:id="rId121"/>
    <p:sldId id="505" r:id="rId122"/>
    <p:sldId id="506" r:id="rId123"/>
    <p:sldId id="531" r:id="rId124"/>
    <p:sldId id="507" r:id="rId125"/>
    <p:sldId id="530" r:id="rId126"/>
    <p:sldId id="508" r:id="rId127"/>
    <p:sldId id="509" r:id="rId128"/>
    <p:sldId id="510" r:id="rId129"/>
    <p:sldId id="511" r:id="rId130"/>
    <p:sldId id="513" r:id="rId131"/>
    <p:sldId id="512" r:id="rId132"/>
    <p:sldId id="515" r:id="rId133"/>
    <p:sldId id="514" r:id="rId134"/>
    <p:sldId id="521" r:id="rId135"/>
    <p:sldId id="522" r:id="rId136"/>
    <p:sldId id="523" r:id="rId137"/>
    <p:sldId id="524" r:id="rId138"/>
  </p:sldIdLst>
  <p:sldSz cx="9144000" cy="6858000" type="letter"/>
  <p:notesSz cx="6858000" cy="9144000"/>
  <p:defaultTextStyle>
    <a:defPPr>
      <a:defRPr lang="fi-FI"/>
    </a:defPPr>
    <a:lvl1pPr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1pPr>
    <a:lvl2pPr marL="4559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2pPr>
    <a:lvl3pPr marL="9131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3pPr>
    <a:lvl4pPr marL="13703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4pPr>
    <a:lvl5pPr marL="18275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0A0EF876-8928-48A6-A122-FACA3FF7BE05}">
          <p14:sldIdLst>
            <p14:sldId id="370"/>
            <p14:sldId id="308"/>
            <p14:sldId id="309"/>
            <p14:sldId id="371"/>
            <p14:sldId id="373"/>
            <p14:sldId id="372"/>
            <p14:sldId id="310"/>
            <p14:sldId id="376"/>
            <p14:sldId id="375"/>
            <p14:sldId id="377"/>
            <p14:sldId id="385"/>
            <p14:sldId id="396"/>
            <p14:sldId id="378"/>
            <p14:sldId id="379"/>
            <p14:sldId id="380"/>
            <p14:sldId id="397"/>
            <p14:sldId id="381"/>
            <p14:sldId id="382"/>
            <p14:sldId id="383"/>
            <p14:sldId id="384"/>
            <p14:sldId id="386"/>
            <p14:sldId id="387"/>
            <p14:sldId id="388"/>
            <p14:sldId id="389"/>
            <p14:sldId id="390"/>
            <p14:sldId id="391"/>
            <p14:sldId id="393"/>
            <p14:sldId id="406"/>
            <p14:sldId id="394"/>
            <p14:sldId id="395"/>
            <p14:sldId id="398"/>
            <p14:sldId id="466"/>
            <p14:sldId id="417"/>
            <p14:sldId id="418"/>
            <p14:sldId id="419"/>
            <p14:sldId id="420"/>
            <p14:sldId id="421"/>
            <p14:sldId id="399"/>
            <p14:sldId id="400"/>
            <p14:sldId id="401"/>
            <p14:sldId id="402"/>
            <p14:sldId id="403"/>
            <p14:sldId id="409"/>
            <p14:sldId id="407"/>
            <p14:sldId id="404"/>
            <p14:sldId id="415"/>
            <p14:sldId id="416"/>
            <p14:sldId id="428"/>
            <p14:sldId id="429"/>
            <p14:sldId id="430"/>
            <p14:sldId id="431"/>
            <p14:sldId id="432"/>
            <p14:sldId id="433"/>
            <p14:sldId id="436"/>
            <p14:sldId id="434"/>
            <p14:sldId id="437"/>
            <p14:sldId id="442"/>
          </p14:sldIdLst>
        </p14:section>
        <p14:section name="无标题节" id="{9FFD6A15-B5AB-4553-8930-6F93358D6395}">
          <p14:sldIdLst>
            <p14:sldId id="446"/>
            <p14:sldId id="449"/>
            <p14:sldId id="447"/>
            <p14:sldId id="448"/>
            <p14:sldId id="444"/>
            <p14:sldId id="445"/>
            <p14:sldId id="455"/>
            <p14:sldId id="456"/>
            <p14:sldId id="426"/>
            <p14:sldId id="457"/>
            <p14:sldId id="452"/>
            <p14:sldId id="458"/>
            <p14:sldId id="453"/>
            <p14:sldId id="427"/>
            <p14:sldId id="459"/>
            <p14:sldId id="460"/>
            <p14:sldId id="461"/>
            <p14:sldId id="462"/>
            <p14:sldId id="463"/>
            <p14:sldId id="464"/>
            <p14:sldId id="465"/>
            <p14:sldId id="467"/>
            <p14:sldId id="468"/>
            <p14:sldId id="469"/>
            <p14:sldId id="470"/>
            <p14:sldId id="471"/>
            <p14:sldId id="475"/>
            <p14:sldId id="472"/>
            <p14:sldId id="473"/>
            <p14:sldId id="476"/>
            <p14:sldId id="474"/>
            <p14:sldId id="478"/>
            <p14:sldId id="525"/>
            <p14:sldId id="479"/>
            <p14:sldId id="480"/>
            <p14:sldId id="481"/>
            <p14:sldId id="526"/>
            <p14:sldId id="484"/>
            <p14:sldId id="486"/>
            <p14:sldId id="482"/>
            <p14:sldId id="483"/>
            <p14:sldId id="516"/>
            <p14:sldId id="517"/>
            <p14:sldId id="527"/>
            <p14:sldId id="518"/>
            <p14:sldId id="519"/>
            <p14:sldId id="528"/>
            <p14:sldId id="520"/>
            <p14:sldId id="487"/>
            <p14:sldId id="490"/>
            <p14:sldId id="488"/>
            <p14:sldId id="489"/>
            <p14:sldId id="493"/>
            <p14:sldId id="492"/>
            <p14:sldId id="494"/>
            <p14:sldId id="495"/>
            <p14:sldId id="496"/>
            <p14:sldId id="503"/>
            <p14:sldId id="504"/>
            <p14:sldId id="529"/>
            <p14:sldId id="502"/>
            <p14:sldId id="505"/>
            <p14:sldId id="506"/>
            <p14:sldId id="531"/>
            <p14:sldId id="507"/>
            <p14:sldId id="530"/>
            <p14:sldId id="508"/>
            <p14:sldId id="509"/>
            <p14:sldId id="510"/>
            <p14:sldId id="511"/>
            <p14:sldId id="513"/>
            <p14:sldId id="512"/>
            <p14:sldId id="515"/>
            <p14:sldId id="514"/>
            <p14:sldId id="521"/>
            <p14:sldId id="522"/>
            <p14:sldId id="523"/>
            <p14:sldId id="52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70C1"/>
    <a:srgbClr val="FFFFFF"/>
    <a:srgbClr val="333333"/>
    <a:srgbClr val="CCCCCC"/>
    <a:srgbClr val="080808"/>
    <a:srgbClr val="F7F7F7"/>
    <a:srgbClr val="999999"/>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956" autoAdjust="0"/>
    <p:restoredTop sz="94424" autoAdjust="0"/>
  </p:normalViewPr>
  <p:slideViewPr>
    <p:cSldViewPr>
      <p:cViewPr varScale="1">
        <p:scale>
          <a:sx n="74" d="100"/>
          <a:sy n="74" d="100"/>
        </p:scale>
        <p:origin x="840" y="72"/>
      </p:cViewPr>
      <p:guideLst>
        <p:guide orient="horz" pos="2160"/>
        <p:guide pos="2858"/>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3" d="100"/>
          <a:sy n="53" d="100"/>
        </p:scale>
        <p:origin x="-2952" y="-102"/>
      </p:cViewPr>
      <p:guideLst>
        <p:guide orient="horz" pos="2880"/>
        <p:guide pos="2143"/>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notesMaster" Target="notesMasters/notesMaster1.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2" Type="http://schemas.openxmlformats.org/officeDocument/2006/relationships/tableStyles" Target="tableStyles.xml"/><Relationship Id="rId141" Type="http://schemas.openxmlformats.org/officeDocument/2006/relationships/viewProps" Target="viewProps.xml"/><Relationship Id="rId140" Type="http://schemas.openxmlformats.org/officeDocument/2006/relationships/presProps" Target="presProps.xml"/><Relationship Id="rId14" Type="http://schemas.openxmlformats.org/officeDocument/2006/relationships/slide" Target="slides/slide12.xml"/><Relationship Id="rId139" Type="http://schemas.openxmlformats.org/officeDocument/2006/relationships/handoutMaster" Target="handoutMasters/handoutMaster1.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94077E7-1FDB-4BBA-A5C8-F156DB586733}" type="doc">
      <dgm:prSet loTypeId="urn:microsoft.com/office/officeart/2008/layout/HorizontalMultiLevelHierarchy" loCatId="hierarchy" qsTypeId="urn:microsoft.com/office/officeart/2005/8/quickstyle/simple1" qsCatId="simple" csTypeId="urn:microsoft.com/office/officeart/2005/8/colors/accent2_4" csCatId="accent2" phldr="1"/>
      <dgm:spPr/>
      <dgm:t>
        <a:bodyPr/>
        <a:lstStyle/>
        <a:p>
          <a:endParaRPr lang="zh-CN" altLang="en-US"/>
        </a:p>
      </dgm:t>
    </dgm:pt>
    <dgm:pt modelId="{43A7E104-0C0D-404F-8BD1-C4F2F9E5452E}">
      <dgm:prSet phldrT="[文本]"/>
      <dgm:spPr/>
      <dgm:t>
        <a:bodyPr/>
        <a:lstStyle/>
        <a:p>
          <a:r>
            <a:rPr lang="zh-CN" altLang="en-US"/>
            <a:t>电脑</a:t>
          </a:r>
        </a:p>
      </dgm:t>
    </dgm:pt>
    <dgm:pt modelId="{589A1EAC-BDF3-445F-A60A-26278F993EBA}" cxnId="{EA5B0B59-8481-4534-B750-2A19C92AF13F}" type="parTrans">
      <dgm:prSet/>
      <dgm:spPr/>
      <dgm:t>
        <a:bodyPr/>
        <a:lstStyle/>
        <a:p>
          <a:endParaRPr lang="zh-CN" altLang="en-US"/>
        </a:p>
      </dgm:t>
    </dgm:pt>
    <dgm:pt modelId="{40AC6E28-AE81-4A97-91D0-5A524D99C8A9}" cxnId="{EA5B0B59-8481-4534-B750-2A19C92AF13F}" type="sibTrans">
      <dgm:prSet/>
      <dgm:spPr/>
      <dgm:t>
        <a:bodyPr/>
        <a:lstStyle/>
        <a:p>
          <a:endParaRPr lang="zh-CN" altLang="en-US"/>
        </a:p>
      </dgm:t>
    </dgm:pt>
    <dgm:pt modelId="{D87E59CE-7382-400F-9D6F-04D7910BE7C3}">
      <dgm:prSet phldrT="[文本]"/>
      <dgm:spPr/>
      <dgm:t>
        <a:bodyPr/>
        <a:lstStyle/>
        <a:p>
          <a:r>
            <a:rPr lang="zh-CN" altLang="en-US"/>
            <a:t>台式机</a:t>
          </a:r>
          <a:r>
            <a:rPr lang="en-US" altLang="zh-CN"/>
            <a:t>(Desktop)</a:t>
          </a:r>
          <a:endParaRPr lang="zh-CN" altLang="en-US"/>
        </a:p>
      </dgm:t>
    </dgm:pt>
    <dgm:pt modelId="{38997F7F-2076-42D0-80AD-9AF63EFE48E6}" cxnId="{792E37EA-191E-4734-B1DC-853F01316AC0}" type="parTrans">
      <dgm:prSet/>
      <dgm:spPr/>
      <dgm:t>
        <a:bodyPr/>
        <a:lstStyle/>
        <a:p>
          <a:endParaRPr lang="zh-CN" altLang="en-US"/>
        </a:p>
      </dgm:t>
    </dgm:pt>
    <dgm:pt modelId="{411B7A76-38F1-42FC-9111-F949ED736B65}" cxnId="{792E37EA-191E-4734-B1DC-853F01316AC0}" type="sibTrans">
      <dgm:prSet/>
      <dgm:spPr/>
      <dgm:t>
        <a:bodyPr/>
        <a:lstStyle/>
        <a:p>
          <a:endParaRPr lang="zh-CN" altLang="en-US"/>
        </a:p>
      </dgm:t>
    </dgm:pt>
    <dgm:pt modelId="{FF76107F-7876-4067-9C75-47D9798DE760}">
      <dgm:prSet phldrT="[文本]"/>
      <dgm:spPr/>
      <dgm:t>
        <a:bodyPr/>
        <a:lstStyle/>
        <a:p>
          <a:r>
            <a:rPr lang="zh-CN" altLang="en-US"/>
            <a:t>笔记本</a:t>
          </a:r>
          <a:r>
            <a:rPr lang="en-US" altLang="zh-CN"/>
            <a:t>Laptop</a:t>
          </a:r>
          <a:endParaRPr lang="zh-CN" altLang="en-US"/>
        </a:p>
      </dgm:t>
    </dgm:pt>
    <dgm:pt modelId="{F0635D11-4761-4A2C-857C-A2501C7A0555}" cxnId="{F0AD1B4F-E777-451E-9D04-9B8B2BAA4468}" type="parTrans">
      <dgm:prSet/>
      <dgm:spPr/>
      <dgm:t>
        <a:bodyPr/>
        <a:lstStyle/>
        <a:p>
          <a:endParaRPr lang="zh-CN" altLang="en-US"/>
        </a:p>
      </dgm:t>
    </dgm:pt>
    <dgm:pt modelId="{1BDEC3D2-5511-4B7D-8288-3B8C6712DA59}" cxnId="{F0AD1B4F-E777-451E-9D04-9B8B2BAA4468}" type="sibTrans">
      <dgm:prSet/>
      <dgm:spPr/>
      <dgm:t>
        <a:bodyPr/>
        <a:lstStyle/>
        <a:p>
          <a:endParaRPr lang="zh-CN" altLang="en-US"/>
        </a:p>
      </dgm:t>
    </dgm:pt>
    <dgm:pt modelId="{B23C4D56-0508-4041-AD41-07F2F2D57FE6}">
      <dgm:prSet phldrT="[文本]"/>
      <dgm:spPr/>
      <dgm:t>
        <a:bodyPr/>
        <a:lstStyle/>
        <a:p>
          <a:r>
            <a:rPr lang="zh-CN" altLang="en-US"/>
            <a:t>平板电脑</a:t>
          </a:r>
          <a:r>
            <a:rPr lang="en-US" altLang="zh-CN"/>
            <a:t>pad</a:t>
          </a:r>
          <a:endParaRPr lang="zh-CN" altLang="en-US"/>
        </a:p>
      </dgm:t>
    </dgm:pt>
    <dgm:pt modelId="{45408E30-0527-4E72-833D-D8D72DE35993}" cxnId="{7429E0FA-5EB6-4171-945E-2DEDB4F04C2C}" type="parTrans">
      <dgm:prSet/>
      <dgm:spPr/>
      <dgm:t>
        <a:bodyPr/>
        <a:lstStyle/>
        <a:p>
          <a:endParaRPr lang="zh-CN" altLang="en-US"/>
        </a:p>
      </dgm:t>
    </dgm:pt>
    <dgm:pt modelId="{9ED5FEBE-E092-4859-9996-C924EE71FA81}" cxnId="{7429E0FA-5EB6-4171-945E-2DEDB4F04C2C}" type="sibTrans">
      <dgm:prSet/>
      <dgm:spPr/>
      <dgm:t>
        <a:bodyPr/>
        <a:lstStyle/>
        <a:p>
          <a:endParaRPr lang="zh-CN" altLang="en-US"/>
        </a:p>
      </dgm:t>
    </dgm:pt>
    <dgm:pt modelId="{0D75B6EA-1A15-4897-A32B-31DC3BD733E8}">
      <dgm:prSet phldrT="[文本]"/>
      <dgm:spPr/>
      <dgm:t>
        <a:bodyPr/>
        <a:lstStyle/>
        <a:p>
          <a:r>
            <a:rPr lang="zh-CN" altLang="en-US"/>
            <a:t>联想台式机</a:t>
          </a:r>
        </a:p>
      </dgm:t>
    </dgm:pt>
    <dgm:pt modelId="{6AE67A6C-40BE-41FC-AA93-43107E177A09}" cxnId="{71D1AD93-6805-4A7B-ABBA-F5627915F607}" type="parTrans">
      <dgm:prSet/>
      <dgm:spPr/>
      <dgm:t>
        <a:bodyPr/>
        <a:lstStyle/>
        <a:p>
          <a:endParaRPr lang="zh-CN" altLang="en-US"/>
        </a:p>
      </dgm:t>
    </dgm:pt>
    <dgm:pt modelId="{465FFB9A-E8E2-4324-8E72-3E42159C92E8}" cxnId="{71D1AD93-6805-4A7B-ABBA-F5627915F607}" type="sibTrans">
      <dgm:prSet/>
      <dgm:spPr/>
      <dgm:t>
        <a:bodyPr/>
        <a:lstStyle/>
        <a:p>
          <a:endParaRPr lang="zh-CN" altLang="en-US"/>
        </a:p>
      </dgm:t>
    </dgm:pt>
    <dgm:pt modelId="{E042DFA6-115A-4CA7-A7E7-D974678D27D2}">
      <dgm:prSet phldrT="[文本]"/>
      <dgm:spPr/>
      <dgm:t>
        <a:bodyPr/>
        <a:lstStyle/>
        <a:p>
          <a:r>
            <a:rPr lang="zh-CN" altLang="en-US"/>
            <a:t>戴尔台式机</a:t>
          </a:r>
        </a:p>
      </dgm:t>
    </dgm:pt>
    <dgm:pt modelId="{BD4FA888-D369-4471-9702-F8097C26EB81}" cxnId="{D0B808C5-F3CA-4B4A-97DE-1167ECDDF695}" type="parTrans">
      <dgm:prSet/>
      <dgm:spPr/>
      <dgm:t>
        <a:bodyPr/>
        <a:lstStyle/>
        <a:p>
          <a:endParaRPr lang="zh-CN" altLang="en-US"/>
        </a:p>
      </dgm:t>
    </dgm:pt>
    <dgm:pt modelId="{04480B2B-F20E-4FE9-A5B7-1BD35BFB3C6A}" cxnId="{D0B808C5-F3CA-4B4A-97DE-1167ECDDF695}" type="sibTrans">
      <dgm:prSet/>
      <dgm:spPr/>
      <dgm:t>
        <a:bodyPr/>
        <a:lstStyle/>
        <a:p>
          <a:endParaRPr lang="zh-CN" altLang="en-US"/>
        </a:p>
      </dgm:t>
    </dgm:pt>
    <dgm:pt modelId="{A1C16B21-A56D-4F0C-9665-E133006CFC11}">
      <dgm:prSet phldrT="[文本]"/>
      <dgm:spPr/>
      <dgm:t>
        <a:bodyPr/>
        <a:lstStyle/>
        <a:p>
          <a:r>
            <a:rPr lang="zh-CN" altLang="en-US"/>
            <a:t>神舟台式机</a:t>
          </a:r>
        </a:p>
      </dgm:t>
    </dgm:pt>
    <dgm:pt modelId="{F9FF6930-F429-4807-8A85-7B3A84CD7633}" cxnId="{581042AD-5ED3-4822-AFA1-4F52F24F8166}" type="parTrans">
      <dgm:prSet/>
      <dgm:spPr/>
      <dgm:t>
        <a:bodyPr/>
        <a:lstStyle/>
        <a:p>
          <a:endParaRPr lang="zh-CN" altLang="en-US"/>
        </a:p>
      </dgm:t>
    </dgm:pt>
    <dgm:pt modelId="{F45CE4A4-494F-423C-80D2-01F9A675D599}" cxnId="{581042AD-5ED3-4822-AFA1-4F52F24F8166}" type="sibTrans">
      <dgm:prSet/>
      <dgm:spPr/>
      <dgm:t>
        <a:bodyPr/>
        <a:lstStyle/>
        <a:p>
          <a:endParaRPr lang="zh-CN" altLang="en-US"/>
        </a:p>
      </dgm:t>
    </dgm:pt>
    <dgm:pt modelId="{13170FF0-D192-4FC8-BA4F-B96D96A255C1}">
      <dgm:prSet phldrT="[文本]"/>
      <dgm:spPr/>
      <dgm:t>
        <a:bodyPr/>
        <a:lstStyle/>
        <a:p>
          <a:r>
            <a:rPr lang="zh-CN" altLang="en-US"/>
            <a:t>联想笔记本</a:t>
          </a:r>
        </a:p>
      </dgm:t>
    </dgm:pt>
    <dgm:pt modelId="{344ABEF1-E47E-4A2B-B701-E67B240D66BC}" cxnId="{1FEF18B5-A4C5-4917-9F24-8A1865413492}" type="parTrans">
      <dgm:prSet/>
      <dgm:spPr/>
      <dgm:t>
        <a:bodyPr/>
        <a:lstStyle/>
        <a:p>
          <a:endParaRPr lang="zh-CN" altLang="en-US"/>
        </a:p>
      </dgm:t>
    </dgm:pt>
    <dgm:pt modelId="{C57E2D16-B776-452A-A787-E5640B9B0243}" cxnId="{1FEF18B5-A4C5-4917-9F24-8A1865413492}" type="sibTrans">
      <dgm:prSet/>
      <dgm:spPr/>
      <dgm:t>
        <a:bodyPr/>
        <a:lstStyle/>
        <a:p>
          <a:endParaRPr lang="zh-CN" altLang="en-US"/>
        </a:p>
      </dgm:t>
    </dgm:pt>
    <dgm:pt modelId="{790DD340-70E8-435C-8D1A-C4F91D739B43}">
      <dgm:prSet phldrT="[文本]"/>
      <dgm:spPr/>
      <dgm:t>
        <a:bodyPr/>
        <a:lstStyle/>
        <a:p>
          <a:r>
            <a:rPr lang="zh-CN" altLang="en-US"/>
            <a:t>戴尔笔记本</a:t>
          </a:r>
        </a:p>
      </dgm:t>
    </dgm:pt>
    <dgm:pt modelId="{4E43FE7E-25A9-4432-81AA-D50DE8C6EE2F}" cxnId="{BFCDA486-9A29-421B-8DDE-15AB0273EB9B}" type="parTrans">
      <dgm:prSet/>
      <dgm:spPr/>
      <dgm:t>
        <a:bodyPr/>
        <a:lstStyle/>
        <a:p>
          <a:endParaRPr lang="zh-CN" altLang="en-US"/>
        </a:p>
      </dgm:t>
    </dgm:pt>
    <dgm:pt modelId="{BE23242D-900E-44BA-8A51-E65E27D2D00F}" cxnId="{BFCDA486-9A29-421B-8DDE-15AB0273EB9B}" type="sibTrans">
      <dgm:prSet/>
      <dgm:spPr/>
      <dgm:t>
        <a:bodyPr/>
        <a:lstStyle/>
        <a:p>
          <a:endParaRPr lang="zh-CN" altLang="en-US"/>
        </a:p>
      </dgm:t>
    </dgm:pt>
    <dgm:pt modelId="{0406C120-2EC1-42EA-B4B7-96624C067173}">
      <dgm:prSet phldrT="[文本]"/>
      <dgm:spPr/>
      <dgm:t>
        <a:bodyPr/>
        <a:lstStyle/>
        <a:p>
          <a:r>
            <a:rPr lang="zh-CN" altLang="en-US"/>
            <a:t>神舟笔记本</a:t>
          </a:r>
        </a:p>
      </dgm:t>
    </dgm:pt>
    <dgm:pt modelId="{01C456B1-6F25-496D-B320-78415B4CF2BA}" cxnId="{CF08A197-5C70-45C3-90A8-67DB5ED3A282}" type="parTrans">
      <dgm:prSet/>
      <dgm:spPr/>
      <dgm:t>
        <a:bodyPr/>
        <a:lstStyle/>
        <a:p>
          <a:endParaRPr lang="zh-CN" altLang="en-US"/>
        </a:p>
      </dgm:t>
    </dgm:pt>
    <dgm:pt modelId="{9A97734B-C0E8-4B2F-84C5-76C0F023ED1F}" cxnId="{CF08A197-5C70-45C3-90A8-67DB5ED3A282}" type="sibTrans">
      <dgm:prSet/>
      <dgm:spPr/>
      <dgm:t>
        <a:bodyPr/>
        <a:lstStyle/>
        <a:p>
          <a:endParaRPr lang="zh-CN" altLang="en-US"/>
        </a:p>
      </dgm:t>
    </dgm:pt>
    <dgm:pt modelId="{29E05317-7B3B-4C5B-A1A5-7C3B191B6373}">
      <dgm:prSet phldrT="[文本]"/>
      <dgm:spPr/>
      <dgm:t>
        <a:bodyPr/>
        <a:lstStyle/>
        <a:p>
          <a:r>
            <a:rPr lang="zh-CN" altLang="en-US"/>
            <a:t>联想</a:t>
          </a:r>
          <a:r>
            <a:rPr lang="en-US" altLang="zh-CN"/>
            <a:t>pad</a:t>
          </a:r>
          <a:endParaRPr lang="zh-CN" altLang="en-US"/>
        </a:p>
      </dgm:t>
    </dgm:pt>
    <dgm:pt modelId="{3B537A4A-AB95-4F6F-8E9F-AB28F94C3AFD}" cxnId="{8BBFF95B-A2A5-45BE-B1E0-4C15EA4D2B50}" type="parTrans">
      <dgm:prSet/>
      <dgm:spPr/>
      <dgm:t>
        <a:bodyPr/>
        <a:lstStyle/>
        <a:p>
          <a:endParaRPr lang="zh-CN" altLang="en-US"/>
        </a:p>
      </dgm:t>
    </dgm:pt>
    <dgm:pt modelId="{70636133-E901-4AE3-A551-7FAEE51A7D1B}" cxnId="{8BBFF95B-A2A5-45BE-B1E0-4C15EA4D2B50}" type="sibTrans">
      <dgm:prSet/>
      <dgm:spPr/>
      <dgm:t>
        <a:bodyPr/>
        <a:lstStyle/>
        <a:p>
          <a:endParaRPr lang="zh-CN" altLang="en-US"/>
        </a:p>
      </dgm:t>
    </dgm:pt>
    <dgm:pt modelId="{8D27B0D2-C7C8-482A-A388-9D9845DA4EB9}">
      <dgm:prSet phldrT="[文本]"/>
      <dgm:spPr/>
      <dgm:t>
        <a:bodyPr/>
        <a:lstStyle/>
        <a:p>
          <a:r>
            <a:rPr lang="zh-CN" altLang="en-US"/>
            <a:t>戴尔</a:t>
          </a:r>
          <a:r>
            <a:rPr lang="en-US" altLang="zh-CN"/>
            <a:t>pad</a:t>
          </a:r>
          <a:endParaRPr lang="zh-CN" altLang="en-US"/>
        </a:p>
      </dgm:t>
    </dgm:pt>
    <dgm:pt modelId="{FF4B8931-0F03-4926-9D18-14BD7D603555}" cxnId="{491CE632-AE85-452F-BEFA-72BCDC4D47C7}" type="parTrans">
      <dgm:prSet/>
      <dgm:spPr/>
      <dgm:t>
        <a:bodyPr/>
        <a:lstStyle/>
        <a:p>
          <a:endParaRPr lang="zh-CN" altLang="en-US"/>
        </a:p>
      </dgm:t>
    </dgm:pt>
    <dgm:pt modelId="{6FAC2CC2-EFEA-449B-89A2-9E79CACA8D81}" cxnId="{491CE632-AE85-452F-BEFA-72BCDC4D47C7}" type="sibTrans">
      <dgm:prSet/>
      <dgm:spPr/>
      <dgm:t>
        <a:bodyPr/>
        <a:lstStyle/>
        <a:p>
          <a:endParaRPr lang="zh-CN" altLang="en-US"/>
        </a:p>
      </dgm:t>
    </dgm:pt>
    <dgm:pt modelId="{ECDD9BCC-4198-45D2-83BD-F30DCCFC2DC1}">
      <dgm:prSet phldrT="[文本]"/>
      <dgm:spPr/>
      <dgm:t>
        <a:bodyPr/>
        <a:lstStyle/>
        <a:p>
          <a:r>
            <a:rPr lang="zh-CN" altLang="en-US"/>
            <a:t>神舟</a:t>
          </a:r>
          <a:r>
            <a:rPr lang="en-US" altLang="zh-CN"/>
            <a:t>pad</a:t>
          </a:r>
          <a:endParaRPr lang="zh-CN" altLang="en-US"/>
        </a:p>
      </dgm:t>
    </dgm:pt>
    <dgm:pt modelId="{8EA4FC0C-749B-4A84-A8B3-3A8F47E9917B}" cxnId="{B6177E2C-55FC-4AD4-ADA3-9E2B7A9014FF}" type="parTrans">
      <dgm:prSet/>
      <dgm:spPr/>
      <dgm:t>
        <a:bodyPr/>
        <a:lstStyle/>
        <a:p>
          <a:endParaRPr lang="zh-CN" altLang="en-US"/>
        </a:p>
      </dgm:t>
    </dgm:pt>
    <dgm:pt modelId="{304DE65E-81C4-46B5-ACAA-939EEA392257}" cxnId="{B6177E2C-55FC-4AD4-ADA3-9E2B7A9014FF}" type="sibTrans">
      <dgm:prSet/>
      <dgm:spPr/>
      <dgm:t>
        <a:bodyPr/>
        <a:lstStyle/>
        <a:p>
          <a:endParaRPr lang="zh-CN" altLang="en-US"/>
        </a:p>
      </dgm:t>
    </dgm:pt>
    <dgm:pt modelId="{BB15E1FC-64AC-4589-950B-A1C8F46FE2A1}" type="pres">
      <dgm:prSet presAssocID="{B94077E7-1FDB-4BBA-A5C8-F156DB586733}" presName="Name0" presStyleCnt="0">
        <dgm:presLayoutVars>
          <dgm:chPref val="1"/>
          <dgm:dir/>
          <dgm:animOne val="branch"/>
          <dgm:animLvl val="lvl"/>
          <dgm:resizeHandles val="exact"/>
        </dgm:presLayoutVars>
      </dgm:prSet>
      <dgm:spPr/>
      <dgm:t>
        <a:bodyPr/>
        <a:lstStyle/>
        <a:p>
          <a:endParaRPr lang="zh-CN" altLang="en-US"/>
        </a:p>
      </dgm:t>
    </dgm:pt>
    <dgm:pt modelId="{31BBF4A5-65FD-447A-BBB6-639C0DEB774F}" type="pres">
      <dgm:prSet presAssocID="{43A7E104-0C0D-404F-8BD1-C4F2F9E5452E}" presName="root1" presStyleCnt="0"/>
      <dgm:spPr/>
      <dgm:t>
        <a:bodyPr/>
        <a:lstStyle/>
        <a:p>
          <a:endParaRPr lang="zh-CN" altLang="en-US"/>
        </a:p>
      </dgm:t>
    </dgm:pt>
    <dgm:pt modelId="{AA5F144A-9BE1-46B5-AAB4-A682C4380F92}" type="pres">
      <dgm:prSet presAssocID="{43A7E104-0C0D-404F-8BD1-C4F2F9E5452E}" presName="LevelOneTextNode" presStyleLbl="node0" presStyleIdx="0" presStyleCnt="1">
        <dgm:presLayoutVars>
          <dgm:chPref val="3"/>
        </dgm:presLayoutVars>
      </dgm:prSet>
      <dgm:spPr/>
      <dgm:t>
        <a:bodyPr/>
        <a:lstStyle/>
        <a:p>
          <a:endParaRPr lang="zh-CN" altLang="en-US"/>
        </a:p>
      </dgm:t>
    </dgm:pt>
    <dgm:pt modelId="{39EED2D7-F4BE-4B51-861F-FA6DAF21760E}" type="pres">
      <dgm:prSet presAssocID="{43A7E104-0C0D-404F-8BD1-C4F2F9E5452E}" presName="level2hierChild" presStyleCnt="0"/>
      <dgm:spPr/>
      <dgm:t>
        <a:bodyPr/>
        <a:lstStyle/>
        <a:p>
          <a:endParaRPr lang="zh-CN" altLang="en-US"/>
        </a:p>
      </dgm:t>
    </dgm:pt>
    <dgm:pt modelId="{C7833215-AE06-4A50-9FD7-05DCEDAAC239}" type="pres">
      <dgm:prSet presAssocID="{38997F7F-2076-42D0-80AD-9AF63EFE48E6}" presName="conn2-1" presStyleLbl="parChTrans1D2" presStyleIdx="0" presStyleCnt="3"/>
      <dgm:spPr/>
      <dgm:t>
        <a:bodyPr/>
        <a:lstStyle/>
        <a:p>
          <a:endParaRPr lang="zh-CN" altLang="en-US"/>
        </a:p>
      </dgm:t>
    </dgm:pt>
    <dgm:pt modelId="{F3B8B132-0719-4BA5-9D7B-DDB61EA441A1}" type="pres">
      <dgm:prSet presAssocID="{38997F7F-2076-42D0-80AD-9AF63EFE48E6}" presName="connTx" presStyleLbl="parChTrans1D2" presStyleIdx="0" presStyleCnt="3"/>
      <dgm:spPr/>
      <dgm:t>
        <a:bodyPr/>
        <a:lstStyle/>
        <a:p>
          <a:endParaRPr lang="zh-CN" altLang="en-US"/>
        </a:p>
      </dgm:t>
    </dgm:pt>
    <dgm:pt modelId="{56A49D60-042A-4FB4-A1C6-386878F09532}" type="pres">
      <dgm:prSet presAssocID="{D87E59CE-7382-400F-9D6F-04D7910BE7C3}" presName="root2" presStyleCnt="0"/>
      <dgm:spPr/>
      <dgm:t>
        <a:bodyPr/>
        <a:lstStyle/>
        <a:p>
          <a:endParaRPr lang="zh-CN" altLang="en-US"/>
        </a:p>
      </dgm:t>
    </dgm:pt>
    <dgm:pt modelId="{13E8CA3D-7C1F-4379-9E9C-AD1799221BE2}" type="pres">
      <dgm:prSet presAssocID="{D87E59CE-7382-400F-9D6F-04D7910BE7C3}" presName="LevelTwoTextNode" presStyleLbl="node2" presStyleIdx="0" presStyleCnt="3">
        <dgm:presLayoutVars>
          <dgm:chPref val="3"/>
        </dgm:presLayoutVars>
      </dgm:prSet>
      <dgm:spPr/>
      <dgm:t>
        <a:bodyPr/>
        <a:lstStyle/>
        <a:p>
          <a:endParaRPr lang="zh-CN" altLang="en-US"/>
        </a:p>
      </dgm:t>
    </dgm:pt>
    <dgm:pt modelId="{35B412F5-6D23-4521-B714-B1BAD6678BB7}" type="pres">
      <dgm:prSet presAssocID="{D87E59CE-7382-400F-9D6F-04D7910BE7C3}" presName="level3hierChild" presStyleCnt="0"/>
      <dgm:spPr/>
      <dgm:t>
        <a:bodyPr/>
        <a:lstStyle/>
        <a:p>
          <a:endParaRPr lang="zh-CN" altLang="en-US"/>
        </a:p>
      </dgm:t>
    </dgm:pt>
    <dgm:pt modelId="{BC864243-F9EE-4497-85CE-549634E2550A}" type="pres">
      <dgm:prSet presAssocID="{6AE67A6C-40BE-41FC-AA93-43107E177A09}" presName="conn2-1" presStyleLbl="parChTrans1D3" presStyleIdx="0" presStyleCnt="9"/>
      <dgm:spPr/>
      <dgm:t>
        <a:bodyPr/>
        <a:lstStyle/>
        <a:p>
          <a:endParaRPr lang="zh-CN" altLang="en-US"/>
        </a:p>
      </dgm:t>
    </dgm:pt>
    <dgm:pt modelId="{4E0D3D64-B61E-43CC-BDE4-AF2E36FA24AE}" type="pres">
      <dgm:prSet presAssocID="{6AE67A6C-40BE-41FC-AA93-43107E177A09}" presName="connTx" presStyleLbl="parChTrans1D3" presStyleIdx="0" presStyleCnt="9"/>
      <dgm:spPr/>
      <dgm:t>
        <a:bodyPr/>
        <a:lstStyle/>
        <a:p>
          <a:endParaRPr lang="zh-CN" altLang="en-US"/>
        </a:p>
      </dgm:t>
    </dgm:pt>
    <dgm:pt modelId="{9324A500-D9C2-40A8-89AC-597532B680B9}" type="pres">
      <dgm:prSet presAssocID="{0D75B6EA-1A15-4897-A32B-31DC3BD733E8}" presName="root2" presStyleCnt="0"/>
      <dgm:spPr/>
      <dgm:t>
        <a:bodyPr/>
        <a:lstStyle/>
        <a:p>
          <a:endParaRPr lang="zh-CN" altLang="en-US"/>
        </a:p>
      </dgm:t>
    </dgm:pt>
    <dgm:pt modelId="{B5EC6D6A-16B0-471A-98FC-F4F6D12C811A}" type="pres">
      <dgm:prSet presAssocID="{0D75B6EA-1A15-4897-A32B-31DC3BD733E8}" presName="LevelTwoTextNode" presStyleLbl="node3" presStyleIdx="0" presStyleCnt="9">
        <dgm:presLayoutVars>
          <dgm:chPref val="3"/>
        </dgm:presLayoutVars>
      </dgm:prSet>
      <dgm:spPr/>
      <dgm:t>
        <a:bodyPr/>
        <a:lstStyle/>
        <a:p>
          <a:endParaRPr lang="zh-CN" altLang="en-US"/>
        </a:p>
      </dgm:t>
    </dgm:pt>
    <dgm:pt modelId="{666D6AFA-33F5-4449-B64C-8DE13AEC3602}" type="pres">
      <dgm:prSet presAssocID="{0D75B6EA-1A15-4897-A32B-31DC3BD733E8}" presName="level3hierChild" presStyleCnt="0"/>
      <dgm:spPr/>
      <dgm:t>
        <a:bodyPr/>
        <a:lstStyle/>
        <a:p>
          <a:endParaRPr lang="zh-CN" altLang="en-US"/>
        </a:p>
      </dgm:t>
    </dgm:pt>
    <dgm:pt modelId="{1C816E69-0CCA-46AB-AFD6-D237A389CF09}" type="pres">
      <dgm:prSet presAssocID="{BD4FA888-D369-4471-9702-F8097C26EB81}" presName="conn2-1" presStyleLbl="parChTrans1D3" presStyleIdx="1" presStyleCnt="9"/>
      <dgm:spPr/>
      <dgm:t>
        <a:bodyPr/>
        <a:lstStyle/>
        <a:p>
          <a:endParaRPr lang="zh-CN" altLang="en-US"/>
        </a:p>
      </dgm:t>
    </dgm:pt>
    <dgm:pt modelId="{E53D05F5-2C62-49A1-9F3B-22C668E32497}" type="pres">
      <dgm:prSet presAssocID="{BD4FA888-D369-4471-9702-F8097C26EB81}" presName="connTx" presStyleLbl="parChTrans1D3" presStyleIdx="1" presStyleCnt="9"/>
      <dgm:spPr/>
      <dgm:t>
        <a:bodyPr/>
        <a:lstStyle/>
        <a:p>
          <a:endParaRPr lang="zh-CN" altLang="en-US"/>
        </a:p>
      </dgm:t>
    </dgm:pt>
    <dgm:pt modelId="{ED0D320A-AA7E-4002-9AD1-B547C44F00E7}" type="pres">
      <dgm:prSet presAssocID="{E042DFA6-115A-4CA7-A7E7-D974678D27D2}" presName="root2" presStyleCnt="0"/>
      <dgm:spPr/>
      <dgm:t>
        <a:bodyPr/>
        <a:lstStyle/>
        <a:p>
          <a:endParaRPr lang="zh-CN" altLang="en-US"/>
        </a:p>
      </dgm:t>
    </dgm:pt>
    <dgm:pt modelId="{6AA8CDE8-EB4B-4F22-81FE-4DC1F3F3496D}" type="pres">
      <dgm:prSet presAssocID="{E042DFA6-115A-4CA7-A7E7-D974678D27D2}" presName="LevelTwoTextNode" presStyleLbl="node3" presStyleIdx="1" presStyleCnt="9">
        <dgm:presLayoutVars>
          <dgm:chPref val="3"/>
        </dgm:presLayoutVars>
      </dgm:prSet>
      <dgm:spPr/>
      <dgm:t>
        <a:bodyPr/>
        <a:lstStyle/>
        <a:p>
          <a:endParaRPr lang="zh-CN" altLang="en-US"/>
        </a:p>
      </dgm:t>
    </dgm:pt>
    <dgm:pt modelId="{B41F3770-F1D9-4D2A-9141-546EBE6C6D9F}" type="pres">
      <dgm:prSet presAssocID="{E042DFA6-115A-4CA7-A7E7-D974678D27D2}" presName="level3hierChild" presStyleCnt="0"/>
      <dgm:spPr/>
      <dgm:t>
        <a:bodyPr/>
        <a:lstStyle/>
        <a:p>
          <a:endParaRPr lang="zh-CN" altLang="en-US"/>
        </a:p>
      </dgm:t>
    </dgm:pt>
    <dgm:pt modelId="{85A10932-98B3-488B-8C10-B7427B86D559}" type="pres">
      <dgm:prSet presAssocID="{F9FF6930-F429-4807-8A85-7B3A84CD7633}" presName="conn2-1" presStyleLbl="parChTrans1D3" presStyleIdx="2" presStyleCnt="9"/>
      <dgm:spPr/>
      <dgm:t>
        <a:bodyPr/>
        <a:lstStyle/>
        <a:p>
          <a:endParaRPr lang="zh-CN" altLang="en-US"/>
        </a:p>
      </dgm:t>
    </dgm:pt>
    <dgm:pt modelId="{6D3FF6D0-B231-4061-9587-058334DBFE6A}" type="pres">
      <dgm:prSet presAssocID="{F9FF6930-F429-4807-8A85-7B3A84CD7633}" presName="connTx" presStyleLbl="parChTrans1D3" presStyleIdx="2" presStyleCnt="9"/>
      <dgm:spPr/>
      <dgm:t>
        <a:bodyPr/>
        <a:lstStyle/>
        <a:p>
          <a:endParaRPr lang="zh-CN" altLang="en-US"/>
        </a:p>
      </dgm:t>
    </dgm:pt>
    <dgm:pt modelId="{502EF095-F436-4336-9E7A-2E7960F4A4EF}" type="pres">
      <dgm:prSet presAssocID="{A1C16B21-A56D-4F0C-9665-E133006CFC11}" presName="root2" presStyleCnt="0"/>
      <dgm:spPr/>
      <dgm:t>
        <a:bodyPr/>
        <a:lstStyle/>
        <a:p>
          <a:endParaRPr lang="zh-CN" altLang="en-US"/>
        </a:p>
      </dgm:t>
    </dgm:pt>
    <dgm:pt modelId="{1ACB24FB-81B5-4E0C-BDFC-D34A51770A9B}" type="pres">
      <dgm:prSet presAssocID="{A1C16B21-A56D-4F0C-9665-E133006CFC11}" presName="LevelTwoTextNode" presStyleLbl="node3" presStyleIdx="2" presStyleCnt="9">
        <dgm:presLayoutVars>
          <dgm:chPref val="3"/>
        </dgm:presLayoutVars>
      </dgm:prSet>
      <dgm:spPr/>
      <dgm:t>
        <a:bodyPr/>
        <a:lstStyle/>
        <a:p>
          <a:endParaRPr lang="zh-CN" altLang="en-US"/>
        </a:p>
      </dgm:t>
    </dgm:pt>
    <dgm:pt modelId="{DBBB2ED2-0899-487C-A6D6-0D78FF8739B6}" type="pres">
      <dgm:prSet presAssocID="{A1C16B21-A56D-4F0C-9665-E133006CFC11}" presName="level3hierChild" presStyleCnt="0"/>
      <dgm:spPr/>
      <dgm:t>
        <a:bodyPr/>
        <a:lstStyle/>
        <a:p>
          <a:endParaRPr lang="zh-CN" altLang="en-US"/>
        </a:p>
      </dgm:t>
    </dgm:pt>
    <dgm:pt modelId="{099E6625-CA58-479F-BB97-F259B4DFC700}" type="pres">
      <dgm:prSet presAssocID="{F0635D11-4761-4A2C-857C-A2501C7A0555}" presName="conn2-1" presStyleLbl="parChTrans1D2" presStyleIdx="1" presStyleCnt="3"/>
      <dgm:spPr/>
      <dgm:t>
        <a:bodyPr/>
        <a:lstStyle/>
        <a:p>
          <a:endParaRPr lang="zh-CN" altLang="en-US"/>
        </a:p>
      </dgm:t>
    </dgm:pt>
    <dgm:pt modelId="{442F349A-A0AF-4C61-8B79-045E70FA962F}" type="pres">
      <dgm:prSet presAssocID="{F0635D11-4761-4A2C-857C-A2501C7A0555}" presName="connTx" presStyleLbl="parChTrans1D2" presStyleIdx="1" presStyleCnt="3"/>
      <dgm:spPr/>
      <dgm:t>
        <a:bodyPr/>
        <a:lstStyle/>
        <a:p>
          <a:endParaRPr lang="zh-CN" altLang="en-US"/>
        </a:p>
      </dgm:t>
    </dgm:pt>
    <dgm:pt modelId="{94E649A3-2136-4EA4-8BE9-16D992F97DB4}" type="pres">
      <dgm:prSet presAssocID="{FF76107F-7876-4067-9C75-47D9798DE760}" presName="root2" presStyleCnt="0"/>
      <dgm:spPr/>
      <dgm:t>
        <a:bodyPr/>
        <a:lstStyle/>
        <a:p>
          <a:endParaRPr lang="zh-CN" altLang="en-US"/>
        </a:p>
      </dgm:t>
    </dgm:pt>
    <dgm:pt modelId="{7D123350-8E98-4AE1-A8A4-631EF9098D11}" type="pres">
      <dgm:prSet presAssocID="{FF76107F-7876-4067-9C75-47D9798DE760}" presName="LevelTwoTextNode" presStyleLbl="node2" presStyleIdx="1" presStyleCnt="3">
        <dgm:presLayoutVars>
          <dgm:chPref val="3"/>
        </dgm:presLayoutVars>
      </dgm:prSet>
      <dgm:spPr/>
      <dgm:t>
        <a:bodyPr/>
        <a:lstStyle/>
        <a:p>
          <a:endParaRPr lang="zh-CN" altLang="en-US"/>
        </a:p>
      </dgm:t>
    </dgm:pt>
    <dgm:pt modelId="{C7A74F33-899A-428E-9EEA-B18A400523DA}" type="pres">
      <dgm:prSet presAssocID="{FF76107F-7876-4067-9C75-47D9798DE760}" presName="level3hierChild" presStyleCnt="0"/>
      <dgm:spPr/>
      <dgm:t>
        <a:bodyPr/>
        <a:lstStyle/>
        <a:p>
          <a:endParaRPr lang="zh-CN" altLang="en-US"/>
        </a:p>
      </dgm:t>
    </dgm:pt>
    <dgm:pt modelId="{8D04C14B-FDA0-484C-9F65-57372EEEB8C4}" type="pres">
      <dgm:prSet presAssocID="{344ABEF1-E47E-4A2B-B701-E67B240D66BC}" presName="conn2-1" presStyleLbl="parChTrans1D3" presStyleIdx="3" presStyleCnt="9"/>
      <dgm:spPr/>
      <dgm:t>
        <a:bodyPr/>
        <a:lstStyle/>
        <a:p>
          <a:endParaRPr lang="zh-CN" altLang="en-US"/>
        </a:p>
      </dgm:t>
    </dgm:pt>
    <dgm:pt modelId="{42241E1C-EF6E-49D7-BA23-0FE48C8C7E46}" type="pres">
      <dgm:prSet presAssocID="{344ABEF1-E47E-4A2B-B701-E67B240D66BC}" presName="connTx" presStyleLbl="parChTrans1D3" presStyleIdx="3" presStyleCnt="9"/>
      <dgm:spPr/>
      <dgm:t>
        <a:bodyPr/>
        <a:lstStyle/>
        <a:p>
          <a:endParaRPr lang="zh-CN" altLang="en-US"/>
        </a:p>
      </dgm:t>
    </dgm:pt>
    <dgm:pt modelId="{A774C978-A3BD-4A30-9F54-0D7346645EAA}" type="pres">
      <dgm:prSet presAssocID="{13170FF0-D192-4FC8-BA4F-B96D96A255C1}" presName="root2" presStyleCnt="0"/>
      <dgm:spPr/>
      <dgm:t>
        <a:bodyPr/>
        <a:lstStyle/>
        <a:p>
          <a:endParaRPr lang="zh-CN" altLang="en-US"/>
        </a:p>
      </dgm:t>
    </dgm:pt>
    <dgm:pt modelId="{AB036251-D444-43E7-B25B-B8EDE486B1CE}" type="pres">
      <dgm:prSet presAssocID="{13170FF0-D192-4FC8-BA4F-B96D96A255C1}" presName="LevelTwoTextNode" presStyleLbl="node3" presStyleIdx="3" presStyleCnt="9">
        <dgm:presLayoutVars>
          <dgm:chPref val="3"/>
        </dgm:presLayoutVars>
      </dgm:prSet>
      <dgm:spPr/>
      <dgm:t>
        <a:bodyPr/>
        <a:lstStyle/>
        <a:p>
          <a:endParaRPr lang="zh-CN" altLang="en-US"/>
        </a:p>
      </dgm:t>
    </dgm:pt>
    <dgm:pt modelId="{D125EB24-5DF7-497F-AED4-CF8B94B04C70}" type="pres">
      <dgm:prSet presAssocID="{13170FF0-D192-4FC8-BA4F-B96D96A255C1}" presName="level3hierChild" presStyleCnt="0"/>
      <dgm:spPr/>
      <dgm:t>
        <a:bodyPr/>
        <a:lstStyle/>
        <a:p>
          <a:endParaRPr lang="zh-CN" altLang="en-US"/>
        </a:p>
      </dgm:t>
    </dgm:pt>
    <dgm:pt modelId="{06B86EE6-B87B-4B21-A5AE-2A4C979274F3}" type="pres">
      <dgm:prSet presAssocID="{4E43FE7E-25A9-4432-81AA-D50DE8C6EE2F}" presName="conn2-1" presStyleLbl="parChTrans1D3" presStyleIdx="4" presStyleCnt="9"/>
      <dgm:spPr/>
      <dgm:t>
        <a:bodyPr/>
        <a:lstStyle/>
        <a:p>
          <a:endParaRPr lang="zh-CN" altLang="en-US"/>
        </a:p>
      </dgm:t>
    </dgm:pt>
    <dgm:pt modelId="{CFA46819-08AF-4731-A065-A0A37791A94E}" type="pres">
      <dgm:prSet presAssocID="{4E43FE7E-25A9-4432-81AA-D50DE8C6EE2F}" presName="connTx" presStyleLbl="parChTrans1D3" presStyleIdx="4" presStyleCnt="9"/>
      <dgm:spPr/>
      <dgm:t>
        <a:bodyPr/>
        <a:lstStyle/>
        <a:p>
          <a:endParaRPr lang="zh-CN" altLang="en-US"/>
        </a:p>
      </dgm:t>
    </dgm:pt>
    <dgm:pt modelId="{50C1C18B-33C1-49AE-93FE-713019173050}" type="pres">
      <dgm:prSet presAssocID="{790DD340-70E8-435C-8D1A-C4F91D739B43}" presName="root2" presStyleCnt="0"/>
      <dgm:spPr/>
      <dgm:t>
        <a:bodyPr/>
        <a:lstStyle/>
        <a:p>
          <a:endParaRPr lang="zh-CN" altLang="en-US"/>
        </a:p>
      </dgm:t>
    </dgm:pt>
    <dgm:pt modelId="{547BCD55-1DB8-4208-9C23-1DF64D5A33D4}" type="pres">
      <dgm:prSet presAssocID="{790DD340-70E8-435C-8D1A-C4F91D739B43}" presName="LevelTwoTextNode" presStyleLbl="node3" presStyleIdx="4" presStyleCnt="9">
        <dgm:presLayoutVars>
          <dgm:chPref val="3"/>
        </dgm:presLayoutVars>
      </dgm:prSet>
      <dgm:spPr/>
      <dgm:t>
        <a:bodyPr/>
        <a:lstStyle/>
        <a:p>
          <a:endParaRPr lang="zh-CN" altLang="en-US"/>
        </a:p>
      </dgm:t>
    </dgm:pt>
    <dgm:pt modelId="{FBCCB224-8E81-478E-8A6A-FD55C55698F9}" type="pres">
      <dgm:prSet presAssocID="{790DD340-70E8-435C-8D1A-C4F91D739B43}" presName="level3hierChild" presStyleCnt="0"/>
      <dgm:spPr/>
      <dgm:t>
        <a:bodyPr/>
        <a:lstStyle/>
        <a:p>
          <a:endParaRPr lang="zh-CN" altLang="en-US"/>
        </a:p>
      </dgm:t>
    </dgm:pt>
    <dgm:pt modelId="{A0C8F72E-74C9-46FA-B9E3-5136867B5A65}" type="pres">
      <dgm:prSet presAssocID="{01C456B1-6F25-496D-B320-78415B4CF2BA}" presName="conn2-1" presStyleLbl="parChTrans1D3" presStyleIdx="5" presStyleCnt="9"/>
      <dgm:spPr/>
      <dgm:t>
        <a:bodyPr/>
        <a:lstStyle/>
        <a:p>
          <a:endParaRPr lang="zh-CN" altLang="en-US"/>
        </a:p>
      </dgm:t>
    </dgm:pt>
    <dgm:pt modelId="{D9E423E6-2EA1-4322-BE4A-D07F6392B4BB}" type="pres">
      <dgm:prSet presAssocID="{01C456B1-6F25-496D-B320-78415B4CF2BA}" presName="connTx" presStyleLbl="parChTrans1D3" presStyleIdx="5" presStyleCnt="9"/>
      <dgm:spPr/>
      <dgm:t>
        <a:bodyPr/>
        <a:lstStyle/>
        <a:p>
          <a:endParaRPr lang="zh-CN" altLang="en-US"/>
        </a:p>
      </dgm:t>
    </dgm:pt>
    <dgm:pt modelId="{001FBAC3-3F04-465E-8F36-E9EE54CDA1F5}" type="pres">
      <dgm:prSet presAssocID="{0406C120-2EC1-42EA-B4B7-96624C067173}" presName="root2" presStyleCnt="0"/>
      <dgm:spPr/>
      <dgm:t>
        <a:bodyPr/>
        <a:lstStyle/>
        <a:p>
          <a:endParaRPr lang="zh-CN" altLang="en-US"/>
        </a:p>
      </dgm:t>
    </dgm:pt>
    <dgm:pt modelId="{03E62CFB-649F-4BE6-976E-E1919024F63E}" type="pres">
      <dgm:prSet presAssocID="{0406C120-2EC1-42EA-B4B7-96624C067173}" presName="LevelTwoTextNode" presStyleLbl="node3" presStyleIdx="5" presStyleCnt="9">
        <dgm:presLayoutVars>
          <dgm:chPref val="3"/>
        </dgm:presLayoutVars>
      </dgm:prSet>
      <dgm:spPr/>
      <dgm:t>
        <a:bodyPr/>
        <a:lstStyle/>
        <a:p>
          <a:endParaRPr lang="zh-CN" altLang="en-US"/>
        </a:p>
      </dgm:t>
    </dgm:pt>
    <dgm:pt modelId="{102EA83B-E9CD-4556-9259-86A9355DF1CA}" type="pres">
      <dgm:prSet presAssocID="{0406C120-2EC1-42EA-B4B7-96624C067173}" presName="level3hierChild" presStyleCnt="0"/>
      <dgm:spPr/>
      <dgm:t>
        <a:bodyPr/>
        <a:lstStyle/>
        <a:p>
          <a:endParaRPr lang="zh-CN" altLang="en-US"/>
        </a:p>
      </dgm:t>
    </dgm:pt>
    <dgm:pt modelId="{64EBAA0D-7653-41EE-AFD7-00B546F714C1}" type="pres">
      <dgm:prSet presAssocID="{45408E30-0527-4E72-833D-D8D72DE35993}" presName="conn2-1" presStyleLbl="parChTrans1D2" presStyleIdx="2" presStyleCnt="3"/>
      <dgm:spPr/>
      <dgm:t>
        <a:bodyPr/>
        <a:lstStyle/>
        <a:p>
          <a:endParaRPr lang="zh-CN" altLang="en-US"/>
        </a:p>
      </dgm:t>
    </dgm:pt>
    <dgm:pt modelId="{391DDDCA-1966-460C-A47B-07D3A7BDB5AC}" type="pres">
      <dgm:prSet presAssocID="{45408E30-0527-4E72-833D-D8D72DE35993}" presName="connTx" presStyleLbl="parChTrans1D2" presStyleIdx="2" presStyleCnt="3"/>
      <dgm:spPr/>
      <dgm:t>
        <a:bodyPr/>
        <a:lstStyle/>
        <a:p>
          <a:endParaRPr lang="zh-CN" altLang="en-US"/>
        </a:p>
      </dgm:t>
    </dgm:pt>
    <dgm:pt modelId="{3E72DA66-0979-4BA6-933A-3164CF261BB8}" type="pres">
      <dgm:prSet presAssocID="{B23C4D56-0508-4041-AD41-07F2F2D57FE6}" presName="root2" presStyleCnt="0"/>
      <dgm:spPr/>
      <dgm:t>
        <a:bodyPr/>
        <a:lstStyle/>
        <a:p>
          <a:endParaRPr lang="zh-CN" altLang="en-US"/>
        </a:p>
      </dgm:t>
    </dgm:pt>
    <dgm:pt modelId="{F653CCD2-6CBF-49B1-8ECB-07E8EB111EA1}" type="pres">
      <dgm:prSet presAssocID="{B23C4D56-0508-4041-AD41-07F2F2D57FE6}" presName="LevelTwoTextNode" presStyleLbl="node2" presStyleIdx="2" presStyleCnt="3">
        <dgm:presLayoutVars>
          <dgm:chPref val="3"/>
        </dgm:presLayoutVars>
      </dgm:prSet>
      <dgm:spPr/>
      <dgm:t>
        <a:bodyPr/>
        <a:lstStyle/>
        <a:p>
          <a:endParaRPr lang="zh-CN" altLang="en-US"/>
        </a:p>
      </dgm:t>
    </dgm:pt>
    <dgm:pt modelId="{61F121D0-A2AB-4313-8499-D0C423ECB33E}" type="pres">
      <dgm:prSet presAssocID="{B23C4D56-0508-4041-AD41-07F2F2D57FE6}" presName="level3hierChild" presStyleCnt="0"/>
      <dgm:spPr/>
      <dgm:t>
        <a:bodyPr/>
        <a:lstStyle/>
        <a:p>
          <a:endParaRPr lang="zh-CN" altLang="en-US"/>
        </a:p>
      </dgm:t>
    </dgm:pt>
    <dgm:pt modelId="{C3AEE6B7-2383-4E63-A57C-AC5F988EF577}" type="pres">
      <dgm:prSet presAssocID="{3B537A4A-AB95-4F6F-8E9F-AB28F94C3AFD}" presName="conn2-1" presStyleLbl="parChTrans1D3" presStyleIdx="6" presStyleCnt="9"/>
      <dgm:spPr/>
      <dgm:t>
        <a:bodyPr/>
        <a:lstStyle/>
        <a:p>
          <a:endParaRPr lang="zh-CN" altLang="en-US"/>
        </a:p>
      </dgm:t>
    </dgm:pt>
    <dgm:pt modelId="{07F463A7-1ED8-4C44-9548-BF347FC0FE12}" type="pres">
      <dgm:prSet presAssocID="{3B537A4A-AB95-4F6F-8E9F-AB28F94C3AFD}" presName="connTx" presStyleLbl="parChTrans1D3" presStyleIdx="6" presStyleCnt="9"/>
      <dgm:spPr/>
      <dgm:t>
        <a:bodyPr/>
        <a:lstStyle/>
        <a:p>
          <a:endParaRPr lang="zh-CN" altLang="en-US"/>
        </a:p>
      </dgm:t>
    </dgm:pt>
    <dgm:pt modelId="{0CFFC2EC-2AB8-4153-89B7-857ADE190BDD}" type="pres">
      <dgm:prSet presAssocID="{29E05317-7B3B-4C5B-A1A5-7C3B191B6373}" presName="root2" presStyleCnt="0"/>
      <dgm:spPr/>
      <dgm:t>
        <a:bodyPr/>
        <a:lstStyle/>
        <a:p>
          <a:endParaRPr lang="zh-CN" altLang="en-US"/>
        </a:p>
      </dgm:t>
    </dgm:pt>
    <dgm:pt modelId="{17C97CEA-BAEB-4E18-B498-0D7FF709260B}" type="pres">
      <dgm:prSet presAssocID="{29E05317-7B3B-4C5B-A1A5-7C3B191B6373}" presName="LevelTwoTextNode" presStyleLbl="node3" presStyleIdx="6" presStyleCnt="9">
        <dgm:presLayoutVars>
          <dgm:chPref val="3"/>
        </dgm:presLayoutVars>
      </dgm:prSet>
      <dgm:spPr/>
      <dgm:t>
        <a:bodyPr/>
        <a:lstStyle/>
        <a:p>
          <a:endParaRPr lang="zh-CN" altLang="en-US"/>
        </a:p>
      </dgm:t>
    </dgm:pt>
    <dgm:pt modelId="{563DBB97-F941-4261-8487-753ABAA3A8BD}" type="pres">
      <dgm:prSet presAssocID="{29E05317-7B3B-4C5B-A1A5-7C3B191B6373}" presName="level3hierChild" presStyleCnt="0"/>
      <dgm:spPr/>
      <dgm:t>
        <a:bodyPr/>
        <a:lstStyle/>
        <a:p>
          <a:endParaRPr lang="zh-CN" altLang="en-US"/>
        </a:p>
      </dgm:t>
    </dgm:pt>
    <dgm:pt modelId="{2CE2D281-E3FD-4921-83BF-F57EA819F50E}" type="pres">
      <dgm:prSet presAssocID="{FF4B8931-0F03-4926-9D18-14BD7D603555}" presName="conn2-1" presStyleLbl="parChTrans1D3" presStyleIdx="7" presStyleCnt="9"/>
      <dgm:spPr/>
      <dgm:t>
        <a:bodyPr/>
        <a:lstStyle/>
        <a:p>
          <a:endParaRPr lang="zh-CN" altLang="en-US"/>
        </a:p>
      </dgm:t>
    </dgm:pt>
    <dgm:pt modelId="{28690AD6-DFD0-4BDD-ACB5-A495C10FA2FD}" type="pres">
      <dgm:prSet presAssocID="{FF4B8931-0F03-4926-9D18-14BD7D603555}" presName="connTx" presStyleLbl="parChTrans1D3" presStyleIdx="7" presStyleCnt="9"/>
      <dgm:spPr/>
      <dgm:t>
        <a:bodyPr/>
        <a:lstStyle/>
        <a:p>
          <a:endParaRPr lang="zh-CN" altLang="en-US"/>
        </a:p>
      </dgm:t>
    </dgm:pt>
    <dgm:pt modelId="{E5BF96C3-86B0-43B7-B7FF-C796A0A908AC}" type="pres">
      <dgm:prSet presAssocID="{8D27B0D2-C7C8-482A-A388-9D9845DA4EB9}" presName="root2" presStyleCnt="0"/>
      <dgm:spPr/>
      <dgm:t>
        <a:bodyPr/>
        <a:lstStyle/>
        <a:p>
          <a:endParaRPr lang="zh-CN" altLang="en-US"/>
        </a:p>
      </dgm:t>
    </dgm:pt>
    <dgm:pt modelId="{2988BE53-4434-482C-8758-55C701A9C83A}" type="pres">
      <dgm:prSet presAssocID="{8D27B0D2-C7C8-482A-A388-9D9845DA4EB9}" presName="LevelTwoTextNode" presStyleLbl="node3" presStyleIdx="7" presStyleCnt="9">
        <dgm:presLayoutVars>
          <dgm:chPref val="3"/>
        </dgm:presLayoutVars>
      </dgm:prSet>
      <dgm:spPr/>
      <dgm:t>
        <a:bodyPr/>
        <a:lstStyle/>
        <a:p>
          <a:endParaRPr lang="zh-CN" altLang="en-US"/>
        </a:p>
      </dgm:t>
    </dgm:pt>
    <dgm:pt modelId="{09CDDF0F-DD55-4C6D-A32A-E260F69465C8}" type="pres">
      <dgm:prSet presAssocID="{8D27B0D2-C7C8-482A-A388-9D9845DA4EB9}" presName="level3hierChild" presStyleCnt="0"/>
      <dgm:spPr/>
      <dgm:t>
        <a:bodyPr/>
        <a:lstStyle/>
        <a:p>
          <a:endParaRPr lang="zh-CN" altLang="en-US"/>
        </a:p>
      </dgm:t>
    </dgm:pt>
    <dgm:pt modelId="{ECE10739-F541-42B3-BF55-9999008924BC}" type="pres">
      <dgm:prSet presAssocID="{8EA4FC0C-749B-4A84-A8B3-3A8F47E9917B}" presName="conn2-1" presStyleLbl="parChTrans1D3" presStyleIdx="8" presStyleCnt="9"/>
      <dgm:spPr/>
      <dgm:t>
        <a:bodyPr/>
        <a:lstStyle/>
        <a:p>
          <a:endParaRPr lang="zh-CN" altLang="en-US"/>
        </a:p>
      </dgm:t>
    </dgm:pt>
    <dgm:pt modelId="{B9071B3E-109F-4FD3-BB31-CD565C34A317}" type="pres">
      <dgm:prSet presAssocID="{8EA4FC0C-749B-4A84-A8B3-3A8F47E9917B}" presName="connTx" presStyleLbl="parChTrans1D3" presStyleIdx="8" presStyleCnt="9"/>
      <dgm:spPr/>
      <dgm:t>
        <a:bodyPr/>
        <a:lstStyle/>
        <a:p>
          <a:endParaRPr lang="zh-CN" altLang="en-US"/>
        </a:p>
      </dgm:t>
    </dgm:pt>
    <dgm:pt modelId="{2461F95A-29A8-4DC1-8ADA-3A116807669F}" type="pres">
      <dgm:prSet presAssocID="{ECDD9BCC-4198-45D2-83BD-F30DCCFC2DC1}" presName="root2" presStyleCnt="0"/>
      <dgm:spPr/>
      <dgm:t>
        <a:bodyPr/>
        <a:lstStyle/>
        <a:p>
          <a:endParaRPr lang="zh-CN" altLang="en-US"/>
        </a:p>
      </dgm:t>
    </dgm:pt>
    <dgm:pt modelId="{91106583-50AA-4A7C-A788-6F99B6B432C1}" type="pres">
      <dgm:prSet presAssocID="{ECDD9BCC-4198-45D2-83BD-F30DCCFC2DC1}" presName="LevelTwoTextNode" presStyleLbl="node3" presStyleIdx="8" presStyleCnt="9">
        <dgm:presLayoutVars>
          <dgm:chPref val="3"/>
        </dgm:presLayoutVars>
      </dgm:prSet>
      <dgm:spPr/>
      <dgm:t>
        <a:bodyPr/>
        <a:lstStyle/>
        <a:p>
          <a:endParaRPr lang="zh-CN" altLang="en-US"/>
        </a:p>
      </dgm:t>
    </dgm:pt>
    <dgm:pt modelId="{2E72DCFA-C190-495D-BBA9-FD5FBB6B0E2D}" type="pres">
      <dgm:prSet presAssocID="{ECDD9BCC-4198-45D2-83BD-F30DCCFC2DC1}" presName="level3hierChild" presStyleCnt="0"/>
      <dgm:spPr/>
      <dgm:t>
        <a:bodyPr/>
        <a:lstStyle/>
        <a:p>
          <a:endParaRPr lang="zh-CN" altLang="en-US"/>
        </a:p>
      </dgm:t>
    </dgm:pt>
  </dgm:ptLst>
  <dgm:cxnLst>
    <dgm:cxn modelId="{2C4A514D-3E73-48EC-82CC-4982087711F0}" type="presOf" srcId="{8D27B0D2-C7C8-482A-A388-9D9845DA4EB9}" destId="{2988BE53-4434-482C-8758-55C701A9C83A}" srcOrd="0" destOrd="0" presId="urn:microsoft.com/office/officeart/2008/layout/HorizontalMultiLevelHierarchy"/>
    <dgm:cxn modelId="{7C285590-8E7B-4A2C-B8EA-BF9E109807CB}" type="presOf" srcId="{38997F7F-2076-42D0-80AD-9AF63EFE48E6}" destId="{F3B8B132-0719-4BA5-9D7B-DDB61EA441A1}" srcOrd="1" destOrd="0" presId="urn:microsoft.com/office/officeart/2008/layout/HorizontalMultiLevelHierarchy"/>
    <dgm:cxn modelId="{A3C54867-0B04-4DD6-96DD-74B1E7C7B7AD}" type="presOf" srcId="{8EA4FC0C-749B-4A84-A8B3-3A8F47E9917B}" destId="{B9071B3E-109F-4FD3-BB31-CD565C34A317}" srcOrd="1" destOrd="0" presId="urn:microsoft.com/office/officeart/2008/layout/HorizontalMultiLevelHierarchy"/>
    <dgm:cxn modelId="{E2FD9157-25C9-4877-BB84-4CBA452DDB33}" type="presOf" srcId="{BD4FA888-D369-4471-9702-F8097C26EB81}" destId="{E53D05F5-2C62-49A1-9F3B-22C668E32497}" srcOrd="1" destOrd="0" presId="urn:microsoft.com/office/officeart/2008/layout/HorizontalMultiLevelHierarchy"/>
    <dgm:cxn modelId="{491CE632-AE85-452F-BEFA-72BCDC4D47C7}" srcId="{B23C4D56-0508-4041-AD41-07F2F2D57FE6}" destId="{8D27B0D2-C7C8-482A-A388-9D9845DA4EB9}" srcOrd="1" destOrd="0" parTransId="{FF4B8931-0F03-4926-9D18-14BD7D603555}" sibTransId="{6FAC2CC2-EFEA-449B-89A2-9E79CACA8D81}"/>
    <dgm:cxn modelId="{1FEF18B5-A4C5-4917-9F24-8A1865413492}" srcId="{FF76107F-7876-4067-9C75-47D9798DE760}" destId="{13170FF0-D192-4FC8-BA4F-B96D96A255C1}" srcOrd="0" destOrd="0" parTransId="{344ABEF1-E47E-4A2B-B701-E67B240D66BC}" sibTransId="{C57E2D16-B776-452A-A787-E5640B9B0243}"/>
    <dgm:cxn modelId="{43FD4272-AC6B-476B-A651-D6137F83A942}" type="presOf" srcId="{38997F7F-2076-42D0-80AD-9AF63EFE48E6}" destId="{C7833215-AE06-4A50-9FD7-05DCEDAAC239}" srcOrd="0" destOrd="0" presId="urn:microsoft.com/office/officeart/2008/layout/HorizontalMultiLevelHierarchy"/>
    <dgm:cxn modelId="{71D1AD93-6805-4A7B-ABBA-F5627915F607}" srcId="{D87E59CE-7382-400F-9D6F-04D7910BE7C3}" destId="{0D75B6EA-1A15-4897-A32B-31DC3BD733E8}" srcOrd="0" destOrd="0" parTransId="{6AE67A6C-40BE-41FC-AA93-43107E177A09}" sibTransId="{465FFB9A-E8E2-4324-8E72-3E42159C92E8}"/>
    <dgm:cxn modelId="{656FBA8F-6DDC-4C3F-BFD9-43555E7546F0}" type="presOf" srcId="{01C456B1-6F25-496D-B320-78415B4CF2BA}" destId="{A0C8F72E-74C9-46FA-B9E3-5136867B5A65}" srcOrd="0" destOrd="0" presId="urn:microsoft.com/office/officeart/2008/layout/HorizontalMultiLevelHierarchy"/>
    <dgm:cxn modelId="{E718B44E-D536-4527-9AD2-4B98001063C0}" type="presOf" srcId="{F0635D11-4761-4A2C-857C-A2501C7A0555}" destId="{442F349A-A0AF-4C61-8B79-045E70FA962F}" srcOrd="1" destOrd="0" presId="urn:microsoft.com/office/officeart/2008/layout/HorizontalMultiLevelHierarchy"/>
    <dgm:cxn modelId="{1B57A02F-3422-4DAE-AE05-9D4CEEB7117F}" type="presOf" srcId="{0406C120-2EC1-42EA-B4B7-96624C067173}" destId="{03E62CFB-649F-4BE6-976E-E1919024F63E}" srcOrd="0" destOrd="0" presId="urn:microsoft.com/office/officeart/2008/layout/HorizontalMultiLevelHierarchy"/>
    <dgm:cxn modelId="{BFCDA486-9A29-421B-8DDE-15AB0273EB9B}" srcId="{FF76107F-7876-4067-9C75-47D9798DE760}" destId="{790DD340-70E8-435C-8D1A-C4F91D739B43}" srcOrd="1" destOrd="0" parTransId="{4E43FE7E-25A9-4432-81AA-D50DE8C6EE2F}" sibTransId="{BE23242D-900E-44BA-8A51-E65E27D2D00F}"/>
    <dgm:cxn modelId="{7429E0FA-5EB6-4171-945E-2DEDB4F04C2C}" srcId="{43A7E104-0C0D-404F-8BD1-C4F2F9E5452E}" destId="{B23C4D56-0508-4041-AD41-07F2F2D57FE6}" srcOrd="2" destOrd="0" parTransId="{45408E30-0527-4E72-833D-D8D72DE35993}" sibTransId="{9ED5FEBE-E092-4859-9996-C924EE71FA81}"/>
    <dgm:cxn modelId="{994552EE-2917-482F-9CBB-9B4DAC83DD2E}" type="presOf" srcId="{6AE67A6C-40BE-41FC-AA93-43107E177A09}" destId="{BC864243-F9EE-4497-85CE-549634E2550A}" srcOrd="0" destOrd="0" presId="urn:microsoft.com/office/officeart/2008/layout/HorizontalMultiLevelHierarchy"/>
    <dgm:cxn modelId="{DC608C6E-BB9E-428B-A970-F6E5B981F4F8}" type="presOf" srcId="{B23C4D56-0508-4041-AD41-07F2F2D57FE6}" destId="{F653CCD2-6CBF-49B1-8ECB-07E8EB111EA1}" srcOrd="0" destOrd="0" presId="urn:microsoft.com/office/officeart/2008/layout/HorizontalMultiLevelHierarchy"/>
    <dgm:cxn modelId="{1B4C332C-A1FC-4131-8A18-FF5D490975D4}" type="presOf" srcId="{6AE67A6C-40BE-41FC-AA93-43107E177A09}" destId="{4E0D3D64-B61E-43CC-BDE4-AF2E36FA24AE}" srcOrd="1" destOrd="0" presId="urn:microsoft.com/office/officeart/2008/layout/HorizontalMultiLevelHierarchy"/>
    <dgm:cxn modelId="{B6177E2C-55FC-4AD4-ADA3-9E2B7A9014FF}" srcId="{B23C4D56-0508-4041-AD41-07F2F2D57FE6}" destId="{ECDD9BCC-4198-45D2-83BD-F30DCCFC2DC1}" srcOrd="2" destOrd="0" parTransId="{8EA4FC0C-749B-4A84-A8B3-3A8F47E9917B}" sibTransId="{304DE65E-81C4-46B5-ACAA-939EEA392257}"/>
    <dgm:cxn modelId="{F0AD1B4F-E777-451E-9D04-9B8B2BAA4468}" srcId="{43A7E104-0C0D-404F-8BD1-C4F2F9E5452E}" destId="{FF76107F-7876-4067-9C75-47D9798DE760}" srcOrd="1" destOrd="0" parTransId="{F0635D11-4761-4A2C-857C-A2501C7A0555}" sibTransId="{1BDEC3D2-5511-4B7D-8288-3B8C6712DA59}"/>
    <dgm:cxn modelId="{66E04006-CD3E-457B-A754-8B7D5CBEEA3B}" type="presOf" srcId="{4E43FE7E-25A9-4432-81AA-D50DE8C6EE2F}" destId="{CFA46819-08AF-4731-A065-A0A37791A94E}" srcOrd="1" destOrd="0" presId="urn:microsoft.com/office/officeart/2008/layout/HorizontalMultiLevelHierarchy"/>
    <dgm:cxn modelId="{BA8A840D-A758-45E9-9C4B-ACFCEAAE364B}" type="presOf" srcId="{F9FF6930-F429-4807-8A85-7B3A84CD7633}" destId="{6D3FF6D0-B231-4061-9587-058334DBFE6A}" srcOrd="1" destOrd="0" presId="urn:microsoft.com/office/officeart/2008/layout/HorizontalMultiLevelHierarchy"/>
    <dgm:cxn modelId="{E5FBDF51-C5B3-4BD2-A3E8-906D3147D5B6}" type="presOf" srcId="{D87E59CE-7382-400F-9D6F-04D7910BE7C3}" destId="{13E8CA3D-7C1F-4379-9E9C-AD1799221BE2}" srcOrd="0" destOrd="0" presId="urn:microsoft.com/office/officeart/2008/layout/HorizontalMultiLevelHierarchy"/>
    <dgm:cxn modelId="{F6787FD7-76AA-44CB-836D-63A798ABF1D3}" type="presOf" srcId="{13170FF0-D192-4FC8-BA4F-B96D96A255C1}" destId="{AB036251-D444-43E7-B25B-B8EDE486B1CE}" srcOrd="0" destOrd="0" presId="urn:microsoft.com/office/officeart/2008/layout/HorizontalMultiLevelHierarchy"/>
    <dgm:cxn modelId="{7059E827-7FD5-4F9B-8E00-66FD24125844}" type="presOf" srcId="{344ABEF1-E47E-4A2B-B701-E67B240D66BC}" destId="{42241E1C-EF6E-49D7-BA23-0FE48C8C7E46}" srcOrd="1" destOrd="0" presId="urn:microsoft.com/office/officeart/2008/layout/HorizontalMultiLevelHierarchy"/>
    <dgm:cxn modelId="{59A0E8C6-0E8F-4F56-9090-BE1F5C798D0B}" type="presOf" srcId="{3B537A4A-AB95-4F6F-8E9F-AB28F94C3AFD}" destId="{07F463A7-1ED8-4C44-9548-BF347FC0FE12}" srcOrd="1" destOrd="0" presId="urn:microsoft.com/office/officeart/2008/layout/HorizontalMultiLevelHierarchy"/>
    <dgm:cxn modelId="{20F05023-A845-4875-BECE-F55E795870DC}" type="presOf" srcId="{4E43FE7E-25A9-4432-81AA-D50DE8C6EE2F}" destId="{06B86EE6-B87B-4B21-A5AE-2A4C979274F3}" srcOrd="0" destOrd="0" presId="urn:microsoft.com/office/officeart/2008/layout/HorizontalMultiLevelHierarchy"/>
    <dgm:cxn modelId="{812C257E-6310-41AE-8F4A-D1CC8659C7BD}" type="presOf" srcId="{8EA4FC0C-749B-4A84-A8B3-3A8F47E9917B}" destId="{ECE10739-F541-42B3-BF55-9999008924BC}" srcOrd="0" destOrd="0" presId="urn:microsoft.com/office/officeart/2008/layout/HorizontalMultiLevelHierarchy"/>
    <dgm:cxn modelId="{D949A344-6A74-49A5-A1EB-9EA403601960}" type="presOf" srcId="{B94077E7-1FDB-4BBA-A5C8-F156DB586733}" destId="{BB15E1FC-64AC-4589-950B-A1C8F46FE2A1}" srcOrd="0" destOrd="0" presId="urn:microsoft.com/office/officeart/2008/layout/HorizontalMultiLevelHierarchy"/>
    <dgm:cxn modelId="{D0B808C5-F3CA-4B4A-97DE-1167ECDDF695}" srcId="{D87E59CE-7382-400F-9D6F-04D7910BE7C3}" destId="{E042DFA6-115A-4CA7-A7E7-D974678D27D2}" srcOrd="1" destOrd="0" parTransId="{BD4FA888-D369-4471-9702-F8097C26EB81}" sibTransId="{04480B2B-F20E-4FE9-A5B7-1BD35BFB3C6A}"/>
    <dgm:cxn modelId="{8BBFF95B-A2A5-45BE-B1E0-4C15EA4D2B50}" srcId="{B23C4D56-0508-4041-AD41-07F2F2D57FE6}" destId="{29E05317-7B3B-4C5B-A1A5-7C3B191B6373}" srcOrd="0" destOrd="0" parTransId="{3B537A4A-AB95-4F6F-8E9F-AB28F94C3AFD}" sibTransId="{70636133-E901-4AE3-A551-7FAEE51A7D1B}"/>
    <dgm:cxn modelId="{96E97EC3-AB31-4455-8569-20BC5BCF7C35}" type="presOf" srcId="{0D75B6EA-1A15-4897-A32B-31DC3BD733E8}" destId="{B5EC6D6A-16B0-471A-98FC-F4F6D12C811A}" srcOrd="0" destOrd="0" presId="urn:microsoft.com/office/officeart/2008/layout/HorizontalMultiLevelHierarchy"/>
    <dgm:cxn modelId="{581042AD-5ED3-4822-AFA1-4F52F24F8166}" srcId="{D87E59CE-7382-400F-9D6F-04D7910BE7C3}" destId="{A1C16B21-A56D-4F0C-9665-E133006CFC11}" srcOrd="2" destOrd="0" parTransId="{F9FF6930-F429-4807-8A85-7B3A84CD7633}" sibTransId="{F45CE4A4-494F-423C-80D2-01F9A675D599}"/>
    <dgm:cxn modelId="{CAC8F14F-7C1A-4D33-82FD-0090DFD0B950}" type="presOf" srcId="{BD4FA888-D369-4471-9702-F8097C26EB81}" destId="{1C816E69-0CCA-46AB-AFD6-D237A389CF09}" srcOrd="0" destOrd="0" presId="urn:microsoft.com/office/officeart/2008/layout/HorizontalMultiLevelHierarchy"/>
    <dgm:cxn modelId="{792E37EA-191E-4734-B1DC-853F01316AC0}" srcId="{43A7E104-0C0D-404F-8BD1-C4F2F9E5452E}" destId="{D87E59CE-7382-400F-9D6F-04D7910BE7C3}" srcOrd="0" destOrd="0" parTransId="{38997F7F-2076-42D0-80AD-9AF63EFE48E6}" sibTransId="{411B7A76-38F1-42FC-9111-F949ED736B65}"/>
    <dgm:cxn modelId="{F0004DCF-A27A-4050-BFCE-5523C7B9F906}" type="presOf" srcId="{43A7E104-0C0D-404F-8BD1-C4F2F9E5452E}" destId="{AA5F144A-9BE1-46B5-AAB4-A682C4380F92}" srcOrd="0" destOrd="0" presId="urn:microsoft.com/office/officeart/2008/layout/HorizontalMultiLevelHierarchy"/>
    <dgm:cxn modelId="{93379E64-FFAB-4F1D-885D-7329B9997804}" type="presOf" srcId="{F0635D11-4761-4A2C-857C-A2501C7A0555}" destId="{099E6625-CA58-479F-BB97-F259B4DFC700}" srcOrd="0" destOrd="0" presId="urn:microsoft.com/office/officeart/2008/layout/HorizontalMultiLevelHierarchy"/>
    <dgm:cxn modelId="{63D50283-CF6E-48A3-902D-09BCC2470CF9}" type="presOf" srcId="{3B537A4A-AB95-4F6F-8E9F-AB28F94C3AFD}" destId="{C3AEE6B7-2383-4E63-A57C-AC5F988EF577}" srcOrd="0" destOrd="0" presId="urn:microsoft.com/office/officeart/2008/layout/HorizontalMultiLevelHierarchy"/>
    <dgm:cxn modelId="{BA0D248A-B508-43BB-B205-93511A2B92B4}" type="presOf" srcId="{A1C16B21-A56D-4F0C-9665-E133006CFC11}" destId="{1ACB24FB-81B5-4E0C-BDFC-D34A51770A9B}" srcOrd="0" destOrd="0" presId="urn:microsoft.com/office/officeart/2008/layout/HorizontalMultiLevelHierarchy"/>
    <dgm:cxn modelId="{2A4B3FEF-0E37-4CBB-8BDC-B6DBB023D95B}" type="presOf" srcId="{29E05317-7B3B-4C5B-A1A5-7C3B191B6373}" destId="{17C97CEA-BAEB-4E18-B498-0D7FF709260B}" srcOrd="0" destOrd="0" presId="urn:microsoft.com/office/officeart/2008/layout/HorizontalMultiLevelHierarchy"/>
    <dgm:cxn modelId="{138C3A1E-2875-413B-B0E3-2749F3A0E582}" type="presOf" srcId="{FF4B8931-0F03-4926-9D18-14BD7D603555}" destId="{2CE2D281-E3FD-4921-83BF-F57EA819F50E}" srcOrd="0" destOrd="0" presId="urn:microsoft.com/office/officeart/2008/layout/HorizontalMultiLevelHierarchy"/>
    <dgm:cxn modelId="{0B78235B-E3CB-41D9-A597-3D99A760DC1C}" type="presOf" srcId="{FF76107F-7876-4067-9C75-47D9798DE760}" destId="{7D123350-8E98-4AE1-A8A4-631EF9098D11}" srcOrd="0" destOrd="0" presId="urn:microsoft.com/office/officeart/2008/layout/HorizontalMultiLevelHierarchy"/>
    <dgm:cxn modelId="{9B0284DC-7A4D-474C-88FB-D96489FF4CDB}" type="presOf" srcId="{ECDD9BCC-4198-45D2-83BD-F30DCCFC2DC1}" destId="{91106583-50AA-4A7C-A788-6F99B6B432C1}" srcOrd="0" destOrd="0" presId="urn:microsoft.com/office/officeart/2008/layout/HorizontalMultiLevelHierarchy"/>
    <dgm:cxn modelId="{8B1E6C08-AE3F-4492-8A72-67E19987E6C0}" type="presOf" srcId="{FF4B8931-0F03-4926-9D18-14BD7D603555}" destId="{28690AD6-DFD0-4BDD-ACB5-A495C10FA2FD}" srcOrd="1" destOrd="0" presId="urn:microsoft.com/office/officeart/2008/layout/HorizontalMultiLevelHierarchy"/>
    <dgm:cxn modelId="{06A30DC7-8B39-4435-9ADF-B7BED8B268BA}" type="presOf" srcId="{E042DFA6-115A-4CA7-A7E7-D974678D27D2}" destId="{6AA8CDE8-EB4B-4F22-81FE-4DC1F3F3496D}" srcOrd="0" destOrd="0" presId="urn:microsoft.com/office/officeart/2008/layout/HorizontalMultiLevelHierarchy"/>
    <dgm:cxn modelId="{3BBF758C-1378-462A-84B3-67C2B6E8686A}" type="presOf" srcId="{45408E30-0527-4E72-833D-D8D72DE35993}" destId="{391DDDCA-1966-460C-A47B-07D3A7BDB5AC}" srcOrd="1" destOrd="0" presId="urn:microsoft.com/office/officeart/2008/layout/HorizontalMultiLevelHierarchy"/>
    <dgm:cxn modelId="{24332798-E077-4A2E-AC52-0552CD265A1C}" type="presOf" srcId="{45408E30-0527-4E72-833D-D8D72DE35993}" destId="{64EBAA0D-7653-41EE-AFD7-00B546F714C1}" srcOrd="0" destOrd="0" presId="urn:microsoft.com/office/officeart/2008/layout/HorizontalMultiLevelHierarchy"/>
    <dgm:cxn modelId="{EA5B0B59-8481-4534-B750-2A19C92AF13F}" srcId="{B94077E7-1FDB-4BBA-A5C8-F156DB586733}" destId="{43A7E104-0C0D-404F-8BD1-C4F2F9E5452E}" srcOrd="0" destOrd="0" parTransId="{589A1EAC-BDF3-445F-A60A-26278F993EBA}" sibTransId="{40AC6E28-AE81-4A97-91D0-5A524D99C8A9}"/>
    <dgm:cxn modelId="{DC43E580-5F47-4B1B-B914-5EECC4123DB5}" type="presOf" srcId="{F9FF6930-F429-4807-8A85-7B3A84CD7633}" destId="{85A10932-98B3-488B-8C10-B7427B86D559}" srcOrd="0" destOrd="0" presId="urn:microsoft.com/office/officeart/2008/layout/HorizontalMultiLevelHierarchy"/>
    <dgm:cxn modelId="{CF08A197-5C70-45C3-90A8-67DB5ED3A282}" srcId="{FF76107F-7876-4067-9C75-47D9798DE760}" destId="{0406C120-2EC1-42EA-B4B7-96624C067173}" srcOrd="2" destOrd="0" parTransId="{01C456B1-6F25-496D-B320-78415B4CF2BA}" sibTransId="{9A97734B-C0E8-4B2F-84C5-76C0F023ED1F}"/>
    <dgm:cxn modelId="{912F1AF3-C583-42BF-945E-944A7E9B5F81}" type="presOf" srcId="{790DD340-70E8-435C-8D1A-C4F91D739B43}" destId="{547BCD55-1DB8-4208-9C23-1DF64D5A33D4}" srcOrd="0" destOrd="0" presId="urn:microsoft.com/office/officeart/2008/layout/HorizontalMultiLevelHierarchy"/>
    <dgm:cxn modelId="{38E7FAB5-E1AF-4C32-A836-DBE9FA113D78}" type="presOf" srcId="{01C456B1-6F25-496D-B320-78415B4CF2BA}" destId="{D9E423E6-2EA1-4322-BE4A-D07F6392B4BB}" srcOrd="1" destOrd="0" presId="urn:microsoft.com/office/officeart/2008/layout/HorizontalMultiLevelHierarchy"/>
    <dgm:cxn modelId="{F4605D6B-1D87-490E-8955-72DBCF3DF0E0}" type="presOf" srcId="{344ABEF1-E47E-4A2B-B701-E67B240D66BC}" destId="{8D04C14B-FDA0-484C-9F65-57372EEEB8C4}" srcOrd="0" destOrd="0" presId="urn:microsoft.com/office/officeart/2008/layout/HorizontalMultiLevelHierarchy"/>
    <dgm:cxn modelId="{BE9114DA-E18D-4F0C-80F3-09223B703D93}" type="presParOf" srcId="{BB15E1FC-64AC-4589-950B-A1C8F46FE2A1}" destId="{31BBF4A5-65FD-447A-BBB6-639C0DEB774F}" srcOrd="0" destOrd="0" presId="urn:microsoft.com/office/officeart/2008/layout/HorizontalMultiLevelHierarchy"/>
    <dgm:cxn modelId="{E9496604-600E-4CCC-AB04-0A8922A33CCF}" type="presParOf" srcId="{31BBF4A5-65FD-447A-BBB6-639C0DEB774F}" destId="{AA5F144A-9BE1-46B5-AAB4-A682C4380F92}" srcOrd="0" destOrd="0" presId="urn:microsoft.com/office/officeart/2008/layout/HorizontalMultiLevelHierarchy"/>
    <dgm:cxn modelId="{2A8231B4-4B42-4755-9403-229CDA2CF3E8}" type="presParOf" srcId="{31BBF4A5-65FD-447A-BBB6-639C0DEB774F}" destId="{39EED2D7-F4BE-4B51-861F-FA6DAF21760E}" srcOrd="1" destOrd="0" presId="urn:microsoft.com/office/officeart/2008/layout/HorizontalMultiLevelHierarchy"/>
    <dgm:cxn modelId="{5DB574B4-024C-40B5-9222-88031D543242}" type="presParOf" srcId="{39EED2D7-F4BE-4B51-861F-FA6DAF21760E}" destId="{C7833215-AE06-4A50-9FD7-05DCEDAAC239}" srcOrd="0" destOrd="0" presId="urn:microsoft.com/office/officeart/2008/layout/HorizontalMultiLevelHierarchy"/>
    <dgm:cxn modelId="{436E8CD2-DAC0-4E2F-9795-63AC51DF8713}" type="presParOf" srcId="{C7833215-AE06-4A50-9FD7-05DCEDAAC239}" destId="{F3B8B132-0719-4BA5-9D7B-DDB61EA441A1}" srcOrd="0" destOrd="0" presId="urn:microsoft.com/office/officeart/2008/layout/HorizontalMultiLevelHierarchy"/>
    <dgm:cxn modelId="{D938B4F4-390A-4F78-B23D-D91EB91E22D6}" type="presParOf" srcId="{39EED2D7-F4BE-4B51-861F-FA6DAF21760E}" destId="{56A49D60-042A-4FB4-A1C6-386878F09532}" srcOrd="1" destOrd="0" presId="urn:microsoft.com/office/officeart/2008/layout/HorizontalMultiLevelHierarchy"/>
    <dgm:cxn modelId="{034C0B7A-27B3-431F-98FD-D84BFD064F4F}" type="presParOf" srcId="{56A49D60-042A-4FB4-A1C6-386878F09532}" destId="{13E8CA3D-7C1F-4379-9E9C-AD1799221BE2}" srcOrd="0" destOrd="0" presId="urn:microsoft.com/office/officeart/2008/layout/HorizontalMultiLevelHierarchy"/>
    <dgm:cxn modelId="{795C7FEC-529F-4FE2-A7CC-F82F9D340BB4}" type="presParOf" srcId="{56A49D60-042A-4FB4-A1C6-386878F09532}" destId="{35B412F5-6D23-4521-B714-B1BAD6678BB7}" srcOrd="1" destOrd="0" presId="urn:microsoft.com/office/officeart/2008/layout/HorizontalMultiLevelHierarchy"/>
    <dgm:cxn modelId="{17B5D441-0180-4C54-8D33-B29677FA9907}" type="presParOf" srcId="{35B412F5-6D23-4521-B714-B1BAD6678BB7}" destId="{BC864243-F9EE-4497-85CE-549634E2550A}" srcOrd="0" destOrd="0" presId="urn:microsoft.com/office/officeart/2008/layout/HorizontalMultiLevelHierarchy"/>
    <dgm:cxn modelId="{A10C8142-061C-46DB-8FE5-BF2AF0750A86}" type="presParOf" srcId="{BC864243-F9EE-4497-85CE-549634E2550A}" destId="{4E0D3D64-B61E-43CC-BDE4-AF2E36FA24AE}" srcOrd="0" destOrd="0" presId="urn:microsoft.com/office/officeart/2008/layout/HorizontalMultiLevelHierarchy"/>
    <dgm:cxn modelId="{0B3EAA48-0692-4703-9DAD-CD8F93CC9C27}" type="presParOf" srcId="{35B412F5-6D23-4521-B714-B1BAD6678BB7}" destId="{9324A500-D9C2-40A8-89AC-597532B680B9}" srcOrd="1" destOrd="0" presId="urn:microsoft.com/office/officeart/2008/layout/HorizontalMultiLevelHierarchy"/>
    <dgm:cxn modelId="{A1A5FDA6-6E1B-4BB7-B5D2-C24A9F908550}" type="presParOf" srcId="{9324A500-D9C2-40A8-89AC-597532B680B9}" destId="{B5EC6D6A-16B0-471A-98FC-F4F6D12C811A}" srcOrd="0" destOrd="0" presId="urn:microsoft.com/office/officeart/2008/layout/HorizontalMultiLevelHierarchy"/>
    <dgm:cxn modelId="{3EB6905F-D54D-4EDD-B51E-2CE89D522BC1}" type="presParOf" srcId="{9324A500-D9C2-40A8-89AC-597532B680B9}" destId="{666D6AFA-33F5-4449-B64C-8DE13AEC3602}" srcOrd="1" destOrd="0" presId="urn:microsoft.com/office/officeart/2008/layout/HorizontalMultiLevelHierarchy"/>
    <dgm:cxn modelId="{A30EF223-0F13-4E52-A8D3-DD07D360D773}" type="presParOf" srcId="{35B412F5-6D23-4521-B714-B1BAD6678BB7}" destId="{1C816E69-0CCA-46AB-AFD6-D237A389CF09}" srcOrd="2" destOrd="0" presId="urn:microsoft.com/office/officeart/2008/layout/HorizontalMultiLevelHierarchy"/>
    <dgm:cxn modelId="{B0B0A046-ED25-485B-BD05-EA33A02105BE}" type="presParOf" srcId="{1C816E69-0CCA-46AB-AFD6-D237A389CF09}" destId="{E53D05F5-2C62-49A1-9F3B-22C668E32497}" srcOrd="0" destOrd="0" presId="urn:microsoft.com/office/officeart/2008/layout/HorizontalMultiLevelHierarchy"/>
    <dgm:cxn modelId="{AD459B12-3BD6-490F-BFBB-BE200319B0A4}" type="presParOf" srcId="{35B412F5-6D23-4521-B714-B1BAD6678BB7}" destId="{ED0D320A-AA7E-4002-9AD1-B547C44F00E7}" srcOrd="3" destOrd="0" presId="urn:microsoft.com/office/officeart/2008/layout/HorizontalMultiLevelHierarchy"/>
    <dgm:cxn modelId="{C88F00DA-29E2-4E87-A550-67418028B8AB}" type="presParOf" srcId="{ED0D320A-AA7E-4002-9AD1-B547C44F00E7}" destId="{6AA8CDE8-EB4B-4F22-81FE-4DC1F3F3496D}" srcOrd="0" destOrd="0" presId="urn:microsoft.com/office/officeart/2008/layout/HorizontalMultiLevelHierarchy"/>
    <dgm:cxn modelId="{A4E13EBC-6041-4F6D-85E7-488ED8B72615}" type="presParOf" srcId="{ED0D320A-AA7E-4002-9AD1-B547C44F00E7}" destId="{B41F3770-F1D9-4D2A-9141-546EBE6C6D9F}" srcOrd="1" destOrd="0" presId="urn:microsoft.com/office/officeart/2008/layout/HorizontalMultiLevelHierarchy"/>
    <dgm:cxn modelId="{1FA6D3CE-22C0-4616-BB3A-72DAF6ECDB42}" type="presParOf" srcId="{35B412F5-6D23-4521-B714-B1BAD6678BB7}" destId="{85A10932-98B3-488B-8C10-B7427B86D559}" srcOrd="4" destOrd="0" presId="urn:microsoft.com/office/officeart/2008/layout/HorizontalMultiLevelHierarchy"/>
    <dgm:cxn modelId="{CE278996-6ECC-46E0-AE3A-C3A6CB5DFB54}" type="presParOf" srcId="{85A10932-98B3-488B-8C10-B7427B86D559}" destId="{6D3FF6D0-B231-4061-9587-058334DBFE6A}" srcOrd="0" destOrd="0" presId="urn:microsoft.com/office/officeart/2008/layout/HorizontalMultiLevelHierarchy"/>
    <dgm:cxn modelId="{BC05EC9E-4751-467E-BEF9-743896387D40}" type="presParOf" srcId="{35B412F5-6D23-4521-B714-B1BAD6678BB7}" destId="{502EF095-F436-4336-9E7A-2E7960F4A4EF}" srcOrd="5" destOrd="0" presId="urn:microsoft.com/office/officeart/2008/layout/HorizontalMultiLevelHierarchy"/>
    <dgm:cxn modelId="{B8B8D79C-172D-4E12-A778-30604A86BE1C}" type="presParOf" srcId="{502EF095-F436-4336-9E7A-2E7960F4A4EF}" destId="{1ACB24FB-81B5-4E0C-BDFC-D34A51770A9B}" srcOrd="0" destOrd="0" presId="urn:microsoft.com/office/officeart/2008/layout/HorizontalMultiLevelHierarchy"/>
    <dgm:cxn modelId="{B1C62E76-9E41-409B-8095-0BA2A16D73C7}" type="presParOf" srcId="{502EF095-F436-4336-9E7A-2E7960F4A4EF}" destId="{DBBB2ED2-0899-487C-A6D6-0D78FF8739B6}" srcOrd="1" destOrd="0" presId="urn:microsoft.com/office/officeart/2008/layout/HorizontalMultiLevelHierarchy"/>
    <dgm:cxn modelId="{2B2A9324-912A-44A3-8578-8A8CF72451FD}" type="presParOf" srcId="{39EED2D7-F4BE-4B51-861F-FA6DAF21760E}" destId="{099E6625-CA58-479F-BB97-F259B4DFC700}" srcOrd="2" destOrd="0" presId="urn:microsoft.com/office/officeart/2008/layout/HorizontalMultiLevelHierarchy"/>
    <dgm:cxn modelId="{7CDB81E2-CC00-4EA3-9D3D-08D88BA4B372}" type="presParOf" srcId="{099E6625-CA58-479F-BB97-F259B4DFC700}" destId="{442F349A-A0AF-4C61-8B79-045E70FA962F}" srcOrd="0" destOrd="0" presId="urn:microsoft.com/office/officeart/2008/layout/HorizontalMultiLevelHierarchy"/>
    <dgm:cxn modelId="{9B6A5834-6DC9-4CE6-8068-CBB10976ECA1}" type="presParOf" srcId="{39EED2D7-F4BE-4B51-861F-FA6DAF21760E}" destId="{94E649A3-2136-4EA4-8BE9-16D992F97DB4}" srcOrd="3" destOrd="0" presId="urn:microsoft.com/office/officeart/2008/layout/HorizontalMultiLevelHierarchy"/>
    <dgm:cxn modelId="{12DA993E-E3A3-4C08-9D26-A48B9C4EF1CA}" type="presParOf" srcId="{94E649A3-2136-4EA4-8BE9-16D992F97DB4}" destId="{7D123350-8E98-4AE1-A8A4-631EF9098D11}" srcOrd="0" destOrd="0" presId="urn:microsoft.com/office/officeart/2008/layout/HorizontalMultiLevelHierarchy"/>
    <dgm:cxn modelId="{FBD9B812-CE39-4DBC-BA41-E864EE326398}" type="presParOf" srcId="{94E649A3-2136-4EA4-8BE9-16D992F97DB4}" destId="{C7A74F33-899A-428E-9EEA-B18A400523DA}" srcOrd="1" destOrd="0" presId="urn:microsoft.com/office/officeart/2008/layout/HorizontalMultiLevelHierarchy"/>
    <dgm:cxn modelId="{B2064ED4-E578-4EAD-86F0-D033F83D9E0D}" type="presParOf" srcId="{C7A74F33-899A-428E-9EEA-B18A400523DA}" destId="{8D04C14B-FDA0-484C-9F65-57372EEEB8C4}" srcOrd="0" destOrd="0" presId="urn:microsoft.com/office/officeart/2008/layout/HorizontalMultiLevelHierarchy"/>
    <dgm:cxn modelId="{0AFD0153-FF0F-408C-834F-A64655F26A3A}" type="presParOf" srcId="{8D04C14B-FDA0-484C-9F65-57372EEEB8C4}" destId="{42241E1C-EF6E-49D7-BA23-0FE48C8C7E46}" srcOrd="0" destOrd="0" presId="urn:microsoft.com/office/officeart/2008/layout/HorizontalMultiLevelHierarchy"/>
    <dgm:cxn modelId="{8EB0403D-9859-49B7-B593-FF3D99A8BF2F}" type="presParOf" srcId="{C7A74F33-899A-428E-9EEA-B18A400523DA}" destId="{A774C978-A3BD-4A30-9F54-0D7346645EAA}" srcOrd="1" destOrd="0" presId="urn:microsoft.com/office/officeart/2008/layout/HorizontalMultiLevelHierarchy"/>
    <dgm:cxn modelId="{EA751711-91E5-43CD-A651-9B94338BE2D6}" type="presParOf" srcId="{A774C978-A3BD-4A30-9F54-0D7346645EAA}" destId="{AB036251-D444-43E7-B25B-B8EDE486B1CE}" srcOrd="0" destOrd="0" presId="urn:microsoft.com/office/officeart/2008/layout/HorizontalMultiLevelHierarchy"/>
    <dgm:cxn modelId="{171A6A99-AD1D-4CC0-A0EB-86A56D546A25}" type="presParOf" srcId="{A774C978-A3BD-4A30-9F54-0D7346645EAA}" destId="{D125EB24-5DF7-497F-AED4-CF8B94B04C70}" srcOrd="1" destOrd="0" presId="urn:microsoft.com/office/officeart/2008/layout/HorizontalMultiLevelHierarchy"/>
    <dgm:cxn modelId="{37779435-462E-4C07-99D5-3C235CFAE0FE}" type="presParOf" srcId="{C7A74F33-899A-428E-9EEA-B18A400523DA}" destId="{06B86EE6-B87B-4B21-A5AE-2A4C979274F3}" srcOrd="2" destOrd="0" presId="urn:microsoft.com/office/officeart/2008/layout/HorizontalMultiLevelHierarchy"/>
    <dgm:cxn modelId="{7779591C-5E7E-4122-953C-284F98FAD173}" type="presParOf" srcId="{06B86EE6-B87B-4B21-A5AE-2A4C979274F3}" destId="{CFA46819-08AF-4731-A065-A0A37791A94E}" srcOrd="0" destOrd="0" presId="urn:microsoft.com/office/officeart/2008/layout/HorizontalMultiLevelHierarchy"/>
    <dgm:cxn modelId="{EDA1035F-5D1B-4FF9-A21A-DED8F3573BC1}" type="presParOf" srcId="{C7A74F33-899A-428E-9EEA-B18A400523DA}" destId="{50C1C18B-33C1-49AE-93FE-713019173050}" srcOrd="3" destOrd="0" presId="urn:microsoft.com/office/officeart/2008/layout/HorizontalMultiLevelHierarchy"/>
    <dgm:cxn modelId="{EB985D9D-B6DC-48DB-AC7C-A3A8822AA414}" type="presParOf" srcId="{50C1C18B-33C1-49AE-93FE-713019173050}" destId="{547BCD55-1DB8-4208-9C23-1DF64D5A33D4}" srcOrd="0" destOrd="0" presId="urn:microsoft.com/office/officeart/2008/layout/HorizontalMultiLevelHierarchy"/>
    <dgm:cxn modelId="{D416AD4C-8BB1-4B03-A142-962E4EA81DAB}" type="presParOf" srcId="{50C1C18B-33C1-49AE-93FE-713019173050}" destId="{FBCCB224-8E81-478E-8A6A-FD55C55698F9}" srcOrd="1" destOrd="0" presId="urn:microsoft.com/office/officeart/2008/layout/HorizontalMultiLevelHierarchy"/>
    <dgm:cxn modelId="{18AB9461-E243-482E-8DD7-342948E3AF45}" type="presParOf" srcId="{C7A74F33-899A-428E-9EEA-B18A400523DA}" destId="{A0C8F72E-74C9-46FA-B9E3-5136867B5A65}" srcOrd="4" destOrd="0" presId="urn:microsoft.com/office/officeart/2008/layout/HorizontalMultiLevelHierarchy"/>
    <dgm:cxn modelId="{DFFD56B8-E98C-4FA6-84A2-51BE83B11B5B}" type="presParOf" srcId="{A0C8F72E-74C9-46FA-B9E3-5136867B5A65}" destId="{D9E423E6-2EA1-4322-BE4A-D07F6392B4BB}" srcOrd="0" destOrd="0" presId="urn:microsoft.com/office/officeart/2008/layout/HorizontalMultiLevelHierarchy"/>
    <dgm:cxn modelId="{AF039BB3-2042-45E9-BE1B-B5AA77E329F7}" type="presParOf" srcId="{C7A74F33-899A-428E-9EEA-B18A400523DA}" destId="{001FBAC3-3F04-465E-8F36-E9EE54CDA1F5}" srcOrd="5" destOrd="0" presId="urn:microsoft.com/office/officeart/2008/layout/HorizontalMultiLevelHierarchy"/>
    <dgm:cxn modelId="{FF88AE03-D2B5-4245-BBE7-B984993F97CB}" type="presParOf" srcId="{001FBAC3-3F04-465E-8F36-E9EE54CDA1F5}" destId="{03E62CFB-649F-4BE6-976E-E1919024F63E}" srcOrd="0" destOrd="0" presId="urn:microsoft.com/office/officeart/2008/layout/HorizontalMultiLevelHierarchy"/>
    <dgm:cxn modelId="{7E6FE8CD-00ED-45F9-949C-E5C23289B001}" type="presParOf" srcId="{001FBAC3-3F04-465E-8F36-E9EE54CDA1F5}" destId="{102EA83B-E9CD-4556-9259-86A9355DF1CA}" srcOrd="1" destOrd="0" presId="urn:microsoft.com/office/officeart/2008/layout/HorizontalMultiLevelHierarchy"/>
    <dgm:cxn modelId="{17372F8E-A305-4526-B4FE-9ED4D9DD9B38}" type="presParOf" srcId="{39EED2D7-F4BE-4B51-861F-FA6DAF21760E}" destId="{64EBAA0D-7653-41EE-AFD7-00B546F714C1}" srcOrd="4" destOrd="0" presId="urn:microsoft.com/office/officeart/2008/layout/HorizontalMultiLevelHierarchy"/>
    <dgm:cxn modelId="{12E8A732-17D0-47EC-AA2E-DCE6669C08B6}" type="presParOf" srcId="{64EBAA0D-7653-41EE-AFD7-00B546F714C1}" destId="{391DDDCA-1966-460C-A47B-07D3A7BDB5AC}" srcOrd="0" destOrd="0" presId="urn:microsoft.com/office/officeart/2008/layout/HorizontalMultiLevelHierarchy"/>
    <dgm:cxn modelId="{179503D0-5226-40A4-9222-6979AD1F4FC7}" type="presParOf" srcId="{39EED2D7-F4BE-4B51-861F-FA6DAF21760E}" destId="{3E72DA66-0979-4BA6-933A-3164CF261BB8}" srcOrd="5" destOrd="0" presId="urn:microsoft.com/office/officeart/2008/layout/HorizontalMultiLevelHierarchy"/>
    <dgm:cxn modelId="{D09E13B6-D0EF-4A53-939D-24B058AA6DDE}" type="presParOf" srcId="{3E72DA66-0979-4BA6-933A-3164CF261BB8}" destId="{F653CCD2-6CBF-49B1-8ECB-07E8EB111EA1}" srcOrd="0" destOrd="0" presId="urn:microsoft.com/office/officeart/2008/layout/HorizontalMultiLevelHierarchy"/>
    <dgm:cxn modelId="{FFC8397B-AF3E-4C13-A202-4A6F2446B8DA}" type="presParOf" srcId="{3E72DA66-0979-4BA6-933A-3164CF261BB8}" destId="{61F121D0-A2AB-4313-8499-D0C423ECB33E}" srcOrd="1" destOrd="0" presId="urn:microsoft.com/office/officeart/2008/layout/HorizontalMultiLevelHierarchy"/>
    <dgm:cxn modelId="{C15AD804-1DA3-4566-8974-5329E1622612}" type="presParOf" srcId="{61F121D0-A2AB-4313-8499-D0C423ECB33E}" destId="{C3AEE6B7-2383-4E63-A57C-AC5F988EF577}" srcOrd="0" destOrd="0" presId="urn:microsoft.com/office/officeart/2008/layout/HorizontalMultiLevelHierarchy"/>
    <dgm:cxn modelId="{54E5B0A5-04F1-4906-AB5A-35D74A7D8BD3}" type="presParOf" srcId="{C3AEE6B7-2383-4E63-A57C-AC5F988EF577}" destId="{07F463A7-1ED8-4C44-9548-BF347FC0FE12}" srcOrd="0" destOrd="0" presId="urn:microsoft.com/office/officeart/2008/layout/HorizontalMultiLevelHierarchy"/>
    <dgm:cxn modelId="{A0665080-1D18-4BCA-844D-C680434DBEA7}" type="presParOf" srcId="{61F121D0-A2AB-4313-8499-D0C423ECB33E}" destId="{0CFFC2EC-2AB8-4153-89B7-857ADE190BDD}" srcOrd="1" destOrd="0" presId="urn:microsoft.com/office/officeart/2008/layout/HorizontalMultiLevelHierarchy"/>
    <dgm:cxn modelId="{C48CB5DA-1CC0-4A30-8558-F91EF7296CB6}" type="presParOf" srcId="{0CFFC2EC-2AB8-4153-89B7-857ADE190BDD}" destId="{17C97CEA-BAEB-4E18-B498-0D7FF709260B}" srcOrd="0" destOrd="0" presId="urn:microsoft.com/office/officeart/2008/layout/HorizontalMultiLevelHierarchy"/>
    <dgm:cxn modelId="{DE30F691-C9A6-475F-AB36-0312FBF463B2}" type="presParOf" srcId="{0CFFC2EC-2AB8-4153-89B7-857ADE190BDD}" destId="{563DBB97-F941-4261-8487-753ABAA3A8BD}" srcOrd="1" destOrd="0" presId="urn:microsoft.com/office/officeart/2008/layout/HorizontalMultiLevelHierarchy"/>
    <dgm:cxn modelId="{C724F678-945B-415B-B707-ABDBAD2F335B}" type="presParOf" srcId="{61F121D0-A2AB-4313-8499-D0C423ECB33E}" destId="{2CE2D281-E3FD-4921-83BF-F57EA819F50E}" srcOrd="2" destOrd="0" presId="urn:microsoft.com/office/officeart/2008/layout/HorizontalMultiLevelHierarchy"/>
    <dgm:cxn modelId="{1B624EA5-EC38-453C-8AE8-FFD892D26D39}" type="presParOf" srcId="{2CE2D281-E3FD-4921-83BF-F57EA819F50E}" destId="{28690AD6-DFD0-4BDD-ACB5-A495C10FA2FD}" srcOrd="0" destOrd="0" presId="urn:microsoft.com/office/officeart/2008/layout/HorizontalMultiLevelHierarchy"/>
    <dgm:cxn modelId="{3B6D6085-2EFC-49D1-87E8-18B64968B0AD}" type="presParOf" srcId="{61F121D0-A2AB-4313-8499-D0C423ECB33E}" destId="{E5BF96C3-86B0-43B7-B7FF-C796A0A908AC}" srcOrd="3" destOrd="0" presId="urn:microsoft.com/office/officeart/2008/layout/HorizontalMultiLevelHierarchy"/>
    <dgm:cxn modelId="{FE3604A6-280A-44D0-AE87-6B314EFE61A0}" type="presParOf" srcId="{E5BF96C3-86B0-43B7-B7FF-C796A0A908AC}" destId="{2988BE53-4434-482C-8758-55C701A9C83A}" srcOrd="0" destOrd="0" presId="urn:microsoft.com/office/officeart/2008/layout/HorizontalMultiLevelHierarchy"/>
    <dgm:cxn modelId="{01D13C49-F95C-4DC9-92C7-02A145D0D440}" type="presParOf" srcId="{E5BF96C3-86B0-43B7-B7FF-C796A0A908AC}" destId="{09CDDF0F-DD55-4C6D-A32A-E260F69465C8}" srcOrd="1" destOrd="0" presId="urn:microsoft.com/office/officeart/2008/layout/HorizontalMultiLevelHierarchy"/>
    <dgm:cxn modelId="{693F6803-3D25-4D1B-8F75-39C3BA103DCB}" type="presParOf" srcId="{61F121D0-A2AB-4313-8499-D0C423ECB33E}" destId="{ECE10739-F541-42B3-BF55-9999008924BC}" srcOrd="4" destOrd="0" presId="urn:microsoft.com/office/officeart/2008/layout/HorizontalMultiLevelHierarchy"/>
    <dgm:cxn modelId="{AE1ACBD1-2EE7-4EB2-9033-C460DD55605F}" type="presParOf" srcId="{ECE10739-F541-42B3-BF55-9999008924BC}" destId="{B9071B3E-109F-4FD3-BB31-CD565C34A317}" srcOrd="0" destOrd="0" presId="urn:microsoft.com/office/officeart/2008/layout/HorizontalMultiLevelHierarchy"/>
    <dgm:cxn modelId="{B096C5E9-7820-4BCA-9EE3-FB8B94EB7644}" type="presParOf" srcId="{61F121D0-A2AB-4313-8499-D0C423ECB33E}" destId="{2461F95A-29A8-4DC1-8ADA-3A116807669F}" srcOrd="5" destOrd="0" presId="urn:microsoft.com/office/officeart/2008/layout/HorizontalMultiLevelHierarchy"/>
    <dgm:cxn modelId="{AEBCBB7F-4E26-422A-857A-68134373592A}" type="presParOf" srcId="{2461F95A-29A8-4DC1-8ADA-3A116807669F}" destId="{91106583-50AA-4A7C-A788-6F99B6B432C1}" srcOrd="0" destOrd="0" presId="urn:microsoft.com/office/officeart/2008/layout/HorizontalMultiLevelHierarchy"/>
    <dgm:cxn modelId="{DD20FF25-92D0-4BB5-8989-2638EA2E50FD}" type="presParOf" srcId="{2461F95A-29A8-4DC1-8ADA-3A116807669F}" destId="{2E72DCFA-C190-495D-BBA9-FD5FBB6B0E2D}" srcOrd="1" destOrd="0" presId="urn:microsoft.com/office/officeart/2008/layout/HorizontalMultiLevelHierarchy"/>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8BA3E9-7FC9-48A0-8CE4-345BD93D9613}" type="doc">
      <dgm:prSet loTypeId="urn:microsoft.com/office/officeart/2005/8/layout/venn2" loCatId="relationship" qsTypeId="urn:microsoft.com/office/officeart/2005/8/quickstyle/3d2" qsCatId="3D" csTypeId="urn:microsoft.com/office/officeart/2005/8/colors/accent0_1" csCatId="mainScheme" phldr="1"/>
      <dgm:spPr/>
      <dgm:t>
        <a:bodyPr/>
        <a:lstStyle/>
        <a:p>
          <a:endParaRPr lang="zh-CN" altLang="en-US"/>
        </a:p>
      </dgm:t>
    </dgm:pt>
    <dgm:pt modelId="{1090F30C-7590-477B-AE4A-83894BC5D9AB}">
      <dgm:prSet phldrT="[文本]" custT="1"/>
      <dgm:spPr/>
      <dgm:t>
        <a:bodyPr/>
        <a:lstStyle/>
        <a:p>
          <a:r>
            <a:rPr lang="zh-CN" altLang="en-US" sz="800" smtClean="0"/>
            <a:t>增加人工智能，自动驾驶，汽车人</a:t>
          </a:r>
          <a:endParaRPr lang="zh-CN" altLang="en-US" sz="800"/>
        </a:p>
      </dgm:t>
    </dgm:pt>
    <dgm:pt modelId="{A600C465-D827-4AA9-BA50-AD7A17A6917C}" cxnId="{2E8584C6-2DD5-4F9D-A9BB-A958C3E7CB0A}" type="parTrans">
      <dgm:prSet/>
      <dgm:spPr/>
      <dgm:t>
        <a:bodyPr/>
        <a:lstStyle/>
        <a:p>
          <a:endParaRPr lang="zh-CN" altLang="en-US"/>
        </a:p>
      </dgm:t>
    </dgm:pt>
    <dgm:pt modelId="{CDD3D0F1-EAA5-4EFB-A22E-EB40A79C0DA1}" cxnId="{2E8584C6-2DD5-4F9D-A9BB-A958C3E7CB0A}" type="sibTrans">
      <dgm:prSet/>
      <dgm:spPr/>
      <dgm:t>
        <a:bodyPr/>
        <a:lstStyle/>
        <a:p>
          <a:endParaRPr lang="zh-CN" altLang="en-US"/>
        </a:p>
      </dgm:t>
    </dgm:pt>
    <dgm:pt modelId="{218D2F42-24B5-461C-B418-0D5649ABC92D}">
      <dgm:prSet phldrT="[文本]" custT="1"/>
      <dgm:spPr/>
      <dgm:t>
        <a:bodyPr/>
        <a:lstStyle/>
        <a:p>
          <a:r>
            <a:rPr lang="zh-CN" altLang="en-US" sz="800" smtClean="0"/>
            <a:t>增加浮沉箱，水上汽车</a:t>
          </a:r>
          <a:endParaRPr lang="zh-CN" altLang="en-US" sz="800"/>
        </a:p>
      </dgm:t>
    </dgm:pt>
    <dgm:pt modelId="{6F442D67-3423-4004-AC2B-11C59511153C}" cxnId="{C3EF5DF4-7A23-41C7-850E-01F97D374AD6}" type="parTrans">
      <dgm:prSet/>
      <dgm:spPr/>
      <dgm:t>
        <a:bodyPr/>
        <a:lstStyle/>
        <a:p>
          <a:endParaRPr lang="zh-CN" altLang="en-US"/>
        </a:p>
      </dgm:t>
    </dgm:pt>
    <dgm:pt modelId="{2FC074BB-3A38-45F6-A906-1A63B6DE88CB}" cxnId="{C3EF5DF4-7A23-41C7-850E-01F97D374AD6}" type="sibTrans">
      <dgm:prSet/>
      <dgm:spPr/>
      <dgm:t>
        <a:bodyPr/>
        <a:lstStyle/>
        <a:p>
          <a:endParaRPr lang="zh-CN" altLang="en-US"/>
        </a:p>
      </dgm:t>
    </dgm:pt>
    <dgm:pt modelId="{448CC950-2CB0-4E14-8773-D1A7E76F9236}">
      <dgm:prSet phldrT="[文本]" custT="1"/>
      <dgm:spPr/>
      <dgm:t>
        <a:bodyPr/>
        <a:lstStyle/>
        <a:p>
          <a:r>
            <a:rPr lang="zh-CN" altLang="en-US" sz="800" smtClean="0"/>
            <a:t>增加翅膀，飞行汽车</a:t>
          </a:r>
          <a:endParaRPr lang="zh-CN" altLang="en-US" sz="800"/>
        </a:p>
      </dgm:t>
    </dgm:pt>
    <dgm:pt modelId="{4CAC2AF1-4A34-40BA-A2F6-C81A1C058401}" cxnId="{0057C54D-2CAE-401A-AF3C-4CADCA0AB86A}" type="parTrans">
      <dgm:prSet/>
      <dgm:spPr/>
      <dgm:t>
        <a:bodyPr/>
        <a:lstStyle/>
        <a:p>
          <a:endParaRPr lang="zh-CN" altLang="en-US"/>
        </a:p>
      </dgm:t>
    </dgm:pt>
    <dgm:pt modelId="{110757ED-C6BC-4D44-A4C8-A994ACD2319E}" cxnId="{0057C54D-2CAE-401A-AF3C-4CADCA0AB86A}" type="sibTrans">
      <dgm:prSet/>
      <dgm:spPr/>
      <dgm:t>
        <a:bodyPr/>
        <a:lstStyle/>
        <a:p>
          <a:endParaRPr lang="zh-CN" altLang="en-US"/>
        </a:p>
      </dgm:t>
    </dgm:pt>
    <dgm:pt modelId="{0C51B7CF-F416-4A15-984E-8A9E4AC7FFC1}">
      <dgm:prSet phldrT="[文本]"/>
      <dgm:spPr/>
      <dgm:t>
        <a:bodyPr/>
        <a:lstStyle/>
        <a:p>
          <a:r>
            <a:rPr lang="zh-CN" altLang="en-US" smtClean="0"/>
            <a:t>车</a:t>
          </a:r>
          <a:endParaRPr lang="zh-CN" altLang="en-US"/>
        </a:p>
      </dgm:t>
    </dgm:pt>
    <dgm:pt modelId="{A4CF5B12-10FC-434F-B55A-F1AD93CA3CA7}" cxnId="{51B7D426-459A-490D-B50F-DC48C76A5370}" type="parTrans">
      <dgm:prSet/>
      <dgm:spPr/>
      <dgm:t>
        <a:bodyPr/>
        <a:lstStyle/>
        <a:p>
          <a:endParaRPr lang="zh-CN" altLang="en-US"/>
        </a:p>
      </dgm:t>
    </dgm:pt>
    <dgm:pt modelId="{EBA0EBC9-A58D-4FB5-8615-4E653D6E01E6}" cxnId="{51B7D426-459A-490D-B50F-DC48C76A5370}" type="sibTrans">
      <dgm:prSet/>
      <dgm:spPr/>
      <dgm:t>
        <a:bodyPr/>
        <a:lstStyle/>
        <a:p>
          <a:endParaRPr lang="zh-CN" altLang="en-US"/>
        </a:p>
      </dgm:t>
    </dgm:pt>
    <dgm:pt modelId="{12F14E56-11D5-4E7C-ADDD-1B0A70CD19C2}" type="pres">
      <dgm:prSet presAssocID="{528BA3E9-7FC9-48A0-8CE4-345BD93D9613}" presName="Name0" presStyleCnt="0">
        <dgm:presLayoutVars>
          <dgm:chMax val="7"/>
          <dgm:resizeHandles val="exact"/>
        </dgm:presLayoutVars>
      </dgm:prSet>
      <dgm:spPr/>
      <dgm:t>
        <a:bodyPr/>
        <a:lstStyle/>
        <a:p>
          <a:endParaRPr lang="zh-CN" altLang="en-US"/>
        </a:p>
      </dgm:t>
    </dgm:pt>
    <dgm:pt modelId="{75AC13DA-9C51-424D-A648-8C8030784250}" type="pres">
      <dgm:prSet presAssocID="{528BA3E9-7FC9-48A0-8CE4-345BD93D9613}" presName="comp1" presStyleCnt="0"/>
      <dgm:spPr/>
    </dgm:pt>
    <dgm:pt modelId="{E922791F-1A8B-4AD8-A507-52E2BC1FA10E}" type="pres">
      <dgm:prSet presAssocID="{528BA3E9-7FC9-48A0-8CE4-345BD93D9613}" presName="circle1" presStyleLbl="node1" presStyleIdx="0" presStyleCnt="4" custLinFactX="100000" custLinFactNeighborX="173423" custLinFactNeighborY="-24651"/>
      <dgm:spPr/>
      <dgm:t>
        <a:bodyPr/>
        <a:lstStyle/>
        <a:p>
          <a:endParaRPr lang="zh-CN" altLang="en-US"/>
        </a:p>
      </dgm:t>
    </dgm:pt>
    <dgm:pt modelId="{91C03E39-7365-47AD-91B8-A80E2C5A5F9F}" type="pres">
      <dgm:prSet presAssocID="{528BA3E9-7FC9-48A0-8CE4-345BD93D9613}" presName="c1text" presStyleLbl="node1" presStyleIdx="0" presStyleCnt="4">
        <dgm:presLayoutVars>
          <dgm:bulletEnabled val="1"/>
        </dgm:presLayoutVars>
      </dgm:prSet>
      <dgm:spPr/>
      <dgm:t>
        <a:bodyPr/>
        <a:lstStyle/>
        <a:p>
          <a:endParaRPr lang="zh-CN" altLang="en-US"/>
        </a:p>
      </dgm:t>
    </dgm:pt>
    <dgm:pt modelId="{A85A4340-6602-4722-AA79-8479667A7024}" type="pres">
      <dgm:prSet presAssocID="{528BA3E9-7FC9-48A0-8CE4-345BD93D9613}" presName="comp2" presStyleCnt="0"/>
      <dgm:spPr/>
    </dgm:pt>
    <dgm:pt modelId="{29BAF276-2B49-472F-9366-F90276C9CC96}" type="pres">
      <dgm:prSet presAssocID="{528BA3E9-7FC9-48A0-8CE4-345BD93D9613}" presName="circle2" presStyleLbl="node1" presStyleIdx="1" presStyleCnt="4"/>
      <dgm:spPr/>
      <dgm:t>
        <a:bodyPr/>
        <a:lstStyle/>
        <a:p>
          <a:endParaRPr lang="zh-CN" altLang="en-US"/>
        </a:p>
      </dgm:t>
    </dgm:pt>
    <dgm:pt modelId="{82CFE74B-3E14-4965-B7C3-C80760008A0F}" type="pres">
      <dgm:prSet presAssocID="{528BA3E9-7FC9-48A0-8CE4-345BD93D9613}" presName="c2text" presStyleLbl="node1" presStyleIdx="1" presStyleCnt="4">
        <dgm:presLayoutVars>
          <dgm:bulletEnabled val="1"/>
        </dgm:presLayoutVars>
      </dgm:prSet>
      <dgm:spPr/>
      <dgm:t>
        <a:bodyPr/>
        <a:lstStyle/>
        <a:p>
          <a:endParaRPr lang="zh-CN" altLang="en-US"/>
        </a:p>
      </dgm:t>
    </dgm:pt>
    <dgm:pt modelId="{A134870A-8C04-46E9-BB9A-1720E5081758}" type="pres">
      <dgm:prSet presAssocID="{528BA3E9-7FC9-48A0-8CE4-345BD93D9613}" presName="comp3" presStyleCnt="0"/>
      <dgm:spPr/>
    </dgm:pt>
    <dgm:pt modelId="{56F8485A-F736-484B-86A2-2AD4C1D4F0DB}" type="pres">
      <dgm:prSet presAssocID="{528BA3E9-7FC9-48A0-8CE4-345BD93D9613}" presName="circle3" presStyleLbl="node1" presStyleIdx="2" presStyleCnt="4" custLinFactNeighborX="-1423" custLinFactNeighborY="238"/>
      <dgm:spPr/>
      <dgm:t>
        <a:bodyPr/>
        <a:lstStyle/>
        <a:p>
          <a:endParaRPr lang="zh-CN" altLang="en-US"/>
        </a:p>
      </dgm:t>
    </dgm:pt>
    <dgm:pt modelId="{DDD68D54-CFF0-4948-8086-158D45E776AA}" type="pres">
      <dgm:prSet presAssocID="{528BA3E9-7FC9-48A0-8CE4-345BD93D9613}" presName="c3text" presStyleLbl="node1" presStyleIdx="2" presStyleCnt="4">
        <dgm:presLayoutVars>
          <dgm:bulletEnabled val="1"/>
        </dgm:presLayoutVars>
      </dgm:prSet>
      <dgm:spPr/>
      <dgm:t>
        <a:bodyPr/>
        <a:lstStyle/>
        <a:p>
          <a:endParaRPr lang="zh-CN" altLang="en-US"/>
        </a:p>
      </dgm:t>
    </dgm:pt>
    <dgm:pt modelId="{21937349-0C77-4D3F-AAE8-0B05622D0905}" type="pres">
      <dgm:prSet presAssocID="{528BA3E9-7FC9-48A0-8CE4-345BD93D9613}" presName="comp4" presStyleCnt="0"/>
      <dgm:spPr/>
    </dgm:pt>
    <dgm:pt modelId="{A13FF3DA-4B86-4FDA-9FD8-8A475510B5EA}" type="pres">
      <dgm:prSet presAssocID="{528BA3E9-7FC9-48A0-8CE4-345BD93D9613}" presName="circle4" presStyleLbl="node1" presStyleIdx="3" presStyleCnt="4"/>
      <dgm:spPr/>
      <dgm:t>
        <a:bodyPr/>
        <a:lstStyle/>
        <a:p>
          <a:endParaRPr lang="zh-CN" altLang="en-US"/>
        </a:p>
      </dgm:t>
    </dgm:pt>
    <dgm:pt modelId="{C0032D72-DBBC-4846-A288-92915512AAE1}" type="pres">
      <dgm:prSet presAssocID="{528BA3E9-7FC9-48A0-8CE4-345BD93D9613}" presName="c4text" presStyleLbl="node1" presStyleIdx="3" presStyleCnt="4">
        <dgm:presLayoutVars>
          <dgm:bulletEnabled val="1"/>
        </dgm:presLayoutVars>
      </dgm:prSet>
      <dgm:spPr/>
      <dgm:t>
        <a:bodyPr/>
        <a:lstStyle/>
        <a:p>
          <a:endParaRPr lang="zh-CN" altLang="en-US"/>
        </a:p>
      </dgm:t>
    </dgm:pt>
  </dgm:ptLst>
  <dgm:cxnLst>
    <dgm:cxn modelId="{0B404FD3-2541-4402-8B8B-CE4EDFD723C1}" type="presOf" srcId="{0C51B7CF-F416-4A15-984E-8A9E4AC7FFC1}" destId="{A13FF3DA-4B86-4FDA-9FD8-8A475510B5EA}" srcOrd="0" destOrd="0" presId="urn:microsoft.com/office/officeart/2005/8/layout/venn2"/>
    <dgm:cxn modelId="{4CCF3E29-3E05-46EB-A102-B4E08695A6A3}" type="presOf" srcId="{218D2F42-24B5-461C-B418-0D5649ABC92D}" destId="{29BAF276-2B49-472F-9366-F90276C9CC96}" srcOrd="0" destOrd="0" presId="urn:microsoft.com/office/officeart/2005/8/layout/venn2"/>
    <dgm:cxn modelId="{D27DF42D-F478-453D-9C9E-11B710010BD7}" type="presOf" srcId="{448CC950-2CB0-4E14-8773-D1A7E76F9236}" destId="{56F8485A-F736-484B-86A2-2AD4C1D4F0DB}" srcOrd="0" destOrd="0" presId="urn:microsoft.com/office/officeart/2005/8/layout/venn2"/>
    <dgm:cxn modelId="{2E8584C6-2DD5-4F9D-A9BB-A958C3E7CB0A}" srcId="{528BA3E9-7FC9-48A0-8CE4-345BD93D9613}" destId="{1090F30C-7590-477B-AE4A-83894BC5D9AB}" srcOrd="0" destOrd="0" parTransId="{A600C465-D827-4AA9-BA50-AD7A17A6917C}" sibTransId="{CDD3D0F1-EAA5-4EFB-A22E-EB40A79C0DA1}"/>
    <dgm:cxn modelId="{C3EF5DF4-7A23-41C7-850E-01F97D374AD6}" srcId="{528BA3E9-7FC9-48A0-8CE4-345BD93D9613}" destId="{218D2F42-24B5-461C-B418-0D5649ABC92D}" srcOrd="1" destOrd="0" parTransId="{6F442D67-3423-4004-AC2B-11C59511153C}" sibTransId="{2FC074BB-3A38-45F6-A906-1A63B6DE88CB}"/>
    <dgm:cxn modelId="{4173E8F8-86D8-4D58-956A-2568A524A04D}" type="presOf" srcId="{0C51B7CF-F416-4A15-984E-8A9E4AC7FFC1}" destId="{C0032D72-DBBC-4846-A288-92915512AAE1}" srcOrd="1" destOrd="0" presId="urn:microsoft.com/office/officeart/2005/8/layout/venn2"/>
    <dgm:cxn modelId="{372D6085-CA12-4FB2-9A10-20EA6D186757}" type="presOf" srcId="{448CC950-2CB0-4E14-8773-D1A7E76F9236}" destId="{DDD68D54-CFF0-4948-8086-158D45E776AA}" srcOrd="1" destOrd="0" presId="urn:microsoft.com/office/officeart/2005/8/layout/venn2"/>
    <dgm:cxn modelId="{67F52BD8-FBF6-42A6-B196-308B913C03BF}" type="presOf" srcId="{1090F30C-7590-477B-AE4A-83894BC5D9AB}" destId="{91C03E39-7365-47AD-91B8-A80E2C5A5F9F}" srcOrd="1" destOrd="0" presId="urn:microsoft.com/office/officeart/2005/8/layout/venn2"/>
    <dgm:cxn modelId="{89BE0EDC-2F70-486E-BA11-4CD92B4012F0}" type="presOf" srcId="{528BA3E9-7FC9-48A0-8CE4-345BD93D9613}" destId="{12F14E56-11D5-4E7C-ADDD-1B0A70CD19C2}" srcOrd="0" destOrd="0" presId="urn:microsoft.com/office/officeart/2005/8/layout/venn2"/>
    <dgm:cxn modelId="{0057C54D-2CAE-401A-AF3C-4CADCA0AB86A}" srcId="{528BA3E9-7FC9-48A0-8CE4-345BD93D9613}" destId="{448CC950-2CB0-4E14-8773-D1A7E76F9236}" srcOrd="2" destOrd="0" parTransId="{4CAC2AF1-4A34-40BA-A2F6-C81A1C058401}" sibTransId="{110757ED-C6BC-4D44-A4C8-A994ACD2319E}"/>
    <dgm:cxn modelId="{BD3D1A3E-E2EB-4F1D-B863-C266372DCC74}" type="presOf" srcId="{1090F30C-7590-477B-AE4A-83894BC5D9AB}" destId="{E922791F-1A8B-4AD8-A507-52E2BC1FA10E}" srcOrd="0" destOrd="0" presId="urn:microsoft.com/office/officeart/2005/8/layout/venn2"/>
    <dgm:cxn modelId="{7565B474-7BC7-47B9-82BF-2AE5CF4F518E}" type="presOf" srcId="{218D2F42-24B5-461C-B418-0D5649ABC92D}" destId="{82CFE74B-3E14-4965-B7C3-C80760008A0F}" srcOrd="1" destOrd="0" presId="urn:microsoft.com/office/officeart/2005/8/layout/venn2"/>
    <dgm:cxn modelId="{51B7D426-459A-490D-B50F-DC48C76A5370}" srcId="{528BA3E9-7FC9-48A0-8CE4-345BD93D9613}" destId="{0C51B7CF-F416-4A15-984E-8A9E4AC7FFC1}" srcOrd="3" destOrd="0" parTransId="{A4CF5B12-10FC-434F-B55A-F1AD93CA3CA7}" sibTransId="{EBA0EBC9-A58D-4FB5-8615-4E653D6E01E6}"/>
    <dgm:cxn modelId="{273BA7F4-90CF-46EC-929F-CF8B5A01D576}" type="presParOf" srcId="{12F14E56-11D5-4E7C-ADDD-1B0A70CD19C2}" destId="{75AC13DA-9C51-424D-A648-8C8030784250}" srcOrd="0" destOrd="0" presId="urn:microsoft.com/office/officeart/2005/8/layout/venn2"/>
    <dgm:cxn modelId="{1878F8A7-32CB-4894-8352-FB2E6BE9B695}" type="presParOf" srcId="{75AC13DA-9C51-424D-A648-8C8030784250}" destId="{E922791F-1A8B-4AD8-A507-52E2BC1FA10E}" srcOrd="0" destOrd="0" presId="urn:microsoft.com/office/officeart/2005/8/layout/venn2"/>
    <dgm:cxn modelId="{3823DBEA-A342-4D81-9D21-9DEE18C6EBB6}" type="presParOf" srcId="{75AC13DA-9C51-424D-A648-8C8030784250}" destId="{91C03E39-7365-47AD-91B8-A80E2C5A5F9F}" srcOrd="1" destOrd="0" presId="urn:microsoft.com/office/officeart/2005/8/layout/venn2"/>
    <dgm:cxn modelId="{D3B44851-1C2A-4CD0-8C9F-A39AF571AF1A}" type="presParOf" srcId="{12F14E56-11D5-4E7C-ADDD-1B0A70CD19C2}" destId="{A85A4340-6602-4722-AA79-8479667A7024}" srcOrd="1" destOrd="0" presId="urn:microsoft.com/office/officeart/2005/8/layout/venn2"/>
    <dgm:cxn modelId="{F12F6BB7-9D38-426D-92AA-D68217C7A474}" type="presParOf" srcId="{A85A4340-6602-4722-AA79-8479667A7024}" destId="{29BAF276-2B49-472F-9366-F90276C9CC96}" srcOrd="0" destOrd="0" presId="urn:microsoft.com/office/officeart/2005/8/layout/venn2"/>
    <dgm:cxn modelId="{ACFC1458-1989-478E-B35E-276B5C797AFE}" type="presParOf" srcId="{A85A4340-6602-4722-AA79-8479667A7024}" destId="{82CFE74B-3E14-4965-B7C3-C80760008A0F}" srcOrd="1" destOrd="0" presId="urn:microsoft.com/office/officeart/2005/8/layout/venn2"/>
    <dgm:cxn modelId="{A348F978-006C-471F-A51E-54E112DE2648}" type="presParOf" srcId="{12F14E56-11D5-4E7C-ADDD-1B0A70CD19C2}" destId="{A134870A-8C04-46E9-BB9A-1720E5081758}" srcOrd="2" destOrd="0" presId="urn:microsoft.com/office/officeart/2005/8/layout/venn2"/>
    <dgm:cxn modelId="{4D426033-7180-4A56-978A-D38B44DEA6ED}" type="presParOf" srcId="{A134870A-8C04-46E9-BB9A-1720E5081758}" destId="{56F8485A-F736-484B-86A2-2AD4C1D4F0DB}" srcOrd="0" destOrd="0" presId="urn:microsoft.com/office/officeart/2005/8/layout/venn2"/>
    <dgm:cxn modelId="{CDA7065B-A6EC-4369-B67E-D45BBE65ADDB}" type="presParOf" srcId="{A134870A-8C04-46E9-BB9A-1720E5081758}" destId="{DDD68D54-CFF0-4948-8086-158D45E776AA}" srcOrd="1" destOrd="0" presId="urn:microsoft.com/office/officeart/2005/8/layout/venn2"/>
    <dgm:cxn modelId="{4A2A3B97-A885-4FB7-8A74-4051A66F3040}" type="presParOf" srcId="{12F14E56-11D5-4E7C-ADDD-1B0A70CD19C2}" destId="{21937349-0C77-4D3F-AAE8-0B05622D0905}" srcOrd="3" destOrd="0" presId="urn:microsoft.com/office/officeart/2005/8/layout/venn2"/>
    <dgm:cxn modelId="{AC05329B-A1AA-4E14-B732-FF0AFCBFFF76}" type="presParOf" srcId="{21937349-0C77-4D3F-AAE8-0B05622D0905}" destId="{A13FF3DA-4B86-4FDA-9FD8-8A475510B5EA}" srcOrd="0" destOrd="0" presId="urn:microsoft.com/office/officeart/2005/8/layout/venn2"/>
    <dgm:cxn modelId="{CD590318-3707-4D0C-940E-01EFC031AEBF}" type="presParOf" srcId="{21937349-0C77-4D3F-AAE8-0B05622D0905}" destId="{C0032D72-DBBC-4846-A288-92915512AAE1}" srcOrd="1" destOrd="0" presId="urn:microsoft.com/office/officeart/2005/8/layout/ven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10739-F541-42B3-BF55-9999008924BC}">
      <dsp:nvSpPr>
        <dsp:cNvPr id="0" name=""/>
        <dsp:cNvSpPr/>
      </dsp:nvSpPr>
      <dsp:spPr>
        <a:xfrm>
          <a:off x="2776870" y="2586151"/>
          <a:ext cx="183306" cy="349288"/>
        </a:xfrm>
        <a:custGeom>
          <a:avLst/>
          <a:gdLst/>
          <a:ahLst/>
          <a:cxnLst/>
          <a:rect l="0" t="0" r="0" b="0"/>
          <a:pathLst>
            <a:path>
              <a:moveTo>
                <a:pt x="0" y="0"/>
              </a:moveTo>
              <a:lnTo>
                <a:pt x="91653" y="0"/>
              </a:lnTo>
              <a:lnTo>
                <a:pt x="91653" y="349288"/>
              </a:lnTo>
              <a:lnTo>
                <a:pt x="183306" y="349288"/>
              </a:lnTo>
            </a:path>
          </a:pathLst>
        </a:custGeom>
        <a:noFill/>
        <a:ln w="25400"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58661" y="2750934"/>
        <a:ext cx="19723" cy="19723"/>
      </dsp:txXfrm>
    </dsp:sp>
    <dsp:sp modelId="{2CE2D281-E3FD-4921-83BF-F57EA819F50E}">
      <dsp:nvSpPr>
        <dsp:cNvPr id="0" name=""/>
        <dsp:cNvSpPr/>
      </dsp:nvSpPr>
      <dsp:spPr>
        <a:xfrm>
          <a:off x="2776870" y="2540431"/>
          <a:ext cx="183306" cy="91440"/>
        </a:xfrm>
        <a:custGeom>
          <a:avLst/>
          <a:gdLst/>
          <a:ahLst/>
          <a:cxnLst/>
          <a:rect l="0" t="0" r="0" b="0"/>
          <a:pathLst>
            <a:path>
              <a:moveTo>
                <a:pt x="0" y="45720"/>
              </a:moveTo>
              <a:lnTo>
                <a:pt x="183306" y="45720"/>
              </a:lnTo>
            </a:path>
          </a:pathLst>
        </a:custGeom>
        <a:noFill/>
        <a:ln w="25400"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63940" y="2581569"/>
        <a:ext cx="9165" cy="9165"/>
      </dsp:txXfrm>
    </dsp:sp>
    <dsp:sp modelId="{C3AEE6B7-2383-4E63-A57C-AC5F988EF577}">
      <dsp:nvSpPr>
        <dsp:cNvPr id="0" name=""/>
        <dsp:cNvSpPr/>
      </dsp:nvSpPr>
      <dsp:spPr>
        <a:xfrm>
          <a:off x="2776870" y="2236863"/>
          <a:ext cx="183306" cy="349288"/>
        </a:xfrm>
        <a:custGeom>
          <a:avLst/>
          <a:gdLst/>
          <a:ahLst/>
          <a:cxnLst/>
          <a:rect l="0" t="0" r="0" b="0"/>
          <a:pathLst>
            <a:path>
              <a:moveTo>
                <a:pt x="0" y="349288"/>
              </a:moveTo>
              <a:lnTo>
                <a:pt x="91653" y="349288"/>
              </a:lnTo>
              <a:lnTo>
                <a:pt x="91653" y="0"/>
              </a:lnTo>
              <a:lnTo>
                <a:pt x="183306" y="0"/>
              </a:lnTo>
            </a:path>
          </a:pathLst>
        </a:custGeom>
        <a:noFill/>
        <a:ln w="25400"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58661" y="2401646"/>
        <a:ext cx="19723" cy="19723"/>
      </dsp:txXfrm>
    </dsp:sp>
    <dsp:sp modelId="{64EBAA0D-7653-41EE-AFD7-00B546F714C1}">
      <dsp:nvSpPr>
        <dsp:cNvPr id="0" name=""/>
        <dsp:cNvSpPr/>
      </dsp:nvSpPr>
      <dsp:spPr>
        <a:xfrm>
          <a:off x="1677031" y="1538287"/>
          <a:ext cx="183306" cy="1047864"/>
        </a:xfrm>
        <a:custGeom>
          <a:avLst/>
          <a:gdLst/>
          <a:ahLst/>
          <a:cxnLst/>
          <a:rect l="0" t="0" r="0" b="0"/>
          <a:pathLst>
            <a:path>
              <a:moveTo>
                <a:pt x="0" y="0"/>
              </a:moveTo>
              <a:lnTo>
                <a:pt x="91653" y="0"/>
              </a:lnTo>
              <a:lnTo>
                <a:pt x="91653" y="1047864"/>
              </a:lnTo>
              <a:lnTo>
                <a:pt x="183306" y="1047864"/>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742090" y="2035625"/>
        <a:ext cx="53188" cy="53188"/>
      </dsp:txXfrm>
    </dsp:sp>
    <dsp:sp modelId="{A0C8F72E-74C9-46FA-B9E3-5136867B5A65}">
      <dsp:nvSpPr>
        <dsp:cNvPr id="0" name=""/>
        <dsp:cNvSpPr/>
      </dsp:nvSpPr>
      <dsp:spPr>
        <a:xfrm>
          <a:off x="2776870" y="1538287"/>
          <a:ext cx="183306" cy="349288"/>
        </a:xfrm>
        <a:custGeom>
          <a:avLst/>
          <a:gdLst/>
          <a:ahLst/>
          <a:cxnLst/>
          <a:rect l="0" t="0" r="0" b="0"/>
          <a:pathLst>
            <a:path>
              <a:moveTo>
                <a:pt x="0" y="0"/>
              </a:moveTo>
              <a:lnTo>
                <a:pt x="91653" y="0"/>
              </a:lnTo>
              <a:lnTo>
                <a:pt x="91653" y="349288"/>
              </a:lnTo>
              <a:lnTo>
                <a:pt x="183306" y="349288"/>
              </a:lnTo>
            </a:path>
          </a:pathLst>
        </a:custGeom>
        <a:noFill/>
        <a:ln w="25400"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58661" y="1703069"/>
        <a:ext cx="19723" cy="19723"/>
      </dsp:txXfrm>
    </dsp:sp>
    <dsp:sp modelId="{06B86EE6-B87B-4B21-A5AE-2A4C979274F3}">
      <dsp:nvSpPr>
        <dsp:cNvPr id="0" name=""/>
        <dsp:cNvSpPr/>
      </dsp:nvSpPr>
      <dsp:spPr>
        <a:xfrm>
          <a:off x="2776870" y="1492567"/>
          <a:ext cx="183306" cy="91440"/>
        </a:xfrm>
        <a:custGeom>
          <a:avLst/>
          <a:gdLst/>
          <a:ahLst/>
          <a:cxnLst/>
          <a:rect l="0" t="0" r="0" b="0"/>
          <a:pathLst>
            <a:path>
              <a:moveTo>
                <a:pt x="0" y="45720"/>
              </a:moveTo>
              <a:lnTo>
                <a:pt x="183306" y="45720"/>
              </a:lnTo>
            </a:path>
          </a:pathLst>
        </a:custGeom>
        <a:noFill/>
        <a:ln w="25400"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63940" y="1533704"/>
        <a:ext cx="9165" cy="9165"/>
      </dsp:txXfrm>
    </dsp:sp>
    <dsp:sp modelId="{8D04C14B-FDA0-484C-9F65-57372EEEB8C4}">
      <dsp:nvSpPr>
        <dsp:cNvPr id="0" name=""/>
        <dsp:cNvSpPr/>
      </dsp:nvSpPr>
      <dsp:spPr>
        <a:xfrm>
          <a:off x="2776870" y="1188999"/>
          <a:ext cx="183306" cy="349288"/>
        </a:xfrm>
        <a:custGeom>
          <a:avLst/>
          <a:gdLst/>
          <a:ahLst/>
          <a:cxnLst/>
          <a:rect l="0" t="0" r="0" b="0"/>
          <a:pathLst>
            <a:path>
              <a:moveTo>
                <a:pt x="0" y="349288"/>
              </a:moveTo>
              <a:lnTo>
                <a:pt x="91653" y="349288"/>
              </a:lnTo>
              <a:lnTo>
                <a:pt x="91653" y="0"/>
              </a:lnTo>
              <a:lnTo>
                <a:pt x="183306" y="0"/>
              </a:lnTo>
            </a:path>
          </a:pathLst>
        </a:custGeom>
        <a:noFill/>
        <a:ln w="25400"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58661" y="1353781"/>
        <a:ext cx="19723" cy="19723"/>
      </dsp:txXfrm>
    </dsp:sp>
    <dsp:sp modelId="{099E6625-CA58-479F-BB97-F259B4DFC700}">
      <dsp:nvSpPr>
        <dsp:cNvPr id="0" name=""/>
        <dsp:cNvSpPr/>
      </dsp:nvSpPr>
      <dsp:spPr>
        <a:xfrm>
          <a:off x="1677031" y="1492567"/>
          <a:ext cx="183306" cy="91440"/>
        </a:xfrm>
        <a:custGeom>
          <a:avLst/>
          <a:gdLst/>
          <a:ahLst/>
          <a:cxnLst/>
          <a:rect l="0" t="0" r="0" b="0"/>
          <a:pathLst>
            <a:path>
              <a:moveTo>
                <a:pt x="0" y="45720"/>
              </a:moveTo>
              <a:lnTo>
                <a:pt x="183306" y="45720"/>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764102" y="1533704"/>
        <a:ext cx="9165" cy="9165"/>
      </dsp:txXfrm>
    </dsp:sp>
    <dsp:sp modelId="{85A10932-98B3-488B-8C10-B7427B86D559}">
      <dsp:nvSpPr>
        <dsp:cNvPr id="0" name=""/>
        <dsp:cNvSpPr/>
      </dsp:nvSpPr>
      <dsp:spPr>
        <a:xfrm>
          <a:off x="2776870" y="490423"/>
          <a:ext cx="183306" cy="349288"/>
        </a:xfrm>
        <a:custGeom>
          <a:avLst/>
          <a:gdLst/>
          <a:ahLst/>
          <a:cxnLst/>
          <a:rect l="0" t="0" r="0" b="0"/>
          <a:pathLst>
            <a:path>
              <a:moveTo>
                <a:pt x="0" y="0"/>
              </a:moveTo>
              <a:lnTo>
                <a:pt x="91653" y="0"/>
              </a:lnTo>
              <a:lnTo>
                <a:pt x="91653" y="349288"/>
              </a:lnTo>
              <a:lnTo>
                <a:pt x="183306" y="349288"/>
              </a:lnTo>
            </a:path>
          </a:pathLst>
        </a:custGeom>
        <a:noFill/>
        <a:ln w="25400"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58661" y="655205"/>
        <a:ext cx="19723" cy="19723"/>
      </dsp:txXfrm>
    </dsp:sp>
    <dsp:sp modelId="{1C816E69-0CCA-46AB-AFD6-D237A389CF09}">
      <dsp:nvSpPr>
        <dsp:cNvPr id="0" name=""/>
        <dsp:cNvSpPr/>
      </dsp:nvSpPr>
      <dsp:spPr>
        <a:xfrm>
          <a:off x="2776870" y="444703"/>
          <a:ext cx="183306" cy="91440"/>
        </a:xfrm>
        <a:custGeom>
          <a:avLst/>
          <a:gdLst/>
          <a:ahLst/>
          <a:cxnLst/>
          <a:rect l="0" t="0" r="0" b="0"/>
          <a:pathLst>
            <a:path>
              <a:moveTo>
                <a:pt x="0" y="45720"/>
              </a:moveTo>
              <a:lnTo>
                <a:pt x="183306" y="45720"/>
              </a:lnTo>
            </a:path>
          </a:pathLst>
        </a:custGeom>
        <a:noFill/>
        <a:ln w="25400"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63940" y="485840"/>
        <a:ext cx="9165" cy="9165"/>
      </dsp:txXfrm>
    </dsp:sp>
    <dsp:sp modelId="{BC864243-F9EE-4497-85CE-549634E2550A}">
      <dsp:nvSpPr>
        <dsp:cNvPr id="0" name=""/>
        <dsp:cNvSpPr/>
      </dsp:nvSpPr>
      <dsp:spPr>
        <a:xfrm>
          <a:off x="2776870" y="141134"/>
          <a:ext cx="183306" cy="349288"/>
        </a:xfrm>
        <a:custGeom>
          <a:avLst/>
          <a:gdLst/>
          <a:ahLst/>
          <a:cxnLst/>
          <a:rect l="0" t="0" r="0" b="0"/>
          <a:pathLst>
            <a:path>
              <a:moveTo>
                <a:pt x="0" y="349288"/>
              </a:moveTo>
              <a:lnTo>
                <a:pt x="91653" y="349288"/>
              </a:lnTo>
              <a:lnTo>
                <a:pt x="91653" y="0"/>
              </a:lnTo>
              <a:lnTo>
                <a:pt x="183306" y="0"/>
              </a:lnTo>
            </a:path>
          </a:pathLst>
        </a:custGeom>
        <a:noFill/>
        <a:ln w="25400"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58661" y="305917"/>
        <a:ext cx="19723" cy="19723"/>
      </dsp:txXfrm>
    </dsp:sp>
    <dsp:sp modelId="{C7833215-AE06-4A50-9FD7-05DCEDAAC239}">
      <dsp:nvSpPr>
        <dsp:cNvPr id="0" name=""/>
        <dsp:cNvSpPr/>
      </dsp:nvSpPr>
      <dsp:spPr>
        <a:xfrm>
          <a:off x="1677031" y="490423"/>
          <a:ext cx="183306" cy="1047864"/>
        </a:xfrm>
        <a:custGeom>
          <a:avLst/>
          <a:gdLst/>
          <a:ahLst/>
          <a:cxnLst/>
          <a:rect l="0" t="0" r="0" b="0"/>
          <a:pathLst>
            <a:path>
              <a:moveTo>
                <a:pt x="0" y="1047864"/>
              </a:moveTo>
              <a:lnTo>
                <a:pt x="91653" y="1047864"/>
              </a:lnTo>
              <a:lnTo>
                <a:pt x="91653" y="0"/>
              </a:lnTo>
              <a:lnTo>
                <a:pt x="183306" y="0"/>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742090" y="987760"/>
        <a:ext cx="53188" cy="53188"/>
      </dsp:txXfrm>
    </dsp:sp>
    <dsp:sp modelId="{AA5F144A-9BE1-46B5-AAB4-A682C4380F92}">
      <dsp:nvSpPr>
        <dsp:cNvPr id="0" name=""/>
        <dsp:cNvSpPr/>
      </dsp:nvSpPr>
      <dsp:spPr>
        <a:xfrm rot="16200000">
          <a:off x="801972" y="1398572"/>
          <a:ext cx="1470686" cy="279430"/>
        </a:xfrm>
        <a:prstGeom prst="rect">
          <a:avLst/>
        </a:prstGeom>
        <a:solidFill>
          <a:schemeClr val="accent2">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a:t>电脑</a:t>
          </a:r>
        </a:p>
      </dsp:txBody>
      <dsp:txXfrm>
        <a:off x="801972" y="1398572"/>
        <a:ext cx="1470686" cy="279430"/>
      </dsp:txXfrm>
    </dsp:sp>
    <dsp:sp modelId="{13E8CA3D-7C1F-4379-9E9C-AD1799221BE2}">
      <dsp:nvSpPr>
        <dsp:cNvPr id="0" name=""/>
        <dsp:cNvSpPr/>
      </dsp:nvSpPr>
      <dsp:spPr>
        <a:xfrm>
          <a:off x="1860338" y="350707"/>
          <a:ext cx="916532" cy="279430"/>
        </a:xfrm>
        <a:prstGeom prst="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a:t>台式机</a:t>
          </a:r>
          <a:r>
            <a:rPr lang="en-US" altLang="zh-CN" sz="1000" kern="1200"/>
            <a:t>(Desktop)</a:t>
          </a:r>
          <a:endParaRPr lang="zh-CN" altLang="en-US" sz="1000" kern="1200"/>
        </a:p>
      </dsp:txBody>
      <dsp:txXfrm>
        <a:off x="1860338" y="350707"/>
        <a:ext cx="916532" cy="279430"/>
      </dsp:txXfrm>
    </dsp:sp>
    <dsp:sp modelId="{B5EC6D6A-16B0-471A-98FC-F4F6D12C811A}">
      <dsp:nvSpPr>
        <dsp:cNvPr id="0" name=""/>
        <dsp:cNvSpPr/>
      </dsp:nvSpPr>
      <dsp:spPr>
        <a:xfrm>
          <a:off x="2960176" y="1419"/>
          <a:ext cx="916532" cy="279430"/>
        </a:xfrm>
        <a:prstGeom prst="rect">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a:t>联想台式机</a:t>
          </a:r>
        </a:p>
      </dsp:txBody>
      <dsp:txXfrm>
        <a:off x="2960176" y="1419"/>
        <a:ext cx="916532" cy="279430"/>
      </dsp:txXfrm>
    </dsp:sp>
    <dsp:sp modelId="{6AA8CDE8-EB4B-4F22-81FE-4DC1F3F3496D}">
      <dsp:nvSpPr>
        <dsp:cNvPr id="0" name=""/>
        <dsp:cNvSpPr/>
      </dsp:nvSpPr>
      <dsp:spPr>
        <a:xfrm>
          <a:off x="2960176" y="350707"/>
          <a:ext cx="916532" cy="279430"/>
        </a:xfrm>
        <a:prstGeom prst="rect">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a:t>戴尔台式机</a:t>
          </a:r>
        </a:p>
      </dsp:txBody>
      <dsp:txXfrm>
        <a:off x="2960176" y="350707"/>
        <a:ext cx="916532" cy="279430"/>
      </dsp:txXfrm>
    </dsp:sp>
    <dsp:sp modelId="{1ACB24FB-81B5-4E0C-BDFC-D34A51770A9B}">
      <dsp:nvSpPr>
        <dsp:cNvPr id="0" name=""/>
        <dsp:cNvSpPr/>
      </dsp:nvSpPr>
      <dsp:spPr>
        <a:xfrm>
          <a:off x="2960176" y="699995"/>
          <a:ext cx="916532" cy="279430"/>
        </a:xfrm>
        <a:prstGeom prst="rect">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a:t>神舟台式机</a:t>
          </a:r>
        </a:p>
      </dsp:txBody>
      <dsp:txXfrm>
        <a:off x="2960176" y="699995"/>
        <a:ext cx="916532" cy="279430"/>
      </dsp:txXfrm>
    </dsp:sp>
    <dsp:sp modelId="{7D123350-8E98-4AE1-A8A4-631EF9098D11}">
      <dsp:nvSpPr>
        <dsp:cNvPr id="0" name=""/>
        <dsp:cNvSpPr/>
      </dsp:nvSpPr>
      <dsp:spPr>
        <a:xfrm>
          <a:off x="1860338" y="1398572"/>
          <a:ext cx="916532" cy="279430"/>
        </a:xfrm>
        <a:prstGeom prst="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a:t>笔记本</a:t>
          </a:r>
          <a:r>
            <a:rPr lang="en-US" altLang="zh-CN" sz="1000" kern="1200"/>
            <a:t>Laptop</a:t>
          </a:r>
          <a:endParaRPr lang="zh-CN" altLang="en-US" sz="1000" kern="1200"/>
        </a:p>
      </dsp:txBody>
      <dsp:txXfrm>
        <a:off x="1860338" y="1398572"/>
        <a:ext cx="916532" cy="279430"/>
      </dsp:txXfrm>
    </dsp:sp>
    <dsp:sp modelId="{AB036251-D444-43E7-B25B-B8EDE486B1CE}">
      <dsp:nvSpPr>
        <dsp:cNvPr id="0" name=""/>
        <dsp:cNvSpPr/>
      </dsp:nvSpPr>
      <dsp:spPr>
        <a:xfrm>
          <a:off x="2960176" y="1049284"/>
          <a:ext cx="916532" cy="279430"/>
        </a:xfrm>
        <a:prstGeom prst="rect">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a:t>联想笔记本</a:t>
          </a:r>
        </a:p>
      </dsp:txBody>
      <dsp:txXfrm>
        <a:off x="2960176" y="1049284"/>
        <a:ext cx="916532" cy="279430"/>
      </dsp:txXfrm>
    </dsp:sp>
    <dsp:sp modelId="{547BCD55-1DB8-4208-9C23-1DF64D5A33D4}">
      <dsp:nvSpPr>
        <dsp:cNvPr id="0" name=""/>
        <dsp:cNvSpPr/>
      </dsp:nvSpPr>
      <dsp:spPr>
        <a:xfrm>
          <a:off x="2960176" y="1398572"/>
          <a:ext cx="916532" cy="279430"/>
        </a:xfrm>
        <a:prstGeom prst="rect">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a:t>戴尔笔记本</a:t>
          </a:r>
        </a:p>
      </dsp:txBody>
      <dsp:txXfrm>
        <a:off x="2960176" y="1398572"/>
        <a:ext cx="916532" cy="279430"/>
      </dsp:txXfrm>
    </dsp:sp>
    <dsp:sp modelId="{03E62CFB-649F-4BE6-976E-E1919024F63E}">
      <dsp:nvSpPr>
        <dsp:cNvPr id="0" name=""/>
        <dsp:cNvSpPr/>
      </dsp:nvSpPr>
      <dsp:spPr>
        <a:xfrm>
          <a:off x="2960176" y="1747860"/>
          <a:ext cx="916532" cy="279430"/>
        </a:xfrm>
        <a:prstGeom prst="rect">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a:t>神舟笔记本</a:t>
          </a:r>
        </a:p>
      </dsp:txBody>
      <dsp:txXfrm>
        <a:off x="2960176" y="1747860"/>
        <a:ext cx="916532" cy="279430"/>
      </dsp:txXfrm>
    </dsp:sp>
    <dsp:sp modelId="{F653CCD2-6CBF-49B1-8ECB-07E8EB111EA1}">
      <dsp:nvSpPr>
        <dsp:cNvPr id="0" name=""/>
        <dsp:cNvSpPr/>
      </dsp:nvSpPr>
      <dsp:spPr>
        <a:xfrm>
          <a:off x="1860338" y="2446436"/>
          <a:ext cx="916532" cy="279430"/>
        </a:xfrm>
        <a:prstGeom prst="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a:t>平板电脑</a:t>
          </a:r>
          <a:r>
            <a:rPr lang="en-US" altLang="zh-CN" sz="1000" kern="1200"/>
            <a:t>pad</a:t>
          </a:r>
          <a:endParaRPr lang="zh-CN" altLang="en-US" sz="1000" kern="1200"/>
        </a:p>
      </dsp:txBody>
      <dsp:txXfrm>
        <a:off x="1860338" y="2446436"/>
        <a:ext cx="916532" cy="279430"/>
      </dsp:txXfrm>
    </dsp:sp>
    <dsp:sp modelId="{17C97CEA-BAEB-4E18-B498-0D7FF709260B}">
      <dsp:nvSpPr>
        <dsp:cNvPr id="0" name=""/>
        <dsp:cNvSpPr/>
      </dsp:nvSpPr>
      <dsp:spPr>
        <a:xfrm>
          <a:off x="2960176" y="2097148"/>
          <a:ext cx="916532" cy="279430"/>
        </a:xfrm>
        <a:prstGeom prst="rect">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a:t>联想</a:t>
          </a:r>
          <a:r>
            <a:rPr lang="en-US" altLang="zh-CN" sz="1000" kern="1200"/>
            <a:t>pad</a:t>
          </a:r>
          <a:endParaRPr lang="zh-CN" altLang="en-US" sz="1000" kern="1200"/>
        </a:p>
      </dsp:txBody>
      <dsp:txXfrm>
        <a:off x="2960176" y="2097148"/>
        <a:ext cx="916532" cy="279430"/>
      </dsp:txXfrm>
    </dsp:sp>
    <dsp:sp modelId="{2988BE53-4434-482C-8758-55C701A9C83A}">
      <dsp:nvSpPr>
        <dsp:cNvPr id="0" name=""/>
        <dsp:cNvSpPr/>
      </dsp:nvSpPr>
      <dsp:spPr>
        <a:xfrm>
          <a:off x="2960176" y="2446436"/>
          <a:ext cx="916532" cy="279430"/>
        </a:xfrm>
        <a:prstGeom prst="rect">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a:t>戴尔</a:t>
          </a:r>
          <a:r>
            <a:rPr lang="en-US" altLang="zh-CN" sz="1000" kern="1200"/>
            <a:t>pad</a:t>
          </a:r>
          <a:endParaRPr lang="zh-CN" altLang="en-US" sz="1000" kern="1200"/>
        </a:p>
      </dsp:txBody>
      <dsp:txXfrm>
        <a:off x="2960176" y="2446436"/>
        <a:ext cx="916532" cy="279430"/>
      </dsp:txXfrm>
    </dsp:sp>
    <dsp:sp modelId="{91106583-50AA-4A7C-A788-6F99B6B432C1}">
      <dsp:nvSpPr>
        <dsp:cNvPr id="0" name=""/>
        <dsp:cNvSpPr/>
      </dsp:nvSpPr>
      <dsp:spPr>
        <a:xfrm>
          <a:off x="2960176" y="2795724"/>
          <a:ext cx="916532" cy="279430"/>
        </a:xfrm>
        <a:prstGeom prst="rect">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zh-CN" altLang="en-US" sz="1000" kern="1200"/>
            <a:t>神舟</a:t>
          </a:r>
          <a:r>
            <a:rPr lang="en-US" altLang="zh-CN" sz="1000" kern="1200"/>
            <a:t>pad</a:t>
          </a:r>
          <a:endParaRPr lang="zh-CN" altLang="en-US" sz="1000" kern="1200"/>
        </a:p>
      </dsp:txBody>
      <dsp:txXfrm>
        <a:off x="2960176" y="2795724"/>
        <a:ext cx="916532" cy="2794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2791F-1A8B-4AD8-A507-52E2BC1FA10E}">
      <dsp:nvSpPr>
        <dsp:cNvPr id="0" name=""/>
        <dsp:cNvSpPr/>
      </dsp:nvSpPr>
      <dsp:spPr>
        <a:xfrm>
          <a:off x="0" y="0"/>
          <a:ext cx="2351584" cy="2351584"/>
        </a:xfrm>
        <a:prstGeom prst="ellips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896" tIns="56896" rIns="56896" bIns="56896" numCol="1" spcCol="1270" anchor="ctr" anchorCtr="0">
          <a:noAutofit/>
        </a:bodyPr>
        <a:lstStyle/>
        <a:p>
          <a:pPr lvl="0" algn="ctr" defTabSz="355600">
            <a:lnSpc>
              <a:spcPct val="90000"/>
            </a:lnSpc>
            <a:spcBef>
              <a:spcPct val="0"/>
            </a:spcBef>
            <a:spcAft>
              <a:spcPct val="35000"/>
            </a:spcAft>
          </a:pPr>
          <a:r>
            <a:rPr lang="zh-CN" altLang="en-US" sz="800" kern="1200" smtClean="0"/>
            <a:t>增加人工智能，自动驾驶，汽车人</a:t>
          </a:r>
          <a:endParaRPr lang="zh-CN" altLang="en-US" sz="800" kern="1200"/>
        </a:p>
      </dsp:txBody>
      <dsp:txXfrm>
        <a:off x="847040" y="117579"/>
        <a:ext cx="657502" cy="352737"/>
      </dsp:txXfrm>
    </dsp:sp>
    <dsp:sp modelId="{29BAF276-2B49-472F-9366-F90276C9CC96}">
      <dsp:nvSpPr>
        <dsp:cNvPr id="0" name=""/>
        <dsp:cNvSpPr/>
      </dsp:nvSpPr>
      <dsp:spPr>
        <a:xfrm>
          <a:off x="235158" y="534436"/>
          <a:ext cx="1881267" cy="1881267"/>
        </a:xfrm>
        <a:prstGeom prst="ellips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896" tIns="56896" rIns="56896" bIns="56896" numCol="1" spcCol="1270" anchor="ctr" anchorCtr="0">
          <a:noAutofit/>
        </a:bodyPr>
        <a:lstStyle/>
        <a:p>
          <a:pPr lvl="0" algn="ctr" defTabSz="355600">
            <a:lnSpc>
              <a:spcPct val="90000"/>
            </a:lnSpc>
            <a:spcBef>
              <a:spcPct val="0"/>
            </a:spcBef>
            <a:spcAft>
              <a:spcPct val="35000"/>
            </a:spcAft>
          </a:pPr>
          <a:r>
            <a:rPr lang="zh-CN" altLang="en-US" sz="800" kern="1200" smtClean="0"/>
            <a:t>增加浮沉箱，水上汽车</a:t>
          </a:r>
          <a:endParaRPr lang="zh-CN" altLang="en-US" sz="800" kern="1200"/>
        </a:p>
      </dsp:txBody>
      <dsp:txXfrm>
        <a:off x="847040" y="647312"/>
        <a:ext cx="657502" cy="338628"/>
      </dsp:txXfrm>
    </dsp:sp>
    <dsp:sp modelId="{56F8485A-F736-484B-86A2-2AD4C1D4F0DB}">
      <dsp:nvSpPr>
        <dsp:cNvPr id="0" name=""/>
        <dsp:cNvSpPr/>
      </dsp:nvSpPr>
      <dsp:spPr>
        <a:xfrm>
          <a:off x="450238" y="1008111"/>
          <a:ext cx="1410950" cy="1410950"/>
        </a:xfrm>
        <a:prstGeom prst="ellips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896" tIns="56896" rIns="56896" bIns="56896" numCol="1" spcCol="1270" anchor="ctr" anchorCtr="0">
          <a:noAutofit/>
        </a:bodyPr>
        <a:lstStyle/>
        <a:p>
          <a:pPr lvl="0" algn="ctr" defTabSz="355600">
            <a:lnSpc>
              <a:spcPct val="90000"/>
            </a:lnSpc>
            <a:spcBef>
              <a:spcPct val="0"/>
            </a:spcBef>
            <a:spcAft>
              <a:spcPct val="35000"/>
            </a:spcAft>
          </a:pPr>
          <a:r>
            <a:rPr lang="zh-CN" altLang="en-US" sz="800" kern="1200" smtClean="0"/>
            <a:t>增加翅膀，飞行汽车</a:t>
          </a:r>
          <a:endParaRPr lang="zh-CN" altLang="en-US" sz="800" kern="1200"/>
        </a:p>
      </dsp:txBody>
      <dsp:txXfrm>
        <a:off x="826962" y="1113932"/>
        <a:ext cx="657502" cy="317463"/>
      </dsp:txXfrm>
    </dsp:sp>
    <dsp:sp modelId="{A13FF3DA-4B86-4FDA-9FD8-8A475510B5EA}">
      <dsp:nvSpPr>
        <dsp:cNvPr id="0" name=""/>
        <dsp:cNvSpPr/>
      </dsp:nvSpPr>
      <dsp:spPr>
        <a:xfrm>
          <a:off x="705475" y="1475070"/>
          <a:ext cx="940633" cy="940633"/>
        </a:xfrm>
        <a:prstGeom prst="ellips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zh-CN" altLang="en-US" sz="1600" kern="1200" smtClean="0"/>
            <a:t>车</a:t>
          </a:r>
          <a:endParaRPr lang="zh-CN" altLang="en-US" sz="1600" kern="1200"/>
        </a:p>
      </dsp:txBody>
      <dsp:txXfrm>
        <a:off x="843227" y="1710228"/>
        <a:ext cx="665128" cy="470316"/>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type="rect" r:blip="" rot="270">
                  <dgm:adjLst/>
                </dgm:shape>
              </dgm:if>
              <dgm:else name="Name11">
                <dgm:shape xmlns:r="http://schemas.openxmlformats.org/officeDocument/2006/relationships" type="rect" r:blip="" rot="90">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510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FontTx/>
              <a:buNone/>
              <a:defRPr sz="1200">
                <a:latin typeface="Arial" panose="020B0604020202020204" pitchFamily="34" charset="0"/>
                <a:ea typeface="+mn-ea"/>
              </a:defRPr>
            </a:lvl1pPr>
          </a:lstStyle>
          <a:p>
            <a:pPr>
              <a:defRPr/>
            </a:pPr>
            <a:endParaRPr lang="en-GB" altLang="zh-CN"/>
          </a:p>
        </p:txBody>
      </p:sp>
      <p:sp>
        <p:nvSpPr>
          <p:cNvPr id="175107"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FontTx/>
              <a:buNone/>
              <a:defRPr sz="1200">
                <a:latin typeface="Arial" panose="020B0604020202020204" pitchFamily="34" charset="0"/>
                <a:ea typeface="+mn-ea"/>
              </a:defRPr>
            </a:lvl1pPr>
          </a:lstStyle>
          <a:p>
            <a:pPr>
              <a:defRPr/>
            </a:pPr>
            <a:endParaRPr lang="en-GB" altLang="zh-CN"/>
          </a:p>
        </p:txBody>
      </p:sp>
      <p:sp>
        <p:nvSpPr>
          <p:cNvPr id="175108"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FontTx/>
              <a:buNone/>
              <a:defRPr sz="1200">
                <a:latin typeface="Arial" panose="020B0604020202020204" pitchFamily="34" charset="0"/>
                <a:ea typeface="+mn-ea"/>
              </a:defRPr>
            </a:lvl1pPr>
          </a:lstStyle>
          <a:p>
            <a:pPr>
              <a:defRPr/>
            </a:pPr>
            <a:endParaRPr lang="en-GB" altLang="zh-CN"/>
          </a:p>
        </p:txBody>
      </p:sp>
      <p:sp>
        <p:nvSpPr>
          <p:cNvPr id="175109"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defRPr>
            </a:lvl1pPr>
          </a:lstStyle>
          <a:p>
            <a:fld id="{244DFF5F-DB09-406E-9A07-051CACE717A0}" type="slidenum">
              <a:rPr lang="en-GB" altLang="zh-CN"/>
            </a:fld>
            <a:endParaRPr lang="en-GB"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FontTx/>
              <a:buNone/>
              <a:defRPr sz="1200">
                <a:latin typeface="Arial" panose="020B0604020202020204" pitchFamily="34" charset="0"/>
                <a:ea typeface="+mn-ea"/>
              </a:defRPr>
            </a:lvl1pPr>
          </a:lstStyle>
          <a:p>
            <a:pPr>
              <a:defRPr/>
            </a:pPr>
            <a:endParaRPr lang="en-US" altLang="zh-CN"/>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FontTx/>
              <a:buNone/>
              <a:defRPr sz="1200">
                <a:latin typeface="Arial" panose="020B0604020202020204" pitchFamily="34" charset="0"/>
                <a:ea typeface="+mn-ea"/>
              </a:defRPr>
            </a:lvl1pPr>
          </a:lstStyle>
          <a:p>
            <a:pPr>
              <a:defRPr/>
            </a:pPr>
            <a:endParaRPr lang="en-US" altLang="zh-CN"/>
          </a:p>
        </p:txBody>
      </p:sp>
      <p:sp>
        <p:nvSpPr>
          <p:cNvPr id="2662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fi-FI" noProof="0" smtClean="0"/>
              <a:t>Muokkaa tekstin perustyylejä napsauttamalla</a:t>
            </a:r>
            <a:endParaRPr lang="fi-FI" noProof="0" smtClean="0"/>
          </a:p>
          <a:p>
            <a:pPr lvl="1"/>
            <a:r>
              <a:rPr lang="fi-FI" noProof="0" smtClean="0"/>
              <a:t>toinen taso</a:t>
            </a:r>
            <a:endParaRPr lang="fi-FI" noProof="0" smtClean="0"/>
          </a:p>
          <a:p>
            <a:pPr lvl="2"/>
            <a:r>
              <a:rPr lang="fi-FI" noProof="0" smtClean="0"/>
              <a:t>kolmas taso</a:t>
            </a:r>
            <a:endParaRPr lang="fi-FI" noProof="0" smtClean="0"/>
          </a:p>
          <a:p>
            <a:pPr lvl="3"/>
            <a:r>
              <a:rPr lang="fi-FI" noProof="0" smtClean="0"/>
              <a:t>neljäs taso</a:t>
            </a:r>
            <a:endParaRPr lang="fi-FI" noProof="0" smtClean="0"/>
          </a:p>
          <a:p>
            <a:pPr lvl="4"/>
            <a:r>
              <a:rPr lang="fi-FI" noProof="0" smtClean="0"/>
              <a:t>viides taso</a:t>
            </a:r>
            <a:endParaRPr lang="fi-FI" noProof="0" smtClean="0"/>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FontTx/>
              <a:buNone/>
              <a:defRPr sz="1200">
                <a:latin typeface="Arial" panose="020B0604020202020204" pitchFamily="34" charset="0"/>
                <a:ea typeface="+mn-ea"/>
              </a:defRPr>
            </a:lvl1pPr>
          </a:lstStyle>
          <a:p>
            <a:pPr>
              <a:defRPr/>
            </a:pPr>
            <a:endParaRPr lang="en-US" altLang="zh-CN"/>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defRPr>
            </a:lvl1pPr>
          </a:lstStyle>
          <a:p>
            <a:fld id="{2EF967F5-1DBF-4F25-BEDC-6C53EB677B1E}" type="slidenum">
              <a:rPr lang="fi-FI" altLang="zh-CN"/>
            </a:fld>
            <a:endParaRPr lang="fi-FI"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593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313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033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753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3765" rtl="0" eaLnBrk="1" latinLnBrk="0" hangingPunct="1">
      <a:defRPr sz="1200" kern="1200">
        <a:solidFill>
          <a:schemeClr val="tx1"/>
        </a:solidFill>
        <a:latin typeface="+mn-lt"/>
        <a:ea typeface="+mn-ea"/>
        <a:cs typeface="+mn-cs"/>
      </a:defRPr>
    </a:lvl6pPr>
    <a:lvl7pPr marL="2742565" algn="l" defTabSz="913765" rtl="0" eaLnBrk="1" latinLnBrk="0" hangingPunct="1">
      <a:defRPr sz="1200" kern="1200">
        <a:solidFill>
          <a:schemeClr val="tx1"/>
        </a:solidFill>
        <a:latin typeface="+mn-lt"/>
        <a:ea typeface="+mn-ea"/>
        <a:cs typeface="+mn-cs"/>
      </a:defRPr>
    </a:lvl7pPr>
    <a:lvl8pPr marL="3199765" algn="l" defTabSz="913765" rtl="0" eaLnBrk="1" latinLnBrk="0" hangingPunct="1">
      <a:defRPr sz="1200" kern="1200">
        <a:solidFill>
          <a:schemeClr val="tx1"/>
        </a:solidFill>
        <a:latin typeface="+mn-lt"/>
        <a:ea typeface="+mn-ea"/>
        <a:cs typeface="+mn-cs"/>
      </a:defRPr>
    </a:lvl8pPr>
    <a:lvl9pPr marL="3656965"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Junit</a:t>
            </a:r>
            <a:r>
              <a:rPr lang="zh-CN" altLang="en-US" smtClean="0"/>
              <a:t>中定义了两种测试类：</a:t>
            </a:r>
            <a:r>
              <a:rPr lang="en-US" altLang="zh-CN" smtClean="0"/>
              <a:t>TestCase</a:t>
            </a:r>
            <a:r>
              <a:rPr lang="zh-CN" altLang="en-US" smtClean="0"/>
              <a:t>、</a:t>
            </a:r>
            <a:r>
              <a:rPr lang="en-US" altLang="zh-CN" smtClean="0"/>
              <a:t>TestSunite</a:t>
            </a:r>
            <a:r>
              <a:rPr lang="zh-CN" altLang="en-US" smtClean="0"/>
              <a:t>、</a:t>
            </a:r>
            <a:endParaRPr lang="zh-CN" altLang="en-US"/>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中介者对象可以用于协调其他对象之间的关系，简化整体的关系，让我们的系统更加容易交互，具备更好的灵活性和可扩展性。</a:t>
            </a:r>
            <a:endParaRPr lang="en-US" altLang="zh-CN" smtClean="0"/>
          </a:p>
          <a:p>
            <a:endParaRPr lang="en-US" altLang="zh-CN" smtClean="0"/>
          </a:p>
          <a:p>
            <a:r>
              <a:rPr lang="zh-CN" altLang="en-US" smtClean="0"/>
              <a:t>必须是对象关系比较复杂采用中介者。如果对象关系本身比较简单，我们还要套用中介者模式，就属于画蛇添足了。</a:t>
            </a:r>
            <a:endParaRPr lang="zh-CN" altLang="en-US"/>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报价模块非常复杂，会有专门报价模块来处理。</a:t>
            </a:r>
            <a:endParaRPr lang="en-US" altLang="zh-CN" smtClean="0"/>
          </a:p>
          <a:p>
            <a:r>
              <a:rPr lang="zh-CN" altLang="en-US" smtClean="0"/>
              <a:t>客户年限累计，消费金额累计</a:t>
            </a:r>
            <a:endParaRPr lang="en-US" altLang="zh-CN" smtClean="0"/>
          </a:p>
          <a:p>
            <a:r>
              <a:rPr lang="zh-CN" altLang="en-US" smtClean="0"/>
              <a:t>商品价格</a:t>
            </a:r>
            <a:endParaRPr lang="en-US" altLang="zh-CN" smtClean="0"/>
          </a:p>
          <a:p>
            <a:r>
              <a:rPr lang="zh-CN" altLang="en-US" smtClean="0"/>
              <a:t>报价人员级别高低、不同季节、不同区域、不同分店等等</a:t>
            </a:r>
            <a:endParaRPr lang="en-US" altLang="zh-CN" smtClean="0"/>
          </a:p>
          <a:p>
            <a:endParaRPr lang="zh-CN" altLang="en-US"/>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策略模式对应于解决某一个问题的一个算法族，允许用户从该算法族中任选一个算法解决某一问题，同时可以方便的更换算法或者增加新的算法。</a:t>
            </a:r>
            <a:endParaRPr lang="zh-CN" altLang="en-US"/>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Junit</a:t>
            </a:r>
            <a:r>
              <a:rPr lang="zh-CN" altLang="en-US" smtClean="0"/>
              <a:t>中定义了两种测试类：</a:t>
            </a:r>
            <a:r>
              <a:rPr lang="en-US" altLang="zh-CN" smtClean="0"/>
              <a:t>TestCase</a:t>
            </a:r>
            <a:r>
              <a:rPr lang="zh-CN" altLang="en-US" smtClean="0"/>
              <a:t>是对单个类编写的测试类、</a:t>
            </a:r>
            <a:r>
              <a:rPr lang="en-US" altLang="zh-CN" smtClean="0"/>
              <a:t>TestSunite</a:t>
            </a:r>
            <a:r>
              <a:rPr lang="zh-CN" altLang="en-US" smtClean="0"/>
              <a:t>是对一组</a:t>
            </a:r>
            <a:r>
              <a:rPr lang="en-US" altLang="zh-CN" smtClean="0"/>
              <a:t>TestCase</a:t>
            </a:r>
            <a:r>
              <a:rPr lang="zh-CN" altLang="en-US" smtClean="0"/>
              <a:t>的集合进行测试，这个集合里面也可以包含</a:t>
            </a:r>
            <a:r>
              <a:rPr lang="en-US" altLang="zh-CN" smtClean="0"/>
              <a:t>TestSuite</a:t>
            </a:r>
            <a:r>
              <a:rPr lang="zh-CN" altLang="en-US" smtClean="0"/>
              <a:t>。</a:t>
            </a:r>
            <a:endParaRPr lang="en-US" altLang="zh-CN" smtClean="0"/>
          </a:p>
          <a:p>
            <a:r>
              <a:rPr lang="zh-CN" altLang="en-US" sz="1200" b="0" i="0" kern="1200" smtClean="0">
                <a:solidFill>
                  <a:schemeClr val="tx1"/>
                </a:solidFill>
                <a:effectLst/>
                <a:latin typeface="Arial" panose="020B0604020202020204" pitchFamily="34" charset="0"/>
                <a:ea typeface="+mn-ea"/>
                <a:cs typeface="+mn-cs"/>
              </a:rPr>
              <a:t>但是</a:t>
            </a:r>
            <a:r>
              <a:rPr lang="en-US" altLang="zh-CN" sz="1200" b="0" i="0" kern="1200" smtClean="0">
                <a:solidFill>
                  <a:schemeClr val="tx1"/>
                </a:solidFill>
                <a:effectLst/>
                <a:latin typeface="Arial" panose="020B0604020202020204" pitchFamily="34" charset="0"/>
                <a:ea typeface="+mn-ea"/>
                <a:cs typeface="+mn-cs"/>
              </a:rPr>
              <a:t>TestSuite</a:t>
            </a:r>
            <a:r>
              <a:rPr lang="zh-CN" altLang="en-US" sz="1200" b="0" i="0" kern="1200" smtClean="0">
                <a:solidFill>
                  <a:schemeClr val="tx1"/>
                </a:solidFill>
                <a:effectLst/>
                <a:latin typeface="Arial" panose="020B0604020202020204" pitchFamily="34" charset="0"/>
                <a:ea typeface="+mn-ea"/>
                <a:cs typeface="+mn-cs"/>
              </a:rPr>
              <a:t>是一系列</a:t>
            </a:r>
            <a:r>
              <a:rPr lang="en-US" altLang="zh-CN" sz="1200" b="0" i="0" kern="1200" smtClean="0">
                <a:solidFill>
                  <a:schemeClr val="tx1"/>
                </a:solidFill>
                <a:effectLst/>
                <a:latin typeface="Arial" panose="020B0604020202020204" pitchFamily="34" charset="0"/>
                <a:ea typeface="+mn-ea"/>
                <a:cs typeface="+mn-cs"/>
              </a:rPr>
              <a:t>testcase</a:t>
            </a:r>
            <a:r>
              <a:rPr lang="zh-CN" altLang="en-US" sz="1200" b="0" i="0" kern="1200" smtClean="0">
                <a:solidFill>
                  <a:schemeClr val="tx1"/>
                </a:solidFill>
                <a:effectLst/>
                <a:latin typeface="Arial" panose="020B0604020202020204" pitchFamily="34" charset="0"/>
                <a:ea typeface="+mn-ea"/>
                <a:cs typeface="+mn-cs"/>
              </a:rPr>
              <a:t>的集合，将所有要运行的</a:t>
            </a:r>
            <a:r>
              <a:rPr lang="en-US" altLang="zh-CN" sz="1200" b="0" i="0" kern="1200" smtClean="0">
                <a:solidFill>
                  <a:schemeClr val="tx1"/>
                </a:solidFill>
                <a:effectLst/>
                <a:latin typeface="Arial" panose="020B0604020202020204" pitchFamily="34" charset="0"/>
                <a:ea typeface="+mn-ea"/>
                <a:cs typeface="+mn-cs"/>
              </a:rPr>
              <a:t>testcase add</a:t>
            </a:r>
            <a:r>
              <a:rPr lang="zh-CN" altLang="en-US" sz="1200" b="0" i="0" kern="1200" smtClean="0">
                <a:solidFill>
                  <a:schemeClr val="tx1"/>
                </a:solidFill>
                <a:effectLst/>
                <a:latin typeface="Arial" panose="020B0604020202020204" pitchFamily="34" charset="0"/>
                <a:ea typeface="+mn-ea"/>
                <a:cs typeface="+mn-cs"/>
              </a:rPr>
              <a:t>到</a:t>
            </a:r>
            <a:r>
              <a:rPr lang="en-US" altLang="zh-CN" sz="1200" b="0" i="0" kern="1200" smtClean="0">
                <a:solidFill>
                  <a:schemeClr val="tx1"/>
                </a:solidFill>
                <a:effectLst/>
                <a:latin typeface="Arial" panose="020B0604020202020204" pitchFamily="34" charset="0"/>
                <a:ea typeface="+mn-ea"/>
                <a:cs typeface="+mn-cs"/>
              </a:rPr>
              <a:t>TestSuite</a:t>
            </a:r>
            <a:r>
              <a:rPr lang="zh-CN" altLang="en-US" sz="1200" b="0" i="0" kern="1200" smtClean="0">
                <a:solidFill>
                  <a:schemeClr val="tx1"/>
                </a:solidFill>
                <a:effectLst/>
                <a:latin typeface="Arial" panose="020B0604020202020204" pitchFamily="34" charset="0"/>
                <a:ea typeface="+mn-ea"/>
                <a:cs typeface="+mn-cs"/>
              </a:rPr>
              <a:t>。</a:t>
            </a:r>
            <a:br>
              <a:rPr lang="zh-CN" altLang="en-US" smtClean="0"/>
            </a:br>
            <a:r>
              <a:rPr lang="zh-CN" altLang="en-US" sz="1200" b="0" i="0" kern="1200" smtClean="0">
                <a:solidFill>
                  <a:schemeClr val="tx1"/>
                </a:solidFill>
                <a:effectLst/>
                <a:latin typeface="Arial" panose="020B0604020202020204" pitchFamily="34" charset="0"/>
                <a:ea typeface="+mn-ea"/>
                <a:cs typeface="+mn-cs"/>
              </a:rPr>
              <a:t>定义了</a:t>
            </a:r>
            <a:r>
              <a:rPr lang="en-US" altLang="zh-CN" sz="1200" b="0" i="0" kern="1200" smtClean="0">
                <a:solidFill>
                  <a:schemeClr val="tx1"/>
                </a:solidFill>
                <a:effectLst/>
                <a:latin typeface="Arial" panose="020B0604020202020204" pitchFamily="34" charset="0"/>
                <a:ea typeface="+mn-ea"/>
                <a:cs typeface="+mn-cs"/>
              </a:rPr>
              <a:t>TestCase</a:t>
            </a:r>
            <a:r>
              <a:rPr lang="zh-CN" altLang="en-US" sz="1200" b="0" i="0" kern="1200" smtClean="0">
                <a:solidFill>
                  <a:schemeClr val="tx1"/>
                </a:solidFill>
                <a:effectLst/>
                <a:latin typeface="Arial" panose="020B0604020202020204" pitchFamily="34" charset="0"/>
                <a:ea typeface="+mn-ea"/>
                <a:cs typeface="+mn-cs"/>
              </a:rPr>
              <a:t>对象和</a:t>
            </a:r>
            <a:r>
              <a:rPr lang="en-US" altLang="zh-CN" sz="1200" b="0" i="0" kern="1200" smtClean="0">
                <a:solidFill>
                  <a:schemeClr val="tx1"/>
                </a:solidFill>
                <a:effectLst/>
                <a:latin typeface="Arial" panose="020B0604020202020204" pitchFamily="34" charset="0"/>
                <a:ea typeface="+mn-ea"/>
                <a:cs typeface="+mn-cs"/>
              </a:rPr>
              <a:t>TestSuite</a:t>
            </a:r>
            <a:r>
              <a:rPr lang="zh-CN" altLang="en-US" sz="1200" b="0" i="0" kern="1200" smtClean="0">
                <a:solidFill>
                  <a:schemeClr val="tx1"/>
                </a:solidFill>
                <a:effectLst/>
                <a:latin typeface="Arial" panose="020B0604020202020204" pitchFamily="34" charset="0"/>
                <a:ea typeface="+mn-ea"/>
                <a:cs typeface="+mn-cs"/>
              </a:rPr>
              <a:t>的类层次结构  基本对象</a:t>
            </a:r>
            <a:r>
              <a:rPr lang="en-US" altLang="zh-CN" sz="1200" b="0" i="0" kern="1200" smtClean="0">
                <a:solidFill>
                  <a:schemeClr val="tx1"/>
                </a:solidFill>
                <a:effectLst/>
                <a:latin typeface="Arial" panose="020B0604020202020204" pitchFamily="34" charset="0"/>
                <a:ea typeface="+mn-ea"/>
                <a:cs typeface="+mn-cs"/>
              </a:rPr>
              <a:t>TestCase</a:t>
            </a:r>
            <a:r>
              <a:rPr lang="zh-CN" altLang="en-US" sz="1200" b="0" i="0" kern="1200" smtClean="0">
                <a:solidFill>
                  <a:schemeClr val="tx1"/>
                </a:solidFill>
                <a:effectLst/>
                <a:latin typeface="Arial" panose="020B0604020202020204" pitchFamily="34" charset="0"/>
                <a:ea typeface="+mn-ea"/>
                <a:cs typeface="+mn-cs"/>
              </a:rPr>
              <a:t>可以被组合成更复杂的组合对象</a:t>
            </a:r>
            <a:r>
              <a:rPr lang="en-US" altLang="zh-CN" sz="1200" b="0" i="0" kern="1200" smtClean="0">
                <a:solidFill>
                  <a:schemeClr val="tx1"/>
                </a:solidFill>
                <a:effectLst/>
                <a:latin typeface="Arial" panose="020B0604020202020204" pitchFamily="34" charset="0"/>
                <a:ea typeface="+mn-ea"/>
                <a:cs typeface="+mn-cs"/>
              </a:rPr>
              <a:t>TestSuite</a:t>
            </a:r>
            <a:r>
              <a:rPr lang="zh-CN" altLang="en-US" sz="1200" b="0" i="0" kern="1200" smtClean="0">
                <a:solidFill>
                  <a:schemeClr val="tx1"/>
                </a:solidFill>
                <a:effectLst/>
                <a:latin typeface="Arial" panose="020B0604020202020204" pitchFamily="34" charset="0"/>
                <a:ea typeface="+mn-ea"/>
                <a:cs typeface="+mn-cs"/>
              </a:rPr>
              <a:t>，而这些组合对象又可以被组合，如我们上个例子，这样不断地递归下去。客户代码中，任何使用基本对象的地方都方便的使用组合对象，大大简化系统维护和开发。</a:t>
            </a:r>
            <a:endParaRPr lang="zh-CN" altLang="en-US"/>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布局管理：</a:t>
            </a:r>
            <a:r>
              <a:rPr lang="en-US" altLang="zh-CN" smtClean="0"/>
              <a:t>BorderLayOut</a:t>
            </a:r>
            <a:r>
              <a:rPr lang="zh-CN" altLang="en-US" smtClean="0"/>
              <a:t>、</a:t>
            </a:r>
            <a:r>
              <a:rPr lang="en-US" altLang="zh-CN" smtClean="0"/>
              <a:t>FlowLayOut</a:t>
            </a:r>
            <a:r>
              <a:rPr lang="zh-CN" altLang="en-US" smtClean="0"/>
              <a:t>、</a:t>
            </a:r>
            <a:r>
              <a:rPr lang="en-US" altLang="zh-CN" smtClean="0"/>
              <a:t>GridLayOut</a:t>
            </a:r>
            <a:r>
              <a:rPr lang="zh-CN" altLang="en-US" smtClean="0"/>
              <a:t>、</a:t>
            </a:r>
            <a:r>
              <a:rPr lang="en-US" altLang="zh-CN" smtClean="0"/>
              <a:t>GridBagLayout</a:t>
            </a:r>
            <a:r>
              <a:rPr lang="zh-CN" altLang="en-US" smtClean="0"/>
              <a:t>、</a:t>
            </a:r>
            <a:r>
              <a:rPr lang="en-US" altLang="zh-CN" smtClean="0"/>
              <a:t>CardLayout</a:t>
            </a:r>
            <a:endParaRPr lang="en-US" altLang="zh-CN" smtClean="0"/>
          </a:p>
          <a:p>
            <a:endParaRPr lang="zh-CN" altLang="en-US"/>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在好莱坞，当艺人把简历递交给好莱坞的娱乐公司时，所能做的就是等待，整个过程由娱乐公司控制，演员只能被动地服务安排，在需要的时候再由公司安排具体环节的演出。</a:t>
            </a:r>
            <a:endParaRPr lang="en-US" altLang="zh-CN" smtClean="0"/>
          </a:p>
          <a:p>
            <a:endParaRPr lang="en-US" altLang="zh-CN" smtClean="0"/>
          </a:p>
          <a:p>
            <a:r>
              <a:rPr lang="zh-CN" altLang="en-US" smtClean="0"/>
              <a:t>在软件开发中，我们可以将</a:t>
            </a:r>
            <a:r>
              <a:rPr lang="en-US" altLang="zh-CN" smtClean="0"/>
              <a:t>call</a:t>
            </a:r>
            <a:r>
              <a:rPr lang="zh-CN" altLang="en-US" smtClean="0"/>
              <a:t>翻译为调用。</a:t>
            </a:r>
            <a:endParaRPr lang="en-US" altLang="zh-CN" smtClean="0"/>
          </a:p>
          <a:p>
            <a:r>
              <a:rPr lang="zh-CN" altLang="en-US" smtClean="0"/>
              <a:t>子类不能调用父类，而通过父类调用子类。这些调用步骤已经在父类中写好了，完全由父类控制整个过程。</a:t>
            </a:r>
            <a:endParaRPr lang="en-US" altLang="zh-CN" smtClean="0"/>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在开发中，多数情况下我们经常需要为类型增加新的功能，尤其在软件开发和维护阶段，这个需要很普遍。</a:t>
            </a:r>
            <a:endParaRPr lang="en-US" altLang="zh-CN" smtClean="0"/>
          </a:p>
          <a:p>
            <a:r>
              <a:rPr lang="zh-CN" altLang="en-US" smtClean="0"/>
              <a:t>这也会造成类型体系的快速膨胀。</a:t>
            </a:r>
            <a:endParaRPr lang="en-US" altLang="zh-CN" smtClean="0"/>
          </a:p>
          <a:p>
            <a:r>
              <a:rPr lang="en-US" altLang="zh-CN" smtClean="0"/>
              <a:t>Java</a:t>
            </a:r>
            <a:r>
              <a:rPr lang="zh-CN" altLang="en-US" smtClean="0"/>
              <a:t>编程中，由于受到单继承的限制，我们扩展新功能可以通过定义新的接口，这样接口数目就会增加，更要命的是，实现接口子类的数目也会增加。</a:t>
            </a:r>
            <a:endParaRPr lang="en-US" altLang="zh-CN" smtClean="0"/>
          </a:p>
          <a:p>
            <a:r>
              <a:rPr lang="zh-CN" altLang="en-US" smtClean="0"/>
              <a:t>如果新增</a:t>
            </a:r>
            <a:r>
              <a:rPr lang="en-US" altLang="zh-CN" smtClean="0"/>
              <a:t>3</a:t>
            </a:r>
            <a:r>
              <a:rPr lang="zh-CN" altLang="en-US" smtClean="0"/>
              <a:t>个接口，排列组合下，就最多可能需要</a:t>
            </a:r>
            <a:r>
              <a:rPr lang="en-US" altLang="zh-CN" smtClean="0"/>
              <a:t>8</a:t>
            </a:r>
            <a:r>
              <a:rPr lang="zh-CN" altLang="en-US" smtClean="0"/>
              <a:t>个子类；如果需要</a:t>
            </a:r>
            <a:r>
              <a:rPr lang="en-US" altLang="zh-CN" smtClean="0"/>
              <a:t>4</a:t>
            </a:r>
            <a:r>
              <a:rPr lang="zh-CN" altLang="en-US" smtClean="0"/>
              <a:t>个接口，排列组合下，最多可能需要</a:t>
            </a:r>
            <a:r>
              <a:rPr lang="en-US" altLang="zh-CN" smtClean="0"/>
              <a:t>16</a:t>
            </a:r>
            <a:r>
              <a:rPr lang="zh-CN" altLang="en-US" smtClean="0"/>
              <a:t>个子类。</a:t>
            </a:r>
            <a:endParaRPr lang="en-US" altLang="zh-CN" smtClean="0"/>
          </a:p>
          <a:p>
            <a:endParaRPr lang="en-US" altLang="zh-CN" smtClean="0"/>
          </a:p>
          <a:p>
            <a:endParaRPr lang="zh-CN" altLang="en-US"/>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在开发中，多数情况下我们经常需要为类型增加新的功能，尤其在软件开发和维护阶段，这个需要很普遍。</a:t>
            </a:r>
            <a:endParaRPr lang="en-US" altLang="zh-CN" smtClean="0"/>
          </a:p>
          <a:p>
            <a:r>
              <a:rPr lang="zh-CN" altLang="en-US" smtClean="0"/>
              <a:t>这也会造成类型体系的快速膨胀。</a:t>
            </a:r>
            <a:endParaRPr lang="en-US" altLang="zh-CN" smtClean="0"/>
          </a:p>
          <a:p>
            <a:r>
              <a:rPr lang="en-US" altLang="zh-CN" smtClean="0"/>
              <a:t>Java</a:t>
            </a:r>
            <a:r>
              <a:rPr lang="zh-CN" altLang="en-US" smtClean="0"/>
              <a:t>编程中，由于受到单继承的限制，我们扩展新功能可以通过定义新的接口，这样接口数目就会增加，更要命的是，实现接口子类的数目也会增加。</a:t>
            </a:r>
            <a:endParaRPr lang="en-US" altLang="zh-CN" smtClean="0"/>
          </a:p>
          <a:p>
            <a:r>
              <a:rPr lang="zh-CN" altLang="en-US" smtClean="0"/>
              <a:t>如果新增</a:t>
            </a:r>
            <a:r>
              <a:rPr lang="en-US" altLang="zh-CN" smtClean="0"/>
              <a:t>3</a:t>
            </a:r>
            <a:r>
              <a:rPr lang="zh-CN" altLang="en-US" smtClean="0"/>
              <a:t>个接口，排列组合下，就最多可能需要</a:t>
            </a:r>
            <a:r>
              <a:rPr lang="en-US" altLang="zh-CN" smtClean="0"/>
              <a:t>8</a:t>
            </a:r>
            <a:r>
              <a:rPr lang="zh-CN" altLang="en-US" smtClean="0"/>
              <a:t>个子类；如果需要</a:t>
            </a:r>
            <a:r>
              <a:rPr lang="en-US" altLang="zh-CN" smtClean="0"/>
              <a:t>4</a:t>
            </a:r>
            <a:r>
              <a:rPr lang="zh-CN" altLang="en-US" smtClean="0"/>
              <a:t>个接口，排列组合下，最多可能需要</a:t>
            </a:r>
            <a:r>
              <a:rPr lang="en-US" altLang="zh-CN" smtClean="0"/>
              <a:t>16</a:t>
            </a:r>
            <a:r>
              <a:rPr lang="zh-CN" altLang="en-US" smtClean="0"/>
              <a:t>个子类。</a:t>
            </a:r>
            <a:endParaRPr lang="en-US" altLang="zh-CN" smtClean="0"/>
          </a:p>
          <a:p>
            <a:endParaRPr lang="en-US" altLang="zh-CN" smtClean="0"/>
          </a:p>
          <a:p>
            <a:endParaRPr lang="zh-CN" altLang="en-US"/>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在开发中，多数情况下我们经常需要为类型增加新的功能，尤其在软件开发和维护阶段，这个需要很普遍。</a:t>
            </a:r>
            <a:endParaRPr lang="en-US" altLang="zh-CN" smtClean="0"/>
          </a:p>
          <a:p>
            <a:r>
              <a:rPr lang="zh-CN" altLang="en-US" smtClean="0"/>
              <a:t>这也会造成类型体系的快速膨胀。</a:t>
            </a:r>
            <a:endParaRPr lang="en-US" altLang="zh-CN" smtClean="0"/>
          </a:p>
          <a:p>
            <a:r>
              <a:rPr lang="en-US" altLang="zh-CN" smtClean="0"/>
              <a:t>Java</a:t>
            </a:r>
            <a:r>
              <a:rPr lang="zh-CN" altLang="en-US" smtClean="0"/>
              <a:t>编程中，由于受到单继承的限制，我们扩展新功能可以通过定义新的接口，这样接口数目就会增加，更要命的是，实现接口子类的数目也会增加。</a:t>
            </a:r>
            <a:endParaRPr lang="en-US" altLang="zh-CN" smtClean="0"/>
          </a:p>
          <a:p>
            <a:r>
              <a:rPr lang="zh-CN" altLang="en-US" smtClean="0"/>
              <a:t>如果新增</a:t>
            </a:r>
            <a:r>
              <a:rPr lang="en-US" altLang="zh-CN" smtClean="0"/>
              <a:t>3</a:t>
            </a:r>
            <a:r>
              <a:rPr lang="zh-CN" altLang="en-US" smtClean="0"/>
              <a:t>个接口，排列组合下，就最多可能需要</a:t>
            </a:r>
            <a:r>
              <a:rPr lang="en-US" altLang="zh-CN" smtClean="0"/>
              <a:t>8</a:t>
            </a:r>
            <a:r>
              <a:rPr lang="zh-CN" altLang="en-US" smtClean="0"/>
              <a:t>个子类；如果需要</a:t>
            </a:r>
            <a:r>
              <a:rPr lang="en-US" altLang="zh-CN" smtClean="0"/>
              <a:t>4</a:t>
            </a:r>
            <a:r>
              <a:rPr lang="zh-CN" altLang="en-US" smtClean="0"/>
              <a:t>个接口，排列组合下，最多可能需要</a:t>
            </a:r>
            <a:r>
              <a:rPr lang="en-US" altLang="zh-CN" smtClean="0"/>
              <a:t>16</a:t>
            </a:r>
            <a:r>
              <a:rPr lang="zh-CN" altLang="en-US" smtClean="0"/>
              <a:t>个子类。</a:t>
            </a:r>
            <a:endParaRPr lang="en-US" altLang="zh-CN" smtClean="0"/>
          </a:p>
          <a:p>
            <a:endParaRPr lang="en-US" altLang="zh-CN" smtClean="0"/>
          </a:p>
          <a:p>
            <a:endParaRPr lang="zh-CN" altLang="en-US"/>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在开发中，多数情况下我们经常需要为类型增加新的功能，尤其在软件开发和维护阶段，这个需要很普遍。</a:t>
            </a:r>
            <a:endParaRPr lang="en-US" altLang="zh-CN" smtClean="0"/>
          </a:p>
          <a:p>
            <a:r>
              <a:rPr lang="zh-CN" altLang="en-US" smtClean="0"/>
              <a:t>这也会造成类型体系的快速膨胀。</a:t>
            </a:r>
            <a:endParaRPr lang="en-US" altLang="zh-CN" smtClean="0"/>
          </a:p>
          <a:p>
            <a:r>
              <a:rPr lang="en-US" altLang="zh-CN" smtClean="0"/>
              <a:t>Java</a:t>
            </a:r>
            <a:r>
              <a:rPr lang="zh-CN" altLang="en-US" smtClean="0"/>
              <a:t>编程中，由于受到单继承的限制，我们扩展新功能可以通过定义新的接口，这样接口数目就会增加，更要命的是，实现接口子类的数目也会增加。</a:t>
            </a:r>
            <a:endParaRPr lang="en-US" altLang="zh-CN" smtClean="0"/>
          </a:p>
          <a:p>
            <a:r>
              <a:rPr lang="zh-CN" altLang="en-US" smtClean="0"/>
              <a:t>如果新增</a:t>
            </a:r>
            <a:r>
              <a:rPr lang="en-US" altLang="zh-CN" smtClean="0"/>
              <a:t>3</a:t>
            </a:r>
            <a:r>
              <a:rPr lang="zh-CN" altLang="en-US" smtClean="0"/>
              <a:t>个接口，排列组合下，就最多可能需要</a:t>
            </a:r>
            <a:r>
              <a:rPr lang="en-US" altLang="zh-CN" smtClean="0"/>
              <a:t>8</a:t>
            </a:r>
            <a:r>
              <a:rPr lang="zh-CN" altLang="en-US" smtClean="0"/>
              <a:t>个子类；如果需要</a:t>
            </a:r>
            <a:r>
              <a:rPr lang="en-US" altLang="zh-CN" smtClean="0"/>
              <a:t>4</a:t>
            </a:r>
            <a:r>
              <a:rPr lang="zh-CN" altLang="en-US" smtClean="0"/>
              <a:t>个接口，排列组合下，最多可能需要</a:t>
            </a:r>
            <a:r>
              <a:rPr lang="en-US" altLang="zh-CN" smtClean="0"/>
              <a:t>16</a:t>
            </a:r>
            <a:r>
              <a:rPr lang="zh-CN" altLang="en-US" smtClean="0"/>
              <a:t>个子类。</a:t>
            </a:r>
            <a:endParaRPr lang="en-US" altLang="zh-CN" smtClean="0"/>
          </a:p>
          <a:p>
            <a:endParaRPr lang="en-US" altLang="zh-CN" smtClean="0"/>
          </a:p>
          <a:p>
            <a:endParaRPr lang="zh-CN" altLang="en-US"/>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网站的首页也是外观模式。。。</a:t>
            </a:r>
            <a:endParaRPr lang="en-US" altLang="zh-CN" smtClean="0"/>
          </a:p>
          <a:p>
            <a:endParaRPr lang="zh-CN" altLang="en-US"/>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网站的首页也是外观模式。。。</a:t>
            </a:r>
            <a:endParaRPr lang="en-US" altLang="zh-CN" smtClean="0"/>
          </a:p>
          <a:p>
            <a:endParaRPr lang="zh-CN" altLang="en-US"/>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中介者对象可以用于协调其他对象之间的关系，简化整体的关系，让我们的系统更加容易交互，具备更好的灵活性和可扩展性。</a:t>
            </a:r>
            <a:endParaRPr lang="en-US" altLang="zh-CN" smtClean="0"/>
          </a:p>
          <a:p>
            <a:endParaRPr lang="en-US" altLang="zh-CN" smtClean="0"/>
          </a:p>
          <a:p>
            <a:r>
              <a:rPr lang="zh-CN" altLang="en-US" smtClean="0"/>
              <a:t>必须是对象关系比较复杂采用中介者。如果对象关系本身比较简单，我们还要套用中介者模式，就属于画蛇添足了。</a:t>
            </a:r>
            <a:endParaRPr lang="zh-CN" altLang="en-US"/>
          </a:p>
        </p:txBody>
      </p:sp>
      <p:sp>
        <p:nvSpPr>
          <p:cNvPr id="4" name="灯片编号占位符 3"/>
          <p:cNvSpPr>
            <a:spLocks noGrp="1"/>
          </p:cNvSpPr>
          <p:nvPr>
            <p:ph type="sldNum" sz="quarter" idx="10"/>
          </p:nvPr>
        </p:nvSpPr>
        <p:spPr/>
        <p:txBody>
          <a:bodyPr/>
          <a:lstStyle/>
          <a:p>
            <a:fld id="{2EF967F5-1DBF-4F25-BEDC-6C53EB677B1E}" type="slidenum">
              <a:rPr lang="fi-FI" altLang="zh-CN" smtClean="0"/>
            </a:fld>
            <a:endParaRPr lang="fi-FI"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866527"/>
          </a:xfrm>
        </p:spPr>
        <p:txBody>
          <a:bodyPr>
            <a:scene3d>
              <a:camera prst="orthographicFront"/>
              <a:lightRig rig="soft" dir="t">
                <a:rot lat="0" lon="0" rev="15600000"/>
              </a:lightRig>
            </a:scene3d>
            <a:sp3d extrusionH="57150" prstMaterial="softEdge">
              <a:bevelT w="25400" h="38100"/>
            </a:sp3d>
          </a:bodyPr>
          <a:lstStyle>
            <a:lvl1pPr algn="l">
              <a:defRPr sz="4000" b="1">
                <a:solidFill>
                  <a:schemeClr val="accent4"/>
                </a:solidFill>
                <a:effectLst/>
              </a:defRPr>
            </a:lvl1pPr>
          </a:lstStyle>
          <a:p>
            <a:r>
              <a:rPr lang="zh-CN" altLang="en-US" smtClean="0"/>
              <a:t>单击此处编辑母版标题样式</a:t>
            </a:r>
            <a:endParaRPr lang="zh-CN" altLang="en-US" dirty="0"/>
          </a:p>
        </p:txBody>
      </p:sp>
      <p:sp>
        <p:nvSpPr>
          <p:cNvPr id="3" name="Subtitle 2"/>
          <p:cNvSpPr>
            <a:spLocks noGrp="1"/>
          </p:cNvSpPr>
          <p:nvPr>
            <p:ph type="subTitle" idx="1"/>
          </p:nvPr>
        </p:nvSpPr>
        <p:spPr>
          <a:xfrm>
            <a:off x="683568" y="2996952"/>
            <a:ext cx="6400800" cy="1152128"/>
          </a:xfrm>
        </p:spPr>
        <p:txBody>
          <a:bodyPr/>
          <a:lstStyle>
            <a:lvl1pPr marL="0" indent="0" algn="l">
              <a:buNone/>
              <a:defRPr sz="2400">
                <a:gradFill>
                  <a:gsLst>
                    <a:gs pos="21000">
                      <a:srgbClr val="53575C"/>
                    </a:gs>
                    <a:gs pos="88000">
                      <a:srgbClr val="C5C7CA"/>
                    </a:gs>
                  </a:gsLst>
                  <a:lin ang="5400000"/>
                </a:gradFill>
                <a:effectLs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0" y="0"/>
            <a:ext cx="9144000" cy="857250"/>
          </a:xfrm>
          <a:prstGeom prst="rect">
            <a:avLst/>
          </a:prstGeom>
          <a:solidFill>
            <a:schemeClr val="bg2">
              <a:lumMod val="20000"/>
              <a:lumOff val="80000"/>
            </a:schemeClr>
          </a:solidFill>
        </p:spPr>
        <p:txBody>
          <a:bodyPr rtlCol="0">
            <a:noAutofit/>
            <a:scene3d>
              <a:camera prst="orthographicFront"/>
              <a:lightRig rig="soft" dir="t">
                <a:rot lat="0" lon="0" rev="15600000"/>
              </a:lightRig>
            </a:scene3d>
            <a:sp3d extrusionH="57150" prstMaterial="softEdge">
              <a:bevelT w="25400" h="38100"/>
            </a:sp3d>
          </a:bodyPr>
          <a:lstStyle>
            <a:lvl1pPr algn="l">
              <a:defRPr sz="2800" b="1">
                <a:solidFill>
                  <a:schemeClr val="accent4"/>
                </a:solidFill>
                <a:effectLst/>
              </a:defRPr>
            </a:lvl1pPr>
          </a:lstStyle>
          <a:p>
            <a:r>
              <a:rPr lang="zh-CN" altLang="en-US" smtClean="0"/>
              <a:t>单击此处编辑母版标题样式</a:t>
            </a:r>
            <a:endParaRPr lang="zh-CN" altLang="en-US" dirty="0"/>
          </a:p>
        </p:txBody>
      </p:sp>
      <p:sp>
        <p:nvSpPr>
          <p:cNvPr id="9" name="Content Placeholder 2"/>
          <p:cNvSpPr>
            <a:spLocks noGrp="1"/>
          </p:cNvSpPr>
          <p:nvPr>
            <p:ph idx="1"/>
          </p:nvPr>
        </p:nvSpPr>
        <p:spPr>
          <a:xfrm>
            <a:off x="142844" y="1000108"/>
            <a:ext cx="8786874" cy="5073427"/>
          </a:xfrm>
        </p:spPr>
        <p:txBody>
          <a:bodyPr/>
          <a:lstStyle>
            <a:lvl1pPr>
              <a:defRPr sz="2400">
                <a:latin typeface="微软雅黑" panose="020B0503020204020204" pitchFamily="34" charset="-122"/>
                <a:ea typeface="微软雅黑" panose="020B0503020204020204" pitchFamily="34" charset="-122"/>
              </a:defRPr>
            </a:lvl1pPr>
            <a:lvl2pPr>
              <a:defRPr sz="2000">
                <a:latin typeface="微软雅黑" panose="020B0503020204020204" pitchFamily="34" charset="-122"/>
                <a:ea typeface="微软雅黑" panose="020B0503020204020204" pitchFamily="34" charset="-122"/>
              </a:defRPr>
            </a:lvl2pPr>
            <a:lvl3pPr>
              <a:defRPr sz="18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0" y="0"/>
            <a:ext cx="9143365" cy="857250"/>
          </a:xfrm>
          <a:prstGeom prst="rect">
            <a:avLst/>
          </a:prstGeom>
          <a:solidFill>
            <a:schemeClr val="bg2">
              <a:lumMod val="20000"/>
              <a:lumOff val="80000"/>
            </a:schemeClr>
          </a:solidFill>
        </p:spPr>
        <p:txBody>
          <a:bodyPr rtlCol="0">
            <a:noAutofit/>
            <a:scene3d>
              <a:camera prst="orthographicFront"/>
              <a:lightRig rig="soft" dir="t">
                <a:rot lat="0" lon="0" rev="15600000"/>
              </a:lightRig>
            </a:scene3d>
            <a:sp3d extrusionH="57150" prstMaterial="softEdge">
              <a:bevelT w="25400" h="38100"/>
            </a:sp3d>
          </a:bodyPr>
          <a:lstStyle>
            <a:lvl1pPr algn="l">
              <a:defRPr sz="2800" b="1">
                <a:solidFill>
                  <a:schemeClr val="accent4"/>
                </a:solidFill>
                <a:effectLst/>
              </a:defRPr>
            </a:lvl1pPr>
          </a:lstStyle>
          <a:p>
            <a:r>
              <a:rPr lang="en-US" altLang="zh-CN" dirty="0" smtClean="0"/>
              <a:t>Click to edit Master title style</a:t>
            </a:r>
            <a:endParaRPr lang="zh-CN" altLang="en-US" dirty="0"/>
          </a:p>
        </p:txBody>
      </p:sp>
      <p:sp>
        <p:nvSpPr>
          <p:cNvPr id="9" name="Content Placeholder 2"/>
          <p:cNvSpPr>
            <a:spLocks noGrp="1"/>
          </p:cNvSpPr>
          <p:nvPr>
            <p:ph idx="1"/>
          </p:nvPr>
        </p:nvSpPr>
        <p:spPr>
          <a:xfrm>
            <a:off x="142844" y="1000108"/>
            <a:ext cx="8786874" cy="5073427"/>
          </a:xfrm>
        </p:spPr>
        <p:txBody>
          <a:bodyPr/>
          <a:lstStyle>
            <a:lvl1pPr>
              <a:defRPr sz="2400">
                <a:latin typeface="微软雅黑" panose="020B0503020204020204" pitchFamily="34" charset="-122"/>
                <a:ea typeface="微软雅黑" panose="020B0503020204020204" pitchFamily="34" charset="-122"/>
              </a:defRPr>
            </a:lvl1pPr>
            <a:lvl2pPr>
              <a:defRPr sz="2000">
                <a:latin typeface="微软雅黑" panose="020B0503020204020204" pitchFamily="34" charset="-122"/>
                <a:ea typeface="微软雅黑" panose="020B0503020204020204" pitchFamily="34" charset="-122"/>
              </a:defRPr>
            </a:lvl2pPr>
            <a:lvl3pPr>
              <a:defRPr sz="18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00" y="6356350"/>
            <a:ext cx="2133600" cy="365125"/>
          </a:xfrm>
          <a:prstGeom prst="rect">
            <a:avLst/>
          </a:prstGeom>
        </p:spPr>
        <p:txBody>
          <a:bodyPr/>
          <a:lstStyle>
            <a:lvl1pPr>
              <a:defRPr/>
            </a:lvl1pPr>
          </a:lstStyle>
          <a:p>
            <a:pPr>
              <a:defRPr/>
            </a:pPr>
            <a:fld id="{54F81C75-D8EE-41C9-BFA4-F18E8053FD19}"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a:xfrm>
            <a:off x="6553200" y="6245225"/>
            <a:ext cx="2133600" cy="476250"/>
          </a:xfrm>
        </p:spPr>
        <p:txBody>
          <a:bodyPr/>
          <a:lstStyle>
            <a:lvl1pPr>
              <a:defRPr/>
            </a:lvl1pPr>
          </a:lstStyle>
          <a:p>
            <a:fld id="{45A2FF0E-E682-483B-B3AB-03B298001C77}"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6727032" y="6407944"/>
            <a:ext cx="1920240" cy="365760"/>
          </a:xfrm>
          <a:prstGeom prst="rect">
            <a:avLst/>
          </a:prstGeom>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553200" y="6245225"/>
            <a:ext cx="2133600" cy="476250"/>
          </a:xfrm>
        </p:spPr>
        <p:txBody>
          <a:bodyPr/>
          <a:lstStyle/>
          <a:p>
            <a:fld id="{0C913308-F349-4B6D-A68A-DD1791B4A57B}" type="slidenum">
              <a:rPr lang="zh-CN" altLang="en-US" smtClean="0"/>
            </a:fld>
            <a:endParaRPr lang="zh-CN" altLang="en-US"/>
          </a:p>
        </p:txBody>
      </p:sp>
      <p:sp>
        <p:nvSpPr>
          <p:cNvPr id="7" name="标题 6"/>
          <p:cNvSpPr>
            <a:spLocks noGrp="1"/>
          </p:cNvSpPr>
          <p:nvPr>
            <p:ph type="title"/>
          </p:nvPr>
        </p:nvSpPr>
        <p:spPr/>
        <p:txBody>
          <a:bodyPr rtlCol="0"/>
          <a:lstStyle/>
          <a:p>
            <a:r>
              <a:rPr kumimoji="0" lang="zh-CN" altLang="en-US" smtClean="0"/>
              <a:t>单击此处编辑母版标题样式</a:t>
            </a:r>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1.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a:spcBef>
                <a:spcPct val="20000"/>
              </a:spcBef>
              <a:buFont typeface="Arial" panose="020B0604020202020204" pitchFamily="34" charset="0"/>
              <a:buNone/>
              <a:defRPr sz="1400">
                <a:latin typeface="Trebuchet MS" panose="020B0603020202020204" pitchFamily="34" charset="0"/>
                <a:ea typeface="+mn-ea"/>
              </a:defRPr>
            </a:lvl1pPr>
          </a:lstStyle>
          <a:p>
            <a:pPr>
              <a:defRPr/>
            </a:pPr>
            <a:endParaRPr lang="en-US" altLang="zh-CN"/>
          </a:p>
        </p:txBody>
      </p:sp>
      <p:pic>
        <p:nvPicPr>
          <p:cNvPr id="2" name="图片 1" descr="百战视频水印 (1)"/>
          <p:cNvPicPr>
            <a:picLocks noChangeAspect="1"/>
          </p:cNvPicPr>
          <p:nvPr userDrawn="1"/>
        </p:nvPicPr>
        <p:blipFill>
          <a:blip r:embed="rId6"/>
          <a:stretch>
            <a:fillRect/>
          </a:stretch>
        </p:blipFill>
        <p:spPr>
          <a:xfrm>
            <a:off x="6170930" y="6316345"/>
            <a:ext cx="2771140" cy="50482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xml"/><Relationship Id="rId2" Type="http://schemas.openxmlformats.org/officeDocument/2006/relationships/image" Target="../media/image50.png"/><Relationship Id="rId1" Type="http://schemas.openxmlformats.org/officeDocument/2006/relationships/image" Target="../media/image49.png"/></Relationships>
</file>

<file path=ppt/slides/_rels/slide104.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hyperlink" Target="http://sourceforge.net/projects/expression4j/" TargetMode="External"/><Relationship Id="rId1" Type="http://schemas.openxmlformats.org/officeDocument/2006/relationships/hyperlink" Target="http://sourceforge.net/projects/expression-tree/"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51.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52.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3.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54.jpe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56.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57.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120.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3.xml"/><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image" Target="../media/image58.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61.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image" Target="../media/image62.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63.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image" Target="../media/image64.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jpeg"/><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jpeg"/><Relationship Id="rId1" Type="http://schemas.openxmlformats.org/officeDocument/2006/relationships/image" Target="../media/image1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9.jpeg"/><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image" Target="../media/image16.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9.jpeg"/><Relationship Id="rId3" Type="http://schemas.openxmlformats.org/officeDocument/2006/relationships/image" Target="../media/image16.jpeg"/><Relationship Id="rId2" Type="http://schemas.openxmlformats.org/officeDocument/2006/relationships/image" Target="../media/image18.png"/><Relationship Id="rId1" Type="http://schemas.openxmlformats.org/officeDocument/2006/relationships/image" Target="../media/image17.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3.xml"/><Relationship Id="rId6" Type="http://schemas.openxmlformats.org/officeDocument/2006/relationships/image" Target="../media/image27.pn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29.png"/><Relationship Id="rId1" Type="http://schemas.openxmlformats.org/officeDocument/2006/relationships/image" Target="../media/image2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31.jpeg"/><Relationship Id="rId1" Type="http://schemas.openxmlformats.org/officeDocument/2006/relationships/image" Target="../media/image30.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image" Target="../media/image42.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44.jpe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45.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smtClean="0">
                <a:solidFill>
                  <a:srgbClr val="FF0000"/>
                </a:solidFill>
                <a:latin typeface="微软雅黑" panose="020B0503020204020204" pitchFamily="34" charset="-122"/>
                <a:ea typeface="微软雅黑" panose="020B0503020204020204" pitchFamily="34" charset="-122"/>
              </a:rPr>
              <a:t>设</a:t>
            </a:r>
            <a:r>
              <a:rPr lang="zh-CN" altLang="en-US" smtClean="0">
                <a:solidFill>
                  <a:srgbClr val="7030A0"/>
                </a:solidFill>
                <a:latin typeface="微软雅黑" panose="020B0503020204020204" pitchFamily="34" charset="-122"/>
                <a:ea typeface="微软雅黑" panose="020B0503020204020204" pitchFamily="34" charset="-122"/>
              </a:rPr>
              <a:t> </a:t>
            </a:r>
            <a:r>
              <a:rPr lang="zh-CN" altLang="en-US" smtClean="0">
                <a:solidFill>
                  <a:srgbClr val="0070C0"/>
                </a:solidFill>
                <a:latin typeface="微软雅黑" panose="020B0503020204020204" pitchFamily="34" charset="-122"/>
                <a:ea typeface="微软雅黑" panose="020B0503020204020204" pitchFamily="34" charset="-122"/>
              </a:rPr>
              <a:t>计</a:t>
            </a:r>
            <a:r>
              <a:rPr lang="zh-CN" altLang="en-US" smtClean="0">
                <a:solidFill>
                  <a:srgbClr val="FFFF00"/>
                </a:solidFill>
                <a:latin typeface="微软雅黑" panose="020B0503020204020204" pitchFamily="34" charset="-122"/>
                <a:ea typeface="微软雅黑" panose="020B0503020204020204" pitchFamily="34" charset="-122"/>
              </a:rPr>
              <a:t> </a:t>
            </a:r>
            <a:r>
              <a:rPr lang="zh-CN" altLang="en-US" smtClean="0">
                <a:solidFill>
                  <a:srgbClr val="00B050"/>
                </a:solidFill>
                <a:latin typeface="微软雅黑" panose="020B0503020204020204" pitchFamily="34" charset="-122"/>
                <a:ea typeface="微软雅黑" panose="020B0503020204020204" pitchFamily="34" charset="-122"/>
              </a:rPr>
              <a:t>模 </a:t>
            </a:r>
            <a:r>
              <a:rPr lang="zh-CN" altLang="en-US" smtClean="0">
                <a:solidFill>
                  <a:srgbClr val="FFC000"/>
                </a:solidFill>
                <a:latin typeface="微软雅黑" panose="020B0503020204020204" pitchFamily="34" charset="-122"/>
                <a:ea typeface="微软雅黑" panose="020B0503020204020204" pitchFamily="34" charset="-122"/>
              </a:rPr>
              <a:t>式</a:t>
            </a:r>
            <a:endParaRPr lang="zh-CN" altLang="en-US">
              <a:solidFill>
                <a:srgbClr val="FFC000"/>
              </a:solidFill>
              <a:latin typeface="微软雅黑" panose="020B0503020204020204" pitchFamily="34" charset="-122"/>
              <a:ea typeface="微软雅黑" panose="020B0503020204020204" pitchFamily="34" charset="-122"/>
            </a:endParaRPr>
          </a:p>
        </p:txBody>
      </p:sp>
      <p:sp>
        <p:nvSpPr>
          <p:cNvPr id="5" name="副标题 4"/>
          <p:cNvSpPr>
            <a:spLocks noGrp="1"/>
          </p:cNvSpPr>
          <p:nvPr>
            <p:ph type="subTitle" idx="1"/>
          </p:nvPr>
        </p:nvSpPr>
        <p:spPr/>
        <p:txBody>
          <a:bodyPr/>
          <a:lstStyle/>
          <a:p>
            <a:r>
              <a:rPr lang="zh-CN" altLang="en-US" smtClean="0"/>
              <a:t>讲师：高淇</a:t>
            </a:r>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单例模式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pPr eaLnBrk="1" hangingPunct="1"/>
            <a:r>
              <a:rPr lang="zh-CN" altLang="en-US" smtClean="0"/>
              <a:t>使用枚举实现单例模式</a:t>
            </a:r>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r>
              <a:rPr lang="zh-CN" altLang="en-US" sz="1800" smtClean="0"/>
              <a:t>优点：</a:t>
            </a:r>
            <a:endParaRPr lang="en-US" altLang="zh-CN" sz="1800" smtClean="0"/>
          </a:p>
          <a:p>
            <a:pPr lvl="1" eaLnBrk="1" hangingPunct="1"/>
            <a:r>
              <a:rPr lang="zh-CN" altLang="en-US" sz="1600" smtClean="0"/>
              <a:t>实现简单</a:t>
            </a:r>
            <a:endParaRPr lang="en-US" altLang="zh-CN" sz="1600" smtClean="0"/>
          </a:p>
          <a:p>
            <a:pPr lvl="1" eaLnBrk="1" hangingPunct="1"/>
            <a:r>
              <a:rPr lang="zh-CN" altLang="en-US" sz="1600" smtClean="0"/>
              <a:t>枚举本身就是单例模式。由</a:t>
            </a:r>
            <a:r>
              <a:rPr lang="en-US" altLang="zh-CN" sz="1600" smtClean="0"/>
              <a:t>JVM</a:t>
            </a:r>
            <a:r>
              <a:rPr lang="zh-CN" altLang="en-US" sz="1600" smtClean="0"/>
              <a:t>从根本上提供保障！避免通过反射和反序列化的漏洞！</a:t>
            </a:r>
            <a:endParaRPr lang="en-US" altLang="zh-CN" sz="1600" smtClean="0"/>
          </a:p>
          <a:p>
            <a:pPr eaLnBrk="1" hangingPunct="1"/>
            <a:r>
              <a:rPr lang="zh-CN" altLang="en-US" sz="1800" smtClean="0"/>
              <a:t>缺点：</a:t>
            </a:r>
            <a:endParaRPr lang="en-US" altLang="zh-CN" sz="1800" smtClean="0"/>
          </a:p>
          <a:p>
            <a:pPr lvl="1" eaLnBrk="1" hangingPunct="1"/>
            <a:r>
              <a:rPr lang="zh-CN" altLang="en-US" sz="1600" smtClean="0"/>
              <a:t>无延迟加载</a:t>
            </a:r>
            <a:endParaRPr lang="en-US" altLang="zh-CN" sz="1600" smtClean="0"/>
          </a:p>
          <a:p>
            <a:pPr lvl="1" eaLnBrk="1" hangingPunct="1"/>
            <a:endParaRPr lang="zh-CN" altLang="en-US" smtClean="0"/>
          </a:p>
        </p:txBody>
      </p:sp>
      <p:graphicFrame>
        <p:nvGraphicFramePr>
          <p:cNvPr id="4" name="表格 3"/>
          <p:cNvGraphicFramePr>
            <a:graphicFrameLocks noGrp="1"/>
          </p:cNvGraphicFramePr>
          <p:nvPr/>
        </p:nvGraphicFramePr>
        <p:xfrm>
          <a:off x="827584" y="1628800"/>
          <a:ext cx="6912768" cy="2773680"/>
        </p:xfrm>
        <a:graphic>
          <a:graphicData uri="http://schemas.openxmlformats.org/drawingml/2006/table">
            <a:tbl>
              <a:tblPr firstRow="1" bandRow="1">
                <a:tableStyleId>{D7AC3CCA-C797-4891-BE02-D94E43425B78}</a:tableStyleId>
              </a:tblPr>
              <a:tblGrid>
                <a:gridCol w="6912768"/>
              </a:tblGrid>
              <a:tr h="370840">
                <a:tc>
                  <a:txBody>
                    <a:bodyPr/>
                    <a:lstStyle/>
                    <a:p>
                      <a:r>
                        <a:rPr lang="en-US" altLang="zh-CN" sz="1000" kern="1200" smtClean="0"/>
                        <a:t>public enum SingletonDemo05 {</a:t>
                      </a:r>
                      <a:endParaRPr lang="en-US" altLang="zh-CN" sz="1000" kern="1200" smtClean="0"/>
                    </a:p>
                    <a:p>
                      <a:r>
                        <a:rPr lang="en-US" altLang="zh-CN" sz="1000" kern="1200" baseline="0" smtClean="0"/>
                        <a:t>     </a:t>
                      </a:r>
                      <a:r>
                        <a:rPr lang="en-US" altLang="zh-CN" sz="1000" kern="1200" smtClean="0"/>
                        <a:t>/**</a:t>
                      </a:r>
                      <a:endParaRPr lang="en-US" altLang="zh-CN" sz="1000" kern="1200" smtClean="0"/>
                    </a:p>
                    <a:p>
                      <a:r>
                        <a:rPr lang="en-US" altLang="zh-CN" sz="1000" kern="1200" smtClean="0"/>
                        <a:t>     * </a:t>
                      </a:r>
                      <a:r>
                        <a:rPr lang="zh-CN" altLang="en-US" sz="1000" kern="1200" smtClean="0"/>
                        <a:t>定义一个枚举的元素，它就代表了</a:t>
                      </a:r>
                      <a:r>
                        <a:rPr lang="en-US" altLang="zh-CN" sz="1000" kern="1200" smtClean="0"/>
                        <a:t>Singleton</a:t>
                      </a:r>
                      <a:r>
                        <a:rPr lang="zh-CN" altLang="en-US" sz="1000" kern="1200" smtClean="0"/>
                        <a:t>的一个实例。</a:t>
                      </a:r>
                      <a:endParaRPr lang="zh-CN" altLang="en-US" sz="1000" kern="1200" smtClean="0"/>
                    </a:p>
                    <a:p>
                      <a:r>
                        <a:rPr lang="zh-CN" altLang="en-US" sz="1000" kern="1200" smtClean="0"/>
                        <a:t>     *</a:t>
                      </a:r>
                      <a:r>
                        <a:rPr lang="en-US" altLang="zh-CN" sz="1000" kern="1200" smtClean="0"/>
                        <a:t>/</a:t>
                      </a:r>
                      <a:endParaRPr lang="en-US" altLang="zh-CN" sz="1000" kern="1200" smtClean="0"/>
                    </a:p>
                    <a:p>
                      <a:r>
                        <a:rPr lang="en-US" altLang="zh-CN" sz="1000" kern="1200" smtClean="0"/>
                        <a:t>    INSTANCE;</a:t>
                      </a:r>
                      <a:endParaRPr lang="en-US" altLang="zh-CN" sz="1000" kern="1200" smtClean="0"/>
                    </a:p>
                    <a:p>
                      <a:r>
                        <a:rPr lang="en-US" altLang="zh-CN" sz="1000" kern="1200" smtClean="0"/>
                        <a:t>    /**</a:t>
                      </a:r>
                      <a:endParaRPr lang="en-US" altLang="zh-CN" sz="1000" kern="1200" smtClean="0"/>
                    </a:p>
                    <a:p>
                      <a:r>
                        <a:rPr lang="en-US" altLang="zh-CN" sz="1000" kern="1200" smtClean="0"/>
                        <a:t>     * </a:t>
                      </a:r>
                      <a:r>
                        <a:rPr lang="zh-CN" altLang="en-US" sz="1000" kern="1200" smtClean="0"/>
                        <a:t>单例可以有自己的操作</a:t>
                      </a:r>
                      <a:endParaRPr lang="zh-CN" altLang="en-US" sz="1000" kern="1200" smtClean="0"/>
                    </a:p>
                    <a:p>
                      <a:r>
                        <a:rPr lang="zh-CN" altLang="en-US" sz="1000" kern="1200" smtClean="0"/>
                        <a:t>     *</a:t>
                      </a:r>
                      <a:r>
                        <a:rPr lang="en-US" altLang="zh-CN" sz="1000" kern="1200" smtClean="0"/>
                        <a:t>/</a:t>
                      </a:r>
                      <a:endParaRPr lang="en-US" altLang="zh-CN" sz="1000" kern="1200" smtClean="0"/>
                    </a:p>
                    <a:p>
                      <a:r>
                        <a:rPr lang="en-US" altLang="zh-CN" sz="1000" kern="1200" smtClean="0"/>
                        <a:t>    public void singletonOperation(){</a:t>
                      </a:r>
                      <a:endParaRPr lang="en-US" altLang="zh-CN" sz="1000" kern="1200" smtClean="0"/>
                    </a:p>
                    <a:p>
                      <a:r>
                        <a:rPr lang="en-US" altLang="zh-CN" sz="1000" kern="1200" smtClean="0"/>
                        <a:t>        //</a:t>
                      </a:r>
                      <a:r>
                        <a:rPr lang="zh-CN" altLang="en-US" sz="1000" kern="1200" smtClean="0"/>
                        <a:t>功能处理</a:t>
                      </a:r>
                      <a:endParaRPr lang="zh-CN" altLang="en-US" sz="1000" kern="1200" smtClean="0"/>
                    </a:p>
                    <a:p>
                      <a:r>
                        <a:rPr lang="zh-CN" altLang="en-US" sz="1000" kern="1200" smtClean="0"/>
                        <a:t>    </a:t>
                      </a:r>
                      <a:r>
                        <a:rPr lang="en-US" altLang="zh-CN" sz="1000" kern="1200" smtClean="0"/>
                        <a:t>}</a:t>
                      </a:r>
                      <a:endParaRPr lang="en-US" altLang="zh-CN" sz="1000" kern="1200" smtClean="0"/>
                    </a:p>
                    <a:p>
                      <a:r>
                        <a:rPr lang="en-US" altLang="zh-CN" sz="1000" kern="1200" smtClean="0"/>
                        <a:t>}</a:t>
                      </a:r>
                      <a:endParaRPr lang="en-US" altLang="zh-CN" sz="1000" kern="1200" smtClean="0"/>
                    </a:p>
                  </a:txBody>
                  <a:tcPr/>
                </a:tc>
              </a:tr>
              <a:tr h="370840">
                <a:tc>
                  <a:txBody>
                    <a:bodyPr/>
                    <a:lstStyle/>
                    <a:p>
                      <a:r>
                        <a:rPr lang="en-US" altLang="zh-CN" sz="1000" kern="1200" smtClean="0"/>
                        <a:t>public static void main(String[] args) {</a:t>
                      </a:r>
                      <a:endParaRPr lang="en-US" altLang="zh-CN" sz="1000" kern="1200" smtClean="0"/>
                    </a:p>
                    <a:p>
                      <a:r>
                        <a:rPr lang="en-US" altLang="zh-CN" sz="1000" kern="1200" smtClean="0"/>
                        <a:t>	SingletonDemo05  sd = SingletonDemo05.INSTANCE;</a:t>
                      </a:r>
                      <a:endParaRPr lang="en-US" altLang="zh-CN" sz="1000" kern="1200" smtClean="0"/>
                    </a:p>
                    <a:p>
                      <a:r>
                        <a:rPr lang="en-US" altLang="zh-CN" sz="1000" kern="1200" smtClean="0"/>
                        <a:t>	SingletonDemo05  sd2 = SingletonDemo05.INSTANCE;</a:t>
                      </a:r>
                      <a:endParaRPr lang="en-US" altLang="zh-CN" sz="1000" kern="1200" smtClean="0"/>
                    </a:p>
                    <a:p>
                      <a:r>
                        <a:rPr lang="en-US" altLang="zh-CN" sz="1000" kern="1200" smtClean="0"/>
                        <a:t>	System.out.println(sd==sd2);</a:t>
                      </a:r>
                      <a:endParaRPr lang="en-US" altLang="zh-CN" sz="1000" kern="1200" smtClean="0"/>
                    </a:p>
                    <a:p>
                      <a:r>
                        <a:rPr lang="en-US" altLang="zh-CN" sz="1000" kern="1200" smtClean="0"/>
                        <a:t>}</a:t>
                      </a:r>
                      <a:endParaRPr lang="en-US" altLang="zh-CN" sz="1000" kern="1200" smtClean="0"/>
                    </a:p>
                  </a:txBody>
                  <a:tcPr/>
                </a:tc>
              </a:tr>
            </a:tbl>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命令</a:t>
            </a:r>
            <a:r>
              <a:rPr lang="zh-CN" altLang="en-US" smtClean="0"/>
              <a:t>模式 </a:t>
            </a:r>
            <a:r>
              <a:rPr lang="en-US" altLang="zh-CN"/>
              <a:t>command</a:t>
            </a:r>
            <a:endParaRPr lang="zh-CN" altLang="en-US"/>
          </a:p>
        </p:txBody>
      </p:sp>
      <p:sp>
        <p:nvSpPr>
          <p:cNvPr id="3" name="内容占位符 2"/>
          <p:cNvSpPr>
            <a:spLocks noGrp="1"/>
          </p:cNvSpPr>
          <p:nvPr>
            <p:ph idx="1"/>
          </p:nvPr>
        </p:nvSpPr>
        <p:spPr/>
        <p:txBody>
          <a:bodyPr/>
          <a:lstStyle/>
          <a:p>
            <a:r>
              <a:rPr lang="zh-CN" altLang="en-US" smtClean="0">
                <a:solidFill>
                  <a:srgbClr val="C00000"/>
                </a:solidFill>
                <a:effectLst>
                  <a:outerShdw blurRad="38100" dist="38100" dir="2700000" algn="tl">
                    <a:srgbClr val="000000">
                      <a:alpha val="43137"/>
                    </a:srgbClr>
                  </a:outerShdw>
                </a:effectLst>
              </a:rPr>
              <a:t>结构：</a:t>
            </a:r>
            <a:endParaRPr lang="en-US" altLang="zh-CN" smtClean="0">
              <a:solidFill>
                <a:srgbClr val="C00000"/>
              </a:solidFill>
              <a:effectLst>
                <a:outerShdw blurRad="38100" dist="38100" dir="2700000" algn="tl">
                  <a:srgbClr val="000000">
                    <a:alpha val="43137"/>
                  </a:srgbClr>
                </a:outerShdw>
              </a:effectLst>
            </a:endParaRPr>
          </a:p>
          <a:p>
            <a:pPr lvl="1"/>
            <a:r>
              <a:rPr lang="en-US" altLang="zh-CN" sz="2000" smtClean="0">
                <a:solidFill>
                  <a:srgbClr val="C00000"/>
                </a:solidFill>
                <a:effectLst>
                  <a:outerShdw blurRad="38100" dist="38100" dir="2700000" algn="tl">
                    <a:srgbClr val="000000">
                      <a:alpha val="43137"/>
                    </a:srgbClr>
                  </a:outerShdw>
                </a:effectLst>
              </a:rPr>
              <a:t>Command</a:t>
            </a:r>
            <a:r>
              <a:rPr lang="zh-CN" altLang="en-US" sz="2000" smtClean="0">
                <a:solidFill>
                  <a:srgbClr val="C00000"/>
                </a:solidFill>
                <a:effectLst>
                  <a:outerShdw blurRad="38100" dist="38100" dir="2700000" algn="tl">
                    <a:srgbClr val="000000">
                      <a:alpha val="43137"/>
                    </a:srgbClr>
                  </a:outerShdw>
                </a:effectLst>
              </a:rPr>
              <a:t>抽象命令类</a:t>
            </a:r>
            <a:endParaRPr lang="en-US" altLang="zh-CN" sz="2000" smtClean="0">
              <a:solidFill>
                <a:srgbClr val="C00000"/>
              </a:solidFill>
              <a:effectLst>
                <a:outerShdw blurRad="38100" dist="38100" dir="2700000" algn="tl">
                  <a:srgbClr val="000000">
                    <a:alpha val="43137"/>
                  </a:srgbClr>
                </a:outerShdw>
              </a:effectLst>
            </a:endParaRPr>
          </a:p>
          <a:p>
            <a:pPr lvl="1"/>
            <a:r>
              <a:rPr lang="en-US" altLang="zh-CN" smtClean="0">
                <a:solidFill>
                  <a:srgbClr val="C00000"/>
                </a:solidFill>
                <a:effectLst>
                  <a:outerShdw blurRad="38100" dist="38100" dir="2700000" algn="tl">
                    <a:srgbClr val="000000">
                      <a:alpha val="43137"/>
                    </a:srgbClr>
                  </a:outerShdw>
                </a:effectLst>
              </a:rPr>
              <a:t>ConcreteCommand</a:t>
            </a:r>
            <a:r>
              <a:rPr lang="zh-CN" altLang="en-US" smtClean="0">
                <a:solidFill>
                  <a:srgbClr val="C00000"/>
                </a:solidFill>
                <a:effectLst>
                  <a:outerShdw blurRad="38100" dist="38100" dir="2700000" algn="tl">
                    <a:srgbClr val="000000">
                      <a:alpha val="43137"/>
                    </a:srgbClr>
                  </a:outerShdw>
                </a:effectLst>
              </a:rPr>
              <a:t>具体命令类</a:t>
            </a:r>
            <a:endParaRPr lang="en-US" altLang="zh-CN" smtClean="0">
              <a:solidFill>
                <a:srgbClr val="C00000"/>
              </a:solidFill>
              <a:effectLst>
                <a:outerShdw blurRad="38100" dist="38100" dir="2700000" algn="tl">
                  <a:srgbClr val="000000">
                    <a:alpha val="43137"/>
                  </a:srgbClr>
                </a:outerShdw>
              </a:effectLst>
            </a:endParaRPr>
          </a:p>
          <a:p>
            <a:pPr lvl="1"/>
            <a:r>
              <a:rPr lang="en-US" altLang="zh-CN" sz="2000" smtClean="0">
                <a:solidFill>
                  <a:srgbClr val="C00000"/>
                </a:solidFill>
                <a:effectLst>
                  <a:outerShdw blurRad="38100" dist="38100" dir="2700000" algn="tl">
                    <a:srgbClr val="000000">
                      <a:alpha val="43137"/>
                    </a:srgbClr>
                  </a:outerShdw>
                </a:effectLst>
              </a:rPr>
              <a:t>Invoker</a:t>
            </a:r>
            <a:r>
              <a:rPr lang="zh-CN" altLang="en-US" sz="2000" smtClean="0">
                <a:solidFill>
                  <a:srgbClr val="C00000"/>
                </a:solidFill>
                <a:effectLst>
                  <a:outerShdw blurRad="38100" dist="38100" dir="2700000" algn="tl">
                    <a:srgbClr val="000000">
                      <a:alpha val="43137"/>
                    </a:srgbClr>
                  </a:outerShdw>
                </a:effectLst>
              </a:rPr>
              <a:t>调用者</a:t>
            </a:r>
            <a:r>
              <a:rPr lang="en-US" altLang="zh-CN" sz="2000" smtClean="0">
                <a:solidFill>
                  <a:srgbClr val="C00000"/>
                </a:solidFill>
                <a:effectLst>
                  <a:outerShdw blurRad="38100" dist="38100" dir="2700000" algn="tl">
                    <a:srgbClr val="000000">
                      <a:alpha val="43137"/>
                    </a:srgbClr>
                  </a:outerShdw>
                </a:effectLst>
              </a:rPr>
              <a:t>/</a:t>
            </a:r>
            <a:r>
              <a:rPr lang="zh-CN" altLang="en-US" sz="2000" smtClean="0">
                <a:solidFill>
                  <a:srgbClr val="C00000"/>
                </a:solidFill>
                <a:effectLst>
                  <a:outerShdw blurRad="38100" dist="38100" dir="2700000" algn="tl">
                    <a:srgbClr val="000000">
                      <a:alpha val="43137"/>
                    </a:srgbClr>
                  </a:outerShdw>
                </a:effectLst>
              </a:rPr>
              <a:t>请求者</a:t>
            </a:r>
            <a:endParaRPr lang="en-US" altLang="zh-CN" sz="2000" smtClean="0">
              <a:solidFill>
                <a:srgbClr val="C00000"/>
              </a:solidFill>
              <a:effectLst>
                <a:outerShdw blurRad="38100" dist="38100" dir="2700000" algn="tl">
                  <a:srgbClr val="000000">
                    <a:alpha val="43137"/>
                  </a:srgbClr>
                </a:outerShdw>
              </a:effectLst>
            </a:endParaRPr>
          </a:p>
          <a:p>
            <a:pPr lvl="2"/>
            <a:r>
              <a:rPr lang="zh-CN" altLang="en-US" sz="1800" smtClean="0"/>
              <a:t>请求的发送者，它通过命令对象来执行请求。一个调用者并不需要在设计时确定其接收者，因此它只与抽象命令类之间存在关联。在程序运行时，将调用命令对象的</a:t>
            </a:r>
            <a:r>
              <a:rPr lang="en-US" altLang="zh-CN" sz="1800" smtClean="0"/>
              <a:t>execute()</a:t>
            </a:r>
            <a:r>
              <a:rPr lang="zh-CN" altLang="en-US" sz="1800" smtClean="0"/>
              <a:t>，间接调用接收者的相关操作。</a:t>
            </a:r>
            <a:endParaRPr lang="en-US" altLang="zh-CN" sz="1800" smtClean="0"/>
          </a:p>
          <a:p>
            <a:pPr lvl="1"/>
            <a:r>
              <a:rPr lang="en-US" altLang="zh-CN" sz="2000" smtClean="0">
                <a:solidFill>
                  <a:srgbClr val="C00000"/>
                </a:solidFill>
                <a:effectLst>
                  <a:outerShdw blurRad="38100" dist="38100" dir="2700000" algn="tl">
                    <a:srgbClr val="000000">
                      <a:alpha val="43137"/>
                    </a:srgbClr>
                  </a:outerShdw>
                </a:effectLst>
              </a:rPr>
              <a:t>Receiver</a:t>
            </a:r>
            <a:r>
              <a:rPr lang="zh-CN" altLang="en-US" sz="2000" smtClean="0">
                <a:solidFill>
                  <a:srgbClr val="C00000"/>
                </a:solidFill>
                <a:effectLst>
                  <a:outerShdw blurRad="38100" dist="38100" dir="2700000" algn="tl">
                    <a:srgbClr val="000000">
                      <a:alpha val="43137"/>
                    </a:srgbClr>
                  </a:outerShdw>
                </a:effectLst>
              </a:rPr>
              <a:t>接收者</a:t>
            </a:r>
            <a:endParaRPr lang="en-US" altLang="zh-CN" sz="2000" smtClean="0">
              <a:solidFill>
                <a:srgbClr val="C00000"/>
              </a:solidFill>
              <a:effectLst>
                <a:outerShdw blurRad="38100" dist="38100" dir="2700000" algn="tl">
                  <a:srgbClr val="000000">
                    <a:alpha val="43137"/>
                  </a:srgbClr>
                </a:outerShdw>
              </a:effectLst>
            </a:endParaRPr>
          </a:p>
          <a:p>
            <a:pPr lvl="2"/>
            <a:r>
              <a:rPr lang="zh-CN" altLang="en-US" sz="1800" smtClean="0"/>
              <a:t>接收者执行与请求相关的操作，具体实现对请求的业务处理。</a:t>
            </a:r>
            <a:endParaRPr lang="en-US" altLang="zh-CN" sz="1800" smtClean="0"/>
          </a:p>
          <a:p>
            <a:pPr lvl="2"/>
            <a:r>
              <a:rPr lang="zh-CN" altLang="en-US" smtClean="0">
                <a:solidFill>
                  <a:srgbClr val="FF0000"/>
                </a:solidFill>
              </a:rPr>
              <a:t>未抽象前，实际执行操作内容的对象。</a:t>
            </a:r>
            <a:endParaRPr lang="en-US" altLang="zh-CN" sz="1800" smtClean="0">
              <a:solidFill>
                <a:srgbClr val="FF0000"/>
              </a:solidFill>
            </a:endParaRPr>
          </a:p>
          <a:p>
            <a:pPr lvl="1"/>
            <a:r>
              <a:rPr lang="en-US" altLang="zh-CN" sz="2000" smtClean="0">
                <a:solidFill>
                  <a:srgbClr val="C00000"/>
                </a:solidFill>
                <a:effectLst>
                  <a:outerShdw blurRad="38100" dist="38100" dir="2700000" algn="tl">
                    <a:srgbClr val="000000">
                      <a:alpha val="43137"/>
                    </a:srgbClr>
                  </a:outerShdw>
                </a:effectLst>
              </a:rPr>
              <a:t>Client</a:t>
            </a:r>
            <a:r>
              <a:rPr lang="zh-CN" altLang="en-US" sz="2000" smtClean="0">
                <a:solidFill>
                  <a:srgbClr val="C00000"/>
                </a:solidFill>
                <a:effectLst>
                  <a:outerShdw blurRad="38100" dist="38100" dir="2700000" algn="tl">
                    <a:srgbClr val="000000">
                      <a:alpha val="43137"/>
                    </a:srgbClr>
                  </a:outerShdw>
                </a:effectLst>
              </a:rPr>
              <a:t>客户类</a:t>
            </a:r>
            <a:endParaRPr lang="en-US" altLang="zh-CN" sz="2000" smtClean="0">
              <a:solidFill>
                <a:srgbClr val="C00000"/>
              </a:solidFill>
              <a:effectLst>
                <a:outerShdw blurRad="38100" dist="38100" dir="2700000" algn="tl">
                  <a:srgbClr val="000000">
                    <a:alpha val="43137"/>
                  </a:srgbClr>
                </a:outerShdw>
              </a:effectLst>
            </a:endParaRPr>
          </a:p>
          <a:p>
            <a:pPr lvl="2"/>
            <a:r>
              <a:rPr lang="zh-CN" altLang="en-US" sz="1800"/>
              <a:t>在</a:t>
            </a:r>
            <a:r>
              <a:rPr lang="zh-CN" altLang="en-US" sz="1800" smtClean="0"/>
              <a:t>客户类中需要创建调用者对象、具体命令类对象，在创建具体命令对象时指定对应的接收者。</a:t>
            </a:r>
            <a:r>
              <a:rPr lang="zh-CN" altLang="en-US" smtClean="0"/>
              <a:t>发送者和接收者之间没有直接关系，都通过命令对象间接调用。</a:t>
            </a:r>
            <a:endParaRPr lang="en-US" altLang="zh-CN" sz="1800" smtClean="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命令</a:t>
            </a:r>
            <a:r>
              <a:rPr lang="zh-CN" altLang="en-US" smtClean="0"/>
              <a:t>模式 </a:t>
            </a:r>
            <a:r>
              <a:rPr lang="en-US" altLang="zh-CN"/>
              <a:t>command</a:t>
            </a:r>
            <a:endParaRPr lang="zh-CN" altLang="en-US"/>
          </a:p>
        </p:txBody>
      </p:sp>
      <p:sp>
        <p:nvSpPr>
          <p:cNvPr id="3" name="内容占位符 2"/>
          <p:cNvSpPr>
            <a:spLocks noGrp="1"/>
          </p:cNvSpPr>
          <p:nvPr>
            <p:ph idx="1"/>
          </p:nvPr>
        </p:nvSpPr>
        <p:spPr/>
        <p:txBody>
          <a:bodyPr/>
          <a:lstStyle/>
          <a:p>
            <a:r>
              <a:rPr lang="zh-CN" altLang="en-US" sz="2400" dirty="0" smtClean="0">
                <a:solidFill>
                  <a:srgbClr val="C00000"/>
                </a:solidFill>
                <a:effectLst>
                  <a:outerShdw blurRad="38100" dist="38100" dir="2700000" algn="tl">
                    <a:srgbClr val="000000">
                      <a:alpha val="43137"/>
                    </a:srgbClr>
                  </a:outerShdw>
                </a:effectLst>
              </a:rPr>
              <a:t>相关类的类图</a:t>
            </a:r>
            <a:endParaRPr lang="en-US" altLang="zh-CN" sz="2400" dirty="0" smtClean="0">
              <a:solidFill>
                <a:srgbClr val="C00000"/>
              </a:solidFill>
              <a:effectLst>
                <a:outerShdw blurRad="38100" dist="38100" dir="2700000" algn="tl">
                  <a:srgbClr val="000000">
                    <a:alpha val="43137"/>
                  </a:srgbClr>
                </a:outerShdw>
              </a:effectLst>
            </a:endParaRPr>
          </a:p>
          <a:p>
            <a:endParaRPr lang="zh-CN" altLang="en-US" sz="2400" dirty="0">
              <a:solidFill>
                <a:srgbClr val="C00000"/>
              </a:solidFill>
              <a:effectLst>
                <a:outerShdw blurRad="38100" dist="38100" dir="2700000" algn="tl">
                  <a:srgbClr val="000000">
                    <a:alpha val="43137"/>
                  </a:srgbClr>
                </a:outerShdw>
              </a:effectLst>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276872"/>
            <a:ext cx="9144000" cy="2071484"/>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命令</a:t>
            </a:r>
            <a:r>
              <a:rPr lang="zh-CN" altLang="en-US" smtClean="0"/>
              <a:t>模式 </a:t>
            </a:r>
            <a:r>
              <a:rPr lang="en-US" altLang="zh-CN"/>
              <a:t>command</a:t>
            </a:r>
            <a:endParaRPr lang="zh-CN" altLang="en-US"/>
          </a:p>
        </p:txBody>
      </p:sp>
      <p:sp>
        <p:nvSpPr>
          <p:cNvPr id="3" name="内容占位符 2"/>
          <p:cNvSpPr>
            <a:spLocks noGrp="1"/>
          </p:cNvSpPr>
          <p:nvPr>
            <p:ph idx="1"/>
          </p:nvPr>
        </p:nvSpPr>
        <p:spPr/>
        <p:txBody>
          <a:bodyPr/>
          <a:lstStyle/>
          <a:p>
            <a:r>
              <a:rPr lang="zh-CN" altLang="en-US" sz="2200" smtClean="0"/>
              <a:t>开发中常见的场景：</a:t>
            </a:r>
            <a:endParaRPr lang="en-US" altLang="zh-CN" sz="2200" smtClean="0"/>
          </a:p>
          <a:p>
            <a:pPr lvl="1"/>
            <a:r>
              <a:rPr lang="en-US" altLang="zh-CN" sz="1800" smtClean="0"/>
              <a:t>Struts2</a:t>
            </a:r>
            <a:r>
              <a:rPr lang="zh-CN" altLang="en-US" sz="1800" smtClean="0"/>
              <a:t>中，</a:t>
            </a:r>
            <a:r>
              <a:rPr lang="en-US" altLang="zh-CN" sz="1800" smtClean="0"/>
              <a:t>action</a:t>
            </a:r>
            <a:r>
              <a:rPr lang="zh-CN" altLang="en-US" sz="1800" smtClean="0"/>
              <a:t>的整个调用过程中就有命令模式。</a:t>
            </a:r>
            <a:endParaRPr lang="en-US" altLang="zh-CN" sz="1800" smtClean="0"/>
          </a:p>
          <a:p>
            <a:pPr lvl="1"/>
            <a:r>
              <a:rPr lang="zh-CN" altLang="en-US" sz="1800" smtClean="0"/>
              <a:t>数据库事务机制的底层实现</a:t>
            </a:r>
            <a:endParaRPr lang="en-US" altLang="zh-CN" sz="1800" smtClean="0"/>
          </a:p>
          <a:p>
            <a:pPr lvl="1"/>
            <a:r>
              <a:rPr lang="zh-CN" altLang="en-US" sz="1800" smtClean="0"/>
              <a:t>命令的撤销和恢复</a:t>
            </a:r>
            <a:endParaRPr lang="en-US" altLang="zh-CN" sz="1800" smtClean="0"/>
          </a:p>
          <a:p>
            <a:pPr lvl="1"/>
            <a:endParaRPr lang="en-US" altLang="zh-CN" sz="1800" smtClean="0"/>
          </a:p>
          <a:p>
            <a:pPr lvl="1"/>
            <a:endParaRPr lang="en-US" altLang="zh-CN" sz="1800" smtClean="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解释器模式 </a:t>
            </a:r>
            <a:r>
              <a:rPr lang="en-US" altLang="zh-CN" smtClean="0"/>
              <a:t>Interpreter</a:t>
            </a:r>
            <a:endParaRPr lang="zh-CN" altLang="en-US"/>
          </a:p>
        </p:txBody>
      </p:sp>
      <p:sp>
        <p:nvSpPr>
          <p:cNvPr id="3" name="内容占位符 2"/>
          <p:cNvSpPr>
            <a:spLocks noGrp="1"/>
          </p:cNvSpPr>
          <p:nvPr>
            <p:ph idx="1"/>
          </p:nvPr>
        </p:nvSpPr>
        <p:spPr/>
        <p:txBody>
          <a:bodyPr/>
          <a:lstStyle/>
          <a:p>
            <a:r>
              <a:rPr lang="zh-CN" altLang="en-US" sz="2200" dirty="0" smtClean="0"/>
              <a:t>介绍：</a:t>
            </a:r>
            <a:endParaRPr lang="en-US" altLang="zh-CN" sz="2200" dirty="0" smtClean="0"/>
          </a:p>
          <a:p>
            <a:pPr lvl="1"/>
            <a:r>
              <a:rPr lang="zh-CN" altLang="en-US" sz="1800" dirty="0"/>
              <a:t>是一</a:t>
            </a:r>
            <a:r>
              <a:rPr lang="zh-CN" altLang="en-US" sz="1800" dirty="0" smtClean="0"/>
              <a:t>种不常用的设计模式</a:t>
            </a:r>
            <a:endParaRPr lang="en-US" altLang="zh-CN" sz="1800" dirty="0" smtClean="0"/>
          </a:p>
          <a:p>
            <a:pPr lvl="1"/>
            <a:r>
              <a:rPr lang="zh-CN" altLang="en-US" sz="1800" dirty="0" smtClean="0"/>
              <a:t>用于描述如何构成一个简单的语言解释器，主要用于使用面向对象语言开发的编译器和解释器设计。</a:t>
            </a:r>
            <a:endParaRPr lang="en-US" altLang="zh-CN" sz="1800" dirty="0" smtClean="0"/>
          </a:p>
          <a:p>
            <a:pPr lvl="1"/>
            <a:r>
              <a:rPr lang="zh-CN" altLang="en-US" sz="1800" dirty="0"/>
              <a:t>当</a:t>
            </a:r>
            <a:r>
              <a:rPr lang="zh-CN" altLang="en-US" sz="1800" dirty="0" smtClean="0"/>
              <a:t>我们需要开发一种新的语言时，可以考虑使用解释器模式。</a:t>
            </a:r>
            <a:endParaRPr lang="en-US" altLang="zh-CN" sz="1800" dirty="0" smtClean="0"/>
          </a:p>
          <a:p>
            <a:pPr lvl="1"/>
            <a:r>
              <a:rPr lang="zh-CN" altLang="en-US" sz="1800" dirty="0" smtClean="0">
                <a:solidFill>
                  <a:srgbClr val="0070C0"/>
                </a:solidFill>
              </a:rPr>
              <a:t>尽量不要使用解释器模式，后期维护会有很大麻烦。在项目中，可以使用</a:t>
            </a:r>
            <a:r>
              <a:rPr lang="en-US" altLang="zh-CN" sz="1800" dirty="0" err="1" smtClean="0">
                <a:solidFill>
                  <a:srgbClr val="0070C0"/>
                </a:solidFill>
              </a:rPr>
              <a:t>Jruby</a:t>
            </a:r>
            <a:r>
              <a:rPr lang="zh-CN" altLang="en-US" sz="1800" dirty="0" smtClean="0">
                <a:solidFill>
                  <a:srgbClr val="0070C0"/>
                </a:solidFill>
              </a:rPr>
              <a:t>，</a:t>
            </a:r>
            <a:r>
              <a:rPr lang="en-US" altLang="zh-CN" sz="1800" dirty="0" smtClean="0">
                <a:solidFill>
                  <a:srgbClr val="0070C0"/>
                </a:solidFill>
              </a:rPr>
              <a:t>Groovy</a:t>
            </a:r>
            <a:r>
              <a:rPr lang="zh-CN" altLang="en-US" sz="1800" dirty="0" smtClean="0">
                <a:solidFill>
                  <a:srgbClr val="0070C0"/>
                </a:solidFill>
              </a:rPr>
              <a:t>、</a:t>
            </a:r>
            <a:r>
              <a:rPr lang="en-US" altLang="zh-CN" sz="1800" dirty="0" smtClean="0">
                <a:solidFill>
                  <a:srgbClr val="0070C0"/>
                </a:solidFill>
              </a:rPr>
              <a:t>java</a:t>
            </a:r>
            <a:r>
              <a:rPr lang="zh-CN" altLang="en-US" sz="1800" dirty="0" smtClean="0">
                <a:solidFill>
                  <a:srgbClr val="0070C0"/>
                </a:solidFill>
              </a:rPr>
              <a:t>的</a:t>
            </a:r>
            <a:r>
              <a:rPr lang="en-US" altLang="zh-CN" sz="1800" dirty="0" err="1" smtClean="0">
                <a:solidFill>
                  <a:srgbClr val="0070C0"/>
                </a:solidFill>
              </a:rPr>
              <a:t>js</a:t>
            </a:r>
            <a:r>
              <a:rPr lang="zh-CN" altLang="en-US" sz="1800" dirty="0" smtClean="0">
                <a:solidFill>
                  <a:srgbClr val="0070C0"/>
                </a:solidFill>
              </a:rPr>
              <a:t>引擎来替代解释器的作用，弥补</a:t>
            </a:r>
            <a:r>
              <a:rPr lang="en-US" altLang="zh-CN" sz="1800" dirty="0" smtClean="0">
                <a:solidFill>
                  <a:srgbClr val="0070C0"/>
                </a:solidFill>
              </a:rPr>
              <a:t>java</a:t>
            </a:r>
            <a:r>
              <a:rPr lang="zh-CN" altLang="en-US" sz="1800" dirty="0" smtClean="0">
                <a:solidFill>
                  <a:srgbClr val="0070C0"/>
                </a:solidFill>
              </a:rPr>
              <a:t>语言的不足。</a:t>
            </a:r>
            <a:endParaRPr lang="en-US" altLang="zh-CN" sz="1800" dirty="0">
              <a:solidFill>
                <a:srgbClr val="0070C0"/>
              </a:solidFill>
            </a:endParaRPr>
          </a:p>
          <a:p>
            <a:pPr lvl="1"/>
            <a:endParaRPr lang="en-US" altLang="zh-CN" sz="1800" dirty="0" smtClean="0"/>
          </a:p>
          <a:p>
            <a:pPr lvl="1"/>
            <a:endParaRPr lang="en-US" altLang="zh-CN" sz="1800" dirty="0"/>
          </a:p>
          <a:p>
            <a:endParaRPr lang="en-US" altLang="zh-CN" sz="2200" dirty="0" smtClean="0"/>
          </a:p>
          <a:p>
            <a:pPr lvl="1"/>
            <a:endParaRPr lang="en-US" altLang="zh-CN" sz="1800" dirty="0" smtClean="0"/>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7584" y="4005064"/>
            <a:ext cx="2304256" cy="1861837"/>
          </a:xfrm>
          <a:prstGeom prst="rect">
            <a:avLst/>
          </a:prstGeom>
        </p:spPr>
      </p:pic>
      <p:pic>
        <p:nvPicPr>
          <p:cNvPr id="6" name="图片 5"/>
          <p:cNvPicPr>
            <a:picLocks noChangeAspect="1"/>
          </p:cNvPicPr>
          <p:nvPr/>
        </p:nvPicPr>
        <p:blipFill>
          <a:blip r:embed="rId2"/>
          <a:stretch>
            <a:fillRect/>
          </a:stretch>
        </p:blipFill>
        <p:spPr>
          <a:xfrm>
            <a:off x="3803133" y="4005064"/>
            <a:ext cx="2552700" cy="1914525"/>
          </a:xfrm>
          <a:prstGeom prst="rect">
            <a:avLst/>
          </a:prstGeom>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解释器模式 </a:t>
            </a:r>
            <a:r>
              <a:rPr lang="en-US" altLang="zh-CN" smtClean="0"/>
              <a:t>Interpreter</a:t>
            </a:r>
            <a:endParaRPr lang="zh-CN" altLang="en-US"/>
          </a:p>
        </p:txBody>
      </p:sp>
      <p:sp>
        <p:nvSpPr>
          <p:cNvPr id="3" name="内容占位符 2"/>
          <p:cNvSpPr>
            <a:spLocks noGrp="1"/>
          </p:cNvSpPr>
          <p:nvPr>
            <p:ph idx="1"/>
          </p:nvPr>
        </p:nvSpPr>
        <p:spPr/>
        <p:txBody>
          <a:bodyPr/>
          <a:lstStyle/>
          <a:p>
            <a:r>
              <a:rPr lang="zh-CN" altLang="en-US" sz="2800" dirty="0" smtClean="0"/>
              <a:t>开发</a:t>
            </a:r>
            <a:r>
              <a:rPr lang="zh-CN" altLang="en-US" sz="2800" dirty="0"/>
              <a:t>中常见的场景：</a:t>
            </a:r>
            <a:endParaRPr lang="en-US" altLang="zh-CN" sz="2200" dirty="0"/>
          </a:p>
          <a:p>
            <a:pPr lvl="1"/>
            <a:r>
              <a:rPr lang="en-US" altLang="zh-CN" dirty="0"/>
              <a:t>EL</a:t>
            </a:r>
            <a:r>
              <a:rPr lang="zh-CN" altLang="en-US" dirty="0"/>
              <a:t>表达式式的</a:t>
            </a:r>
            <a:r>
              <a:rPr lang="zh-CN" altLang="en-US" dirty="0" smtClean="0"/>
              <a:t>处理</a:t>
            </a:r>
            <a:endParaRPr lang="en-US" altLang="zh-CN" dirty="0" smtClean="0"/>
          </a:p>
          <a:p>
            <a:pPr lvl="1"/>
            <a:r>
              <a:rPr lang="zh-CN" altLang="en-US" dirty="0" smtClean="0"/>
              <a:t>正则表达式解释器</a:t>
            </a:r>
            <a:endParaRPr lang="en-US" altLang="zh-CN" dirty="0" smtClean="0"/>
          </a:p>
          <a:p>
            <a:pPr lvl="1"/>
            <a:r>
              <a:rPr lang="en-US" altLang="zh-CN" dirty="0" smtClean="0"/>
              <a:t>SQL</a:t>
            </a:r>
            <a:r>
              <a:rPr lang="zh-CN" altLang="en-US" dirty="0" smtClean="0"/>
              <a:t>语法的解释器</a:t>
            </a:r>
            <a:endParaRPr lang="en-US" altLang="zh-CN" dirty="0" smtClean="0"/>
          </a:p>
          <a:p>
            <a:pPr lvl="1"/>
            <a:r>
              <a:rPr lang="zh-CN" altLang="en-US" dirty="0"/>
              <a:t>数学</a:t>
            </a:r>
            <a:r>
              <a:rPr lang="zh-CN" altLang="en-US" dirty="0" smtClean="0"/>
              <a:t>表达式解析器</a:t>
            </a:r>
            <a:endParaRPr lang="en-US" altLang="zh-CN" dirty="0" smtClean="0"/>
          </a:p>
          <a:p>
            <a:pPr lvl="2"/>
            <a:r>
              <a:rPr lang="zh-CN" altLang="en-US" dirty="0" smtClean="0"/>
              <a:t>如现成的工具包</a:t>
            </a:r>
            <a:r>
              <a:rPr lang="en-US" altLang="zh-CN" dirty="0" smtClean="0"/>
              <a:t>:Math Expression String Parser</a:t>
            </a:r>
            <a:r>
              <a:rPr lang="zh-CN" altLang="en-US" dirty="0" smtClean="0"/>
              <a:t>、</a:t>
            </a:r>
            <a:r>
              <a:rPr lang="en-US" altLang="zh-CN" dirty="0" smtClean="0"/>
              <a:t>Expression4J</a:t>
            </a:r>
            <a:r>
              <a:rPr lang="zh-CN" altLang="en-US" dirty="0" smtClean="0"/>
              <a:t>等。</a:t>
            </a:r>
            <a:endParaRPr lang="en-US" altLang="zh-CN" dirty="0" smtClean="0"/>
          </a:p>
          <a:p>
            <a:pPr lvl="3"/>
            <a:r>
              <a:rPr lang="en-US" altLang="zh-CN" dirty="0" smtClean="0"/>
              <a:t>MESP</a:t>
            </a:r>
            <a:r>
              <a:rPr lang="zh-CN" altLang="en-US" dirty="0" smtClean="0"/>
              <a:t>的网址：</a:t>
            </a:r>
            <a:r>
              <a:rPr lang="en-US" altLang="zh-CN" dirty="0"/>
              <a:t> </a:t>
            </a:r>
            <a:r>
              <a:rPr lang="en-US" altLang="zh-CN" dirty="0">
                <a:hlinkClick r:id="rId1"/>
              </a:rPr>
              <a:t>http://sourceforge.net/projects/expression-tree</a:t>
            </a:r>
            <a:r>
              <a:rPr lang="en-US" altLang="zh-CN" dirty="0" smtClean="0">
                <a:hlinkClick r:id="rId1"/>
              </a:rPr>
              <a:t>/</a:t>
            </a:r>
            <a:endParaRPr lang="en-US" altLang="zh-CN" dirty="0" smtClean="0"/>
          </a:p>
          <a:p>
            <a:pPr lvl="3"/>
            <a:r>
              <a:rPr lang="en-US" altLang="zh-CN" dirty="0" smtClean="0"/>
              <a:t>Expression4J</a:t>
            </a:r>
            <a:r>
              <a:rPr lang="zh-CN" altLang="en-US" dirty="0" smtClean="0"/>
              <a:t>的网址：</a:t>
            </a:r>
            <a:r>
              <a:rPr lang="en-US" altLang="zh-CN" dirty="0"/>
              <a:t> </a:t>
            </a:r>
            <a:r>
              <a:rPr lang="en-US" altLang="zh-CN" dirty="0">
                <a:hlinkClick r:id="rId2"/>
              </a:rPr>
              <a:t>http://sourceforge.net/projects/expression4j</a:t>
            </a:r>
            <a:r>
              <a:rPr lang="en-US" altLang="zh-CN" dirty="0" smtClean="0">
                <a:hlinkClick r:id="rId2"/>
              </a:rPr>
              <a:t>/</a:t>
            </a:r>
            <a:endParaRPr lang="en-US" altLang="zh-CN" dirty="0" smtClean="0"/>
          </a:p>
          <a:p>
            <a:pPr lvl="3"/>
            <a:endParaRPr lang="en-US" altLang="zh-CN" sz="1400" dirty="0" smtClean="0"/>
          </a:p>
          <a:p>
            <a:pPr lvl="1"/>
            <a:endParaRPr lang="en-US" altLang="zh-CN" sz="1800" dirty="0"/>
          </a:p>
          <a:p>
            <a:endParaRPr lang="en-US" altLang="zh-CN" sz="22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访问者模式 </a:t>
            </a:r>
            <a:r>
              <a:rPr lang="en-US" altLang="zh-CN" smtClean="0"/>
              <a:t>Visitor</a:t>
            </a:r>
            <a:endParaRPr lang="zh-CN" altLang="en-US"/>
          </a:p>
        </p:txBody>
      </p:sp>
      <p:sp>
        <p:nvSpPr>
          <p:cNvPr id="3" name="内容占位符 2"/>
          <p:cNvSpPr>
            <a:spLocks noGrp="1"/>
          </p:cNvSpPr>
          <p:nvPr>
            <p:ph idx="1"/>
          </p:nvPr>
        </p:nvSpPr>
        <p:spPr/>
        <p:txBody>
          <a:bodyPr/>
          <a:lstStyle/>
          <a:p>
            <a:r>
              <a:rPr lang="zh-CN" altLang="en-US" sz="2200" smtClean="0"/>
              <a:t>模式动机：</a:t>
            </a:r>
            <a:endParaRPr lang="en-US" altLang="zh-CN" sz="2200" smtClean="0"/>
          </a:p>
          <a:p>
            <a:pPr lvl="1"/>
            <a:r>
              <a:rPr lang="zh-CN" altLang="en-US" sz="1800" smtClean="0"/>
              <a:t>对于存储在一个集合中的对象，他们可能具有不同的类型</a:t>
            </a:r>
            <a:r>
              <a:rPr lang="en-US" altLang="zh-CN" sz="1800" smtClean="0"/>
              <a:t>(</a:t>
            </a:r>
            <a:r>
              <a:rPr lang="zh-CN" altLang="en-US" sz="1800" smtClean="0"/>
              <a:t>即使有一个公共的接口</a:t>
            </a:r>
            <a:r>
              <a:rPr lang="en-US" altLang="zh-CN" sz="1800" smtClean="0"/>
              <a:t>)</a:t>
            </a:r>
            <a:r>
              <a:rPr lang="zh-CN" altLang="en-US" sz="1800" smtClean="0"/>
              <a:t>，对于该集合中的对象，可以接受一类称为访问者的对象来访问，不同的访问者其访问方式也有所不同。</a:t>
            </a:r>
            <a:endParaRPr lang="en-US" altLang="zh-CN" sz="1800" smtClean="0"/>
          </a:p>
          <a:p>
            <a:r>
              <a:rPr lang="zh-CN" altLang="en-US" sz="2200" smtClean="0"/>
              <a:t>定义：</a:t>
            </a:r>
            <a:endParaRPr lang="en-US" altLang="zh-CN" sz="2200" smtClean="0"/>
          </a:p>
          <a:p>
            <a:pPr lvl="1"/>
            <a:r>
              <a:rPr lang="zh-CN" altLang="en-US" sz="1800" smtClean="0"/>
              <a:t>表示一个作用于某对象结构中的各元素的操作，它使我们可以在不改变个元素的类的前提下定义作用于这些元素的新操作。</a:t>
            </a:r>
            <a:endParaRPr lang="en-US" altLang="zh-CN" sz="1800" smtClean="0"/>
          </a:p>
          <a:p>
            <a:pPr lvl="1"/>
            <a:endParaRPr lang="en-US" altLang="zh-CN" sz="1800" smtClean="0"/>
          </a:p>
          <a:p>
            <a:r>
              <a:rPr lang="zh-CN" altLang="en-US" sz="2200" smtClean="0">
                <a:solidFill>
                  <a:srgbClr val="C00000"/>
                </a:solidFill>
              </a:rPr>
              <a:t>开发中的场景</a:t>
            </a:r>
            <a:r>
              <a:rPr lang="en-US" altLang="zh-CN" sz="2200" smtClean="0">
                <a:solidFill>
                  <a:srgbClr val="C00000"/>
                </a:solidFill>
              </a:rPr>
              <a:t>(</a:t>
            </a:r>
            <a:r>
              <a:rPr lang="zh-CN" altLang="en-US" sz="2200" smtClean="0">
                <a:solidFill>
                  <a:srgbClr val="C00000"/>
                </a:solidFill>
              </a:rPr>
              <a:t>应用范围非常窄，了解即可</a:t>
            </a:r>
            <a:r>
              <a:rPr lang="en-US" altLang="zh-CN" sz="2200" smtClean="0">
                <a:solidFill>
                  <a:srgbClr val="C00000"/>
                </a:solidFill>
              </a:rPr>
              <a:t>)</a:t>
            </a:r>
            <a:r>
              <a:rPr lang="zh-CN" altLang="en-US" sz="2200" smtClean="0">
                <a:solidFill>
                  <a:srgbClr val="C00000"/>
                </a:solidFill>
              </a:rPr>
              <a:t>：</a:t>
            </a:r>
            <a:endParaRPr lang="en-US" altLang="zh-CN" sz="2200" smtClean="0">
              <a:solidFill>
                <a:srgbClr val="C00000"/>
              </a:solidFill>
            </a:endParaRPr>
          </a:p>
          <a:p>
            <a:pPr lvl="1"/>
            <a:r>
              <a:rPr lang="en-US" altLang="zh-CN" sz="1800" smtClean="0"/>
              <a:t>XML</a:t>
            </a:r>
            <a:r>
              <a:rPr lang="zh-CN" altLang="en-US" sz="1800" smtClean="0"/>
              <a:t>文档解析器设计</a:t>
            </a:r>
            <a:endParaRPr lang="en-US" altLang="zh-CN" sz="1800" smtClean="0"/>
          </a:p>
          <a:p>
            <a:pPr lvl="1"/>
            <a:r>
              <a:rPr lang="zh-CN" altLang="en-US" sz="1800" smtClean="0"/>
              <a:t>编译器的设计</a:t>
            </a:r>
            <a:endParaRPr lang="en-US" altLang="zh-CN" sz="1800" smtClean="0"/>
          </a:p>
          <a:p>
            <a:pPr lvl="1"/>
            <a:r>
              <a:rPr lang="zh-CN" altLang="en-US" sz="1800"/>
              <a:t>复杂</a:t>
            </a:r>
            <a:r>
              <a:rPr lang="zh-CN" altLang="en-US" sz="1800" smtClean="0"/>
              <a:t>集合对象的处理</a:t>
            </a:r>
            <a:endParaRPr lang="en-US" altLang="zh-CN" sz="1800" smtClean="0"/>
          </a:p>
          <a:p>
            <a:pPr lvl="1"/>
            <a:endParaRPr lang="en-US" altLang="zh-CN" sz="1800" smtClean="0"/>
          </a:p>
          <a:p>
            <a:pPr lvl="1"/>
            <a:endParaRPr lang="en-US" altLang="zh-CN" sz="1800" smtClean="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054" y="4005064"/>
            <a:ext cx="9144670" cy="2578100"/>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5602" name="标题 1"/>
          <p:cNvSpPr>
            <a:spLocks noGrp="1"/>
          </p:cNvSpPr>
          <p:nvPr>
            <p:ph type="title"/>
          </p:nvPr>
        </p:nvSpPr>
        <p:spPr>
          <a:xfrm>
            <a:off x="-670" y="0"/>
            <a:ext cx="7092950" cy="857250"/>
          </a:xfrm>
        </p:spPr>
        <p:txBody>
          <a:bodyPr/>
          <a:lstStyle/>
          <a:p>
            <a:pPr eaLnBrk="1" hangingPunct="1"/>
            <a:r>
              <a:rPr lang="zh-CN" altLang="en-US"/>
              <a:t>策略模式 </a:t>
            </a:r>
            <a:r>
              <a:rPr lang="en-US" altLang="zh-CN"/>
              <a:t>strategy</a:t>
            </a:r>
            <a:endParaRPr lang="zh-CN" altLang="en-US"/>
          </a:p>
        </p:txBody>
      </p:sp>
      <p:sp>
        <p:nvSpPr>
          <p:cNvPr id="25603" name="内容占位符 2"/>
          <p:cNvSpPr>
            <a:spLocks noGrp="1"/>
          </p:cNvSpPr>
          <p:nvPr>
            <p:ph idx="1"/>
          </p:nvPr>
        </p:nvSpPr>
        <p:spPr>
          <a:xfrm>
            <a:off x="142875" y="1000125"/>
            <a:ext cx="8786813" cy="5073650"/>
          </a:xfrm>
        </p:spPr>
        <p:txBody>
          <a:bodyPr/>
          <a:lstStyle/>
          <a:p>
            <a:r>
              <a:rPr lang="zh-CN" altLang="zh-CN" dirty="0"/>
              <a:t>场景：</a:t>
            </a:r>
            <a:endParaRPr lang="zh-CN" altLang="zh-CN" dirty="0"/>
          </a:p>
          <a:p>
            <a:pPr lvl="1"/>
            <a:r>
              <a:rPr lang="zh-CN" altLang="zh-CN" dirty="0"/>
              <a:t>某个市场人员接到单后的报价策略</a:t>
            </a:r>
            <a:r>
              <a:rPr lang="en-US" altLang="zh-CN" dirty="0" smtClean="0"/>
              <a:t>(CRM</a:t>
            </a:r>
            <a:r>
              <a:rPr lang="zh-CN" altLang="zh-CN" dirty="0"/>
              <a:t>系统</a:t>
            </a:r>
            <a:r>
              <a:rPr lang="zh-CN" altLang="zh-CN" dirty="0" smtClean="0"/>
              <a:t>中</a:t>
            </a:r>
            <a:r>
              <a:rPr lang="zh-CN" altLang="en-US" dirty="0" smtClean="0"/>
              <a:t>常见问题</a:t>
            </a:r>
            <a:r>
              <a:rPr lang="en-US" altLang="zh-CN" dirty="0" smtClean="0"/>
              <a:t>)</a:t>
            </a:r>
            <a:r>
              <a:rPr lang="zh-CN" altLang="zh-CN" dirty="0"/>
              <a:t>。报价策略很复杂，可以简单作如下分类：</a:t>
            </a:r>
            <a:endParaRPr lang="zh-CN" altLang="zh-CN" dirty="0"/>
          </a:p>
          <a:p>
            <a:pPr lvl="2"/>
            <a:r>
              <a:rPr lang="zh-CN" altLang="zh-CN" dirty="0"/>
              <a:t>普通客户小批量报价</a:t>
            </a:r>
            <a:endParaRPr lang="zh-CN" altLang="zh-CN" dirty="0"/>
          </a:p>
          <a:p>
            <a:pPr lvl="2"/>
            <a:r>
              <a:rPr lang="zh-CN" altLang="zh-CN" dirty="0"/>
              <a:t>普通客户大批量报价</a:t>
            </a:r>
            <a:endParaRPr lang="zh-CN" altLang="zh-CN" dirty="0"/>
          </a:p>
          <a:p>
            <a:pPr lvl="2"/>
            <a:r>
              <a:rPr lang="zh-CN" altLang="zh-CN" dirty="0"/>
              <a:t>老客户小批量报价</a:t>
            </a:r>
            <a:endParaRPr lang="zh-CN" altLang="zh-CN" dirty="0"/>
          </a:p>
          <a:p>
            <a:pPr lvl="2"/>
            <a:r>
              <a:rPr lang="zh-CN" altLang="zh-CN" dirty="0"/>
              <a:t>老客户大批量报价</a:t>
            </a:r>
            <a:endParaRPr lang="zh-CN" altLang="zh-CN" dirty="0"/>
          </a:p>
          <a:p>
            <a:pPr lvl="1"/>
            <a:r>
              <a:rPr lang="zh-CN" altLang="zh-CN" dirty="0" smtClean="0"/>
              <a:t>具体</a:t>
            </a:r>
            <a:r>
              <a:rPr lang="zh-CN" altLang="zh-CN" dirty="0"/>
              <a:t>选用哪个报价策略，这需要根据实际情况来确定。这时候，我们采用策略模式即可</a:t>
            </a:r>
            <a:r>
              <a:rPr lang="zh-CN" altLang="zh-CN" dirty="0" smtClean="0"/>
              <a:t>。</a:t>
            </a:r>
            <a:endParaRPr lang="en-US" altLang="zh-CN" dirty="0" smtClean="0"/>
          </a:p>
          <a:p>
            <a:endParaRPr lang="en-US" altLang="zh-CN" dirty="0" smtClean="0">
              <a:solidFill>
                <a:srgbClr val="C00000"/>
              </a:solidFill>
            </a:endParaRPr>
          </a:p>
          <a:p>
            <a:endParaRPr lang="en-US" altLang="zh-CN" dirty="0" smtClean="0">
              <a:solidFill>
                <a:srgbClr val="7030A0"/>
              </a:solidFill>
            </a:endParaRPr>
          </a:p>
          <a:p>
            <a:endParaRPr lang="zh-CN" altLang="zh-CN" dirty="0" smtClean="0">
              <a:solidFill>
                <a:srgbClr val="7030A0"/>
              </a:solidFill>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670" y="0"/>
            <a:ext cx="7092950" cy="857250"/>
          </a:xfrm>
        </p:spPr>
        <p:txBody>
          <a:bodyPr/>
          <a:lstStyle/>
          <a:p>
            <a:pPr eaLnBrk="1" hangingPunct="1"/>
            <a:r>
              <a:rPr lang="zh-CN" altLang="en-US"/>
              <a:t>策略模式 </a:t>
            </a:r>
            <a:r>
              <a:rPr lang="en-US" altLang="zh-CN"/>
              <a:t>strategy</a:t>
            </a:r>
            <a:endParaRPr lang="zh-CN" altLang="en-US"/>
          </a:p>
        </p:txBody>
      </p:sp>
      <p:sp>
        <p:nvSpPr>
          <p:cNvPr id="25603" name="内容占位符 2"/>
          <p:cNvSpPr>
            <a:spLocks noGrp="1"/>
          </p:cNvSpPr>
          <p:nvPr>
            <p:ph idx="1"/>
          </p:nvPr>
        </p:nvSpPr>
        <p:spPr>
          <a:xfrm>
            <a:off x="142875" y="1000125"/>
            <a:ext cx="8786813" cy="5073650"/>
          </a:xfrm>
        </p:spPr>
        <p:style>
          <a:lnRef idx="2">
            <a:schemeClr val="accent3"/>
          </a:lnRef>
          <a:fillRef idx="1">
            <a:schemeClr val="lt1"/>
          </a:fillRef>
          <a:effectRef idx="0">
            <a:schemeClr val="accent3"/>
          </a:effectRef>
          <a:fontRef idx="minor">
            <a:schemeClr val="dk1"/>
          </a:fontRef>
        </p:style>
        <p:txBody>
          <a:bodyPr/>
          <a:lstStyle/>
          <a:p>
            <a:r>
              <a:rPr lang="zh-CN" altLang="en-US" smtClean="0">
                <a:solidFill>
                  <a:srgbClr val="C00000"/>
                </a:solidFill>
              </a:rPr>
              <a:t>我们先可以采用条件语句处理：</a:t>
            </a:r>
            <a:endParaRPr lang="en-US" altLang="zh-CN" smtClean="0">
              <a:solidFill>
                <a:srgbClr val="C00000"/>
              </a:solidFill>
            </a:endParaRPr>
          </a:p>
          <a:p>
            <a:endParaRPr lang="en-US" altLang="zh-CN">
              <a:solidFill>
                <a:srgbClr val="C00000"/>
              </a:solidFill>
            </a:endParaRPr>
          </a:p>
          <a:p>
            <a:endParaRPr lang="en-US" altLang="zh-CN" smtClean="0">
              <a:solidFill>
                <a:srgbClr val="C00000"/>
              </a:solidFill>
            </a:endParaRPr>
          </a:p>
          <a:p>
            <a:endParaRPr lang="en-US" altLang="zh-CN">
              <a:solidFill>
                <a:srgbClr val="C00000"/>
              </a:solidFill>
            </a:endParaRPr>
          </a:p>
          <a:p>
            <a:endParaRPr lang="en-US" altLang="zh-CN" smtClean="0">
              <a:solidFill>
                <a:srgbClr val="C00000"/>
              </a:solidFill>
            </a:endParaRPr>
          </a:p>
          <a:p>
            <a:endParaRPr lang="en-US" altLang="zh-CN">
              <a:solidFill>
                <a:srgbClr val="C00000"/>
              </a:solidFill>
            </a:endParaRPr>
          </a:p>
          <a:p>
            <a:endParaRPr lang="en-US" altLang="zh-CN" smtClean="0">
              <a:solidFill>
                <a:srgbClr val="C00000"/>
              </a:solidFill>
            </a:endParaRPr>
          </a:p>
          <a:p>
            <a:endParaRPr lang="en-US" altLang="zh-CN">
              <a:solidFill>
                <a:srgbClr val="C00000"/>
              </a:solidFill>
            </a:endParaRPr>
          </a:p>
          <a:p>
            <a:endParaRPr lang="en-US" altLang="zh-CN" smtClean="0">
              <a:solidFill>
                <a:srgbClr val="C00000"/>
              </a:solidFill>
            </a:endParaRPr>
          </a:p>
          <a:p>
            <a:endParaRPr lang="en-US" altLang="zh-CN">
              <a:solidFill>
                <a:srgbClr val="C00000"/>
              </a:solidFill>
            </a:endParaRPr>
          </a:p>
          <a:p>
            <a:r>
              <a:rPr lang="zh-CN" altLang="en-US" sz="1800" smtClean="0"/>
              <a:t>假如</a:t>
            </a:r>
            <a:r>
              <a:rPr lang="zh-CN" altLang="en-US" sz="1800"/>
              <a:t>，类型特别多，算法比较复杂时，整个条件控制代码会变得很长，难于维护。</a:t>
            </a:r>
            <a:endParaRPr lang="en-US" altLang="zh-CN" smtClean="0">
              <a:solidFill>
                <a:srgbClr val="C00000"/>
              </a:solidFill>
            </a:endParaRPr>
          </a:p>
          <a:p>
            <a:endParaRPr lang="en-US" altLang="zh-CN" smtClean="0">
              <a:solidFill>
                <a:srgbClr val="7030A0"/>
              </a:solidFill>
            </a:endParaRPr>
          </a:p>
          <a:p>
            <a:endParaRPr lang="zh-CN" altLang="zh-CN" smtClean="0">
              <a:solidFill>
                <a:srgbClr val="7030A0"/>
              </a:solidFill>
            </a:endParaRPr>
          </a:p>
        </p:txBody>
      </p:sp>
      <p:graphicFrame>
        <p:nvGraphicFramePr>
          <p:cNvPr id="4" name="表格 3"/>
          <p:cNvGraphicFramePr>
            <a:graphicFrameLocks noGrp="1"/>
          </p:cNvGraphicFramePr>
          <p:nvPr/>
        </p:nvGraphicFramePr>
        <p:xfrm>
          <a:off x="539552" y="1484784"/>
          <a:ext cx="5976664" cy="3718560"/>
        </p:xfrm>
        <a:graphic>
          <a:graphicData uri="http://schemas.openxmlformats.org/drawingml/2006/table">
            <a:tbl>
              <a:tblPr firstRow="1" bandRow="1">
                <a:tableStyleId>{C4B1156A-380E-4F78-BDF5-A606A8083BF9}</a:tableStyleId>
              </a:tblPr>
              <a:tblGrid>
                <a:gridCol w="5976664"/>
              </a:tblGrid>
              <a:tr h="370840">
                <a:tc>
                  <a:txBody>
                    <a:bodyPr/>
                    <a:lstStyle/>
                    <a:p>
                      <a:r>
                        <a:rPr lang="en-US" altLang="zh-CN" sz="1400" dirty="0" smtClean="0"/>
                        <a:t>	public double </a:t>
                      </a:r>
                      <a:r>
                        <a:rPr lang="en-US" altLang="zh-CN" sz="1400" dirty="0" err="1" smtClean="0"/>
                        <a:t>getPrice</a:t>
                      </a:r>
                      <a:r>
                        <a:rPr lang="en-US" altLang="zh-CN" sz="1400" dirty="0" smtClean="0"/>
                        <a:t>(String type, double price){</a:t>
                      </a:r>
                      <a:endParaRPr lang="en-US" altLang="zh-CN" sz="1400" dirty="0" smtClean="0"/>
                    </a:p>
                    <a:p>
                      <a:r>
                        <a:rPr lang="en-US" altLang="zh-CN" sz="1400" dirty="0" smtClean="0"/>
                        <a:t>		</a:t>
                      </a:r>
                      <a:endParaRPr lang="en-US" altLang="zh-CN" sz="1400" dirty="0" smtClean="0"/>
                    </a:p>
                    <a:p>
                      <a:r>
                        <a:rPr lang="en-US" altLang="zh-CN" sz="1400" dirty="0" smtClean="0"/>
                        <a:t>		if(</a:t>
                      </a:r>
                      <a:r>
                        <a:rPr lang="en-US" altLang="zh-CN" sz="1400" dirty="0" err="1" smtClean="0"/>
                        <a:t>type.equals</a:t>
                      </a:r>
                      <a:r>
                        <a:rPr lang="en-US" altLang="zh-CN" sz="1400" dirty="0" smtClean="0"/>
                        <a:t>("</a:t>
                      </a:r>
                      <a:r>
                        <a:rPr lang="zh-CN" altLang="en-US" sz="1400" dirty="0" smtClean="0"/>
                        <a:t>普通客户小批量</a:t>
                      </a:r>
                      <a:r>
                        <a:rPr lang="en-US" altLang="zh-CN" sz="1400" dirty="0" smtClean="0"/>
                        <a:t>")){</a:t>
                      </a:r>
                      <a:endParaRPr lang="en-US" altLang="zh-CN" sz="1400" dirty="0" smtClean="0"/>
                    </a:p>
                    <a:p>
                      <a:r>
                        <a:rPr lang="en-US" altLang="zh-CN" sz="1400" dirty="0" smtClean="0"/>
                        <a:t>			</a:t>
                      </a:r>
                      <a:r>
                        <a:rPr lang="en-US" altLang="zh-CN" sz="1400" dirty="0" err="1" smtClean="0"/>
                        <a:t>System.out.println</a:t>
                      </a:r>
                      <a:r>
                        <a:rPr lang="en-US" altLang="zh-CN" sz="1400" dirty="0" smtClean="0"/>
                        <a:t>("</a:t>
                      </a:r>
                      <a:r>
                        <a:rPr lang="zh-CN" altLang="en-US" sz="1400" dirty="0" smtClean="0"/>
                        <a:t>不打折</a:t>
                      </a:r>
                      <a:r>
                        <a:rPr lang="en-US" altLang="zh-CN" sz="1400" dirty="0" smtClean="0"/>
                        <a:t>,</a:t>
                      </a:r>
                      <a:r>
                        <a:rPr lang="zh-CN" altLang="en-US" sz="1400" dirty="0" smtClean="0"/>
                        <a:t>原价</a:t>
                      </a:r>
                      <a:r>
                        <a:rPr lang="en-US" altLang="zh-CN" sz="1400" dirty="0" smtClean="0"/>
                        <a:t>");</a:t>
                      </a:r>
                      <a:endParaRPr lang="en-US" altLang="zh-CN" sz="1400" dirty="0" smtClean="0"/>
                    </a:p>
                    <a:p>
                      <a:r>
                        <a:rPr lang="en-US" altLang="zh-CN" sz="1400" dirty="0" smtClean="0"/>
                        <a:t>			return price;</a:t>
                      </a:r>
                      <a:endParaRPr lang="en-US" altLang="zh-CN" sz="1400" dirty="0" smtClean="0"/>
                    </a:p>
                    <a:p>
                      <a:r>
                        <a:rPr lang="en-US" altLang="zh-CN" sz="1400" dirty="0" smtClean="0"/>
                        <a:t>		}else if(</a:t>
                      </a:r>
                      <a:r>
                        <a:rPr lang="en-US" altLang="zh-CN" sz="1400" dirty="0" err="1" smtClean="0"/>
                        <a:t>type.equals</a:t>
                      </a:r>
                      <a:r>
                        <a:rPr lang="en-US" altLang="zh-CN" sz="1400" dirty="0" smtClean="0"/>
                        <a:t>("</a:t>
                      </a:r>
                      <a:r>
                        <a:rPr lang="zh-CN" altLang="en-US" sz="1400" dirty="0" smtClean="0"/>
                        <a:t>普通客户大批量</a:t>
                      </a:r>
                      <a:r>
                        <a:rPr lang="en-US" altLang="zh-CN" sz="1400" dirty="0" smtClean="0"/>
                        <a:t>")){</a:t>
                      </a:r>
                      <a:endParaRPr lang="en-US" altLang="zh-CN" sz="1400" dirty="0" smtClean="0"/>
                    </a:p>
                    <a:p>
                      <a:r>
                        <a:rPr lang="en-US" altLang="zh-CN" sz="1400" dirty="0" smtClean="0"/>
                        <a:t>			</a:t>
                      </a:r>
                      <a:r>
                        <a:rPr lang="en-US" altLang="zh-CN" sz="1400" dirty="0" err="1" smtClean="0"/>
                        <a:t>System.out.println</a:t>
                      </a:r>
                      <a:r>
                        <a:rPr lang="en-US" altLang="zh-CN" sz="1400" dirty="0" smtClean="0"/>
                        <a:t>("</a:t>
                      </a:r>
                      <a:r>
                        <a:rPr lang="zh-CN" altLang="en-US" sz="1400" dirty="0" smtClean="0"/>
                        <a:t>打九折</a:t>
                      </a:r>
                      <a:r>
                        <a:rPr lang="en-US" altLang="zh-CN" sz="1400" dirty="0" smtClean="0"/>
                        <a:t>");</a:t>
                      </a:r>
                      <a:endParaRPr lang="en-US" altLang="zh-CN" sz="1400" dirty="0" smtClean="0"/>
                    </a:p>
                    <a:p>
                      <a:r>
                        <a:rPr lang="en-US" altLang="zh-CN" sz="1400" dirty="0" smtClean="0"/>
                        <a:t>			return price*0.9;</a:t>
                      </a:r>
                      <a:endParaRPr lang="en-US" altLang="zh-CN" sz="1400" dirty="0" smtClean="0"/>
                    </a:p>
                    <a:p>
                      <a:r>
                        <a:rPr lang="en-US" altLang="zh-CN" sz="1400" dirty="0" smtClean="0"/>
                        <a:t>		}else if(</a:t>
                      </a:r>
                      <a:r>
                        <a:rPr lang="en-US" altLang="zh-CN" sz="1400" dirty="0" err="1" smtClean="0"/>
                        <a:t>type.equals</a:t>
                      </a:r>
                      <a:r>
                        <a:rPr lang="en-US" altLang="zh-CN" sz="1400" dirty="0" smtClean="0"/>
                        <a:t>("</a:t>
                      </a:r>
                      <a:r>
                        <a:rPr lang="zh-CN" altLang="en-US" sz="1400" dirty="0" smtClean="0"/>
                        <a:t>老客户小批量</a:t>
                      </a:r>
                      <a:r>
                        <a:rPr lang="en-US" altLang="zh-CN" sz="1400" dirty="0" smtClean="0"/>
                        <a:t>")){</a:t>
                      </a:r>
                      <a:endParaRPr lang="en-US" altLang="zh-CN" sz="1400" dirty="0" smtClean="0"/>
                    </a:p>
                    <a:p>
                      <a:r>
                        <a:rPr lang="en-US" altLang="zh-CN" sz="1400" dirty="0" smtClean="0"/>
                        <a:t>			</a:t>
                      </a:r>
                      <a:r>
                        <a:rPr lang="en-US" altLang="zh-CN" sz="1400" dirty="0" err="1" smtClean="0"/>
                        <a:t>System.out.println</a:t>
                      </a:r>
                      <a:r>
                        <a:rPr lang="en-US" altLang="zh-CN" sz="1400" dirty="0" smtClean="0"/>
                        <a:t>("</a:t>
                      </a:r>
                      <a:r>
                        <a:rPr lang="zh-CN" altLang="en-US" sz="1400" dirty="0" smtClean="0"/>
                        <a:t>打八五折</a:t>
                      </a:r>
                      <a:r>
                        <a:rPr lang="en-US" altLang="zh-CN" sz="1400" dirty="0" smtClean="0"/>
                        <a:t>");</a:t>
                      </a:r>
                      <a:endParaRPr lang="en-US" altLang="zh-CN" sz="1400" dirty="0" smtClean="0"/>
                    </a:p>
                    <a:p>
                      <a:r>
                        <a:rPr lang="en-US" altLang="zh-CN" sz="1400" dirty="0" smtClean="0"/>
                        <a:t>			return price*0.85;</a:t>
                      </a:r>
                      <a:endParaRPr lang="en-US" altLang="zh-CN" sz="1400" dirty="0" smtClean="0"/>
                    </a:p>
                    <a:p>
                      <a:r>
                        <a:rPr lang="en-US" altLang="zh-CN" sz="1400" dirty="0" smtClean="0"/>
                        <a:t>		}else if(</a:t>
                      </a:r>
                      <a:r>
                        <a:rPr lang="en-US" altLang="zh-CN" sz="1400" dirty="0" err="1" smtClean="0"/>
                        <a:t>type.equals</a:t>
                      </a:r>
                      <a:r>
                        <a:rPr lang="en-US" altLang="zh-CN" sz="1400" dirty="0" smtClean="0"/>
                        <a:t>("</a:t>
                      </a:r>
                      <a:r>
                        <a:rPr lang="zh-CN" altLang="en-US" sz="1400" dirty="0" smtClean="0"/>
                        <a:t>老客户大批量</a:t>
                      </a:r>
                      <a:r>
                        <a:rPr lang="en-US" altLang="zh-CN" sz="1400" dirty="0" smtClean="0"/>
                        <a:t>")){</a:t>
                      </a:r>
                      <a:endParaRPr lang="en-US" altLang="zh-CN" sz="1400" dirty="0" smtClean="0"/>
                    </a:p>
                    <a:p>
                      <a:r>
                        <a:rPr lang="en-US" altLang="zh-CN" sz="1400" dirty="0" smtClean="0"/>
                        <a:t>			</a:t>
                      </a:r>
                      <a:r>
                        <a:rPr lang="en-US" altLang="zh-CN" sz="1400" dirty="0" err="1" smtClean="0"/>
                        <a:t>System.out.println</a:t>
                      </a:r>
                      <a:r>
                        <a:rPr lang="en-US" altLang="zh-CN" sz="1400" dirty="0" smtClean="0"/>
                        <a:t>("</a:t>
                      </a:r>
                      <a:r>
                        <a:rPr lang="zh-CN" altLang="en-US" sz="1400" dirty="0" smtClean="0"/>
                        <a:t>打八折</a:t>
                      </a:r>
                      <a:r>
                        <a:rPr lang="en-US" altLang="zh-CN" sz="1400" dirty="0" smtClean="0"/>
                        <a:t>");</a:t>
                      </a:r>
                      <a:endParaRPr lang="en-US" altLang="zh-CN" sz="1400" dirty="0" smtClean="0"/>
                    </a:p>
                    <a:p>
                      <a:r>
                        <a:rPr lang="en-US" altLang="zh-CN" sz="1400" dirty="0" smtClean="0"/>
                        <a:t>			return price*0.8;</a:t>
                      </a:r>
                      <a:endParaRPr lang="en-US" altLang="zh-CN" sz="1400" dirty="0" smtClean="0"/>
                    </a:p>
                    <a:p>
                      <a:r>
                        <a:rPr lang="en-US" altLang="zh-CN" sz="1400" dirty="0" smtClean="0"/>
                        <a:t>		}</a:t>
                      </a:r>
                      <a:endParaRPr lang="en-US" altLang="zh-CN" sz="1400" dirty="0" smtClean="0"/>
                    </a:p>
                    <a:p>
                      <a:r>
                        <a:rPr lang="en-US" altLang="zh-CN" sz="1400" dirty="0" smtClean="0"/>
                        <a:t>		return price;</a:t>
                      </a:r>
                      <a:endParaRPr lang="en-US" altLang="zh-CN" sz="1400" dirty="0" smtClean="0"/>
                    </a:p>
                    <a:p>
                      <a:r>
                        <a:rPr lang="en-US" altLang="zh-CN" sz="1400" dirty="0" smtClean="0"/>
                        <a:t>	}</a:t>
                      </a:r>
                      <a:endParaRPr lang="zh-CN" altLang="en-US" sz="1400" dirty="0"/>
                    </a:p>
                  </a:txBody>
                  <a:tcPr/>
                </a:tc>
              </a:tr>
            </a:tbl>
          </a:graphicData>
        </a:graphic>
      </p:graphicFrame>
      <p:sp>
        <p:nvSpPr>
          <p:cNvPr id="5" name="文本框 4"/>
          <p:cNvSpPr txBox="1"/>
          <p:nvPr/>
        </p:nvSpPr>
        <p:spPr>
          <a:xfrm>
            <a:off x="6770122" y="2636912"/>
            <a:ext cx="2159566" cy="738664"/>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zh-CN" altLang="en-US"/>
              <a:t>实现起来比较容易</a:t>
            </a:r>
            <a:r>
              <a:rPr lang="zh-CN" altLang="en-US" smtClean="0"/>
              <a:t>，</a:t>
            </a:r>
            <a:endParaRPr lang="en-US" altLang="zh-CN" smtClean="0"/>
          </a:p>
          <a:p>
            <a:r>
              <a:rPr lang="zh-CN" altLang="en-US" smtClean="0"/>
              <a:t>符合</a:t>
            </a:r>
            <a:r>
              <a:rPr lang="zh-CN" altLang="en-US"/>
              <a:t>一般开发人员的思路</a:t>
            </a:r>
            <a:endParaRPr lang="zh-CN" altLang="en-US"/>
          </a:p>
          <a:p>
            <a:endParaRPr lang="zh-CN" alt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670" y="0"/>
            <a:ext cx="7092950" cy="857250"/>
          </a:xfrm>
        </p:spPr>
        <p:txBody>
          <a:bodyPr/>
          <a:lstStyle/>
          <a:p>
            <a:pPr eaLnBrk="1" hangingPunct="1"/>
            <a:r>
              <a:rPr lang="zh-CN" altLang="en-US"/>
              <a:t>策略模式 </a:t>
            </a:r>
            <a:r>
              <a:rPr lang="en-US" altLang="zh-CN"/>
              <a:t>strategy</a:t>
            </a:r>
            <a:endParaRPr lang="zh-CN" altLang="en-US"/>
          </a:p>
        </p:txBody>
      </p:sp>
      <p:sp>
        <p:nvSpPr>
          <p:cNvPr id="25603" name="内容占位符 2"/>
          <p:cNvSpPr>
            <a:spLocks noGrp="1"/>
          </p:cNvSpPr>
          <p:nvPr>
            <p:ph idx="1"/>
          </p:nvPr>
        </p:nvSpPr>
        <p:spPr>
          <a:xfrm>
            <a:off x="142875" y="1000125"/>
            <a:ext cx="8786813" cy="5073650"/>
          </a:xfrm>
        </p:spPr>
        <p:txBody>
          <a:bodyPr/>
          <a:lstStyle/>
          <a:p>
            <a:r>
              <a:rPr lang="zh-CN" altLang="zh-CN"/>
              <a:t>策略</a:t>
            </a:r>
            <a:r>
              <a:rPr lang="zh-CN" altLang="zh-CN" smtClean="0"/>
              <a:t>模式</a:t>
            </a:r>
            <a:endParaRPr lang="en-US" altLang="zh-CN" smtClean="0"/>
          </a:p>
          <a:p>
            <a:pPr lvl="1"/>
            <a:r>
              <a:rPr lang="zh-CN" altLang="en-US"/>
              <a:t>策略模式对应于解决某一个问题的一个算法族，允许用户从该算法族中任选一个算法解决某一问题，同时可以方便的更换算法或者增加新的算法</a:t>
            </a:r>
            <a:r>
              <a:rPr lang="zh-CN" altLang="en-US" smtClean="0"/>
              <a:t>。</a:t>
            </a:r>
            <a:r>
              <a:rPr lang="zh-CN" altLang="zh-CN" smtClean="0"/>
              <a:t>并且</a:t>
            </a:r>
            <a:r>
              <a:rPr lang="zh-CN" altLang="zh-CN"/>
              <a:t>由客户端决定调用哪个算法</a:t>
            </a:r>
            <a:r>
              <a:rPr lang="zh-CN" altLang="zh-CN" smtClean="0"/>
              <a:t>。</a:t>
            </a:r>
            <a:endParaRPr lang="en-US" altLang="zh-CN" smtClean="0"/>
          </a:p>
          <a:p>
            <a:r>
              <a:rPr lang="zh-CN" altLang="en-US" smtClean="0">
                <a:solidFill>
                  <a:srgbClr val="C00000"/>
                </a:solidFill>
              </a:rPr>
              <a:t>课堂案例的类图</a:t>
            </a:r>
            <a:endParaRPr lang="en-US" altLang="zh-CN" smtClean="0">
              <a:solidFill>
                <a:srgbClr val="C00000"/>
              </a:solidFill>
            </a:endParaRPr>
          </a:p>
          <a:p>
            <a:endParaRPr lang="en-US" altLang="zh-CN" smtClean="0">
              <a:solidFill>
                <a:srgbClr val="7030A0"/>
              </a:solidFill>
            </a:endParaRPr>
          </a:p>
          <a:p>
            <a:endParaRPr lang="zh-CN" altLang="zh-CN" smtClean="0">
              <a:solidFill>
                <a:srgbClr val="7030A0"/>
              </a:solidFill>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2330" y="2822539"/>
            <a:ext cx="8658225" cy="3467100"/>
          </a:xfrm>
          <a:prstGeom prst="rect">
            <a:avLst/>
          </a:prstGeom>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670" y="0"/>
            <a:ext cx="7092950" cy="857250"/>
          </a:xfrm>
        </p:spPr>
        <p:txBody>
          <a:bodyPr/>
          <a:lstStyle/>
          <a:p>
            <a:pPr eaLnBrk="1" hangingPunct="1"/>
            <a:r>
              <a:rPr lang="zh-CN" altLang="en-US"/>
              <a:t>策略模式 </a:t>
            </a:r>
            <a:r>
              <a:rPr lang="en-US" altLang="zh-CN"/>
              <a:t>strategy</a:t>
            </a:r>
            <a:endParaRPr lang="zh-CN" altLang="en-US"/>
          </a:p>
        </p:txBody>
      </p:sp>
      <p:sp>
        <p:nvSpPr>
          <p:cNvPr id="25603" name="内容占位符 2"/>
          <p:cNvSpPr>
            <a:spLocks noGrp="1"/>
          </p:cNvSpPr>
          <p:nvPr>
            <p:ph idx="1"/>
          </p:nvPr>
        </p:nvSpPr>
        <p:spPr>
          <a:xfrm>
            <a:off x="142875" y="1000125"/>
            <a:ext cx="8786813" cy="5073650"/>
          </a:xfrm>
        </p:spPr>
        <p:txBody>
          <a:bodyPr/>
          <a:lstStyle/>
          <a:p>
            <a:r>
              <a:rPr lang="zh-CN" altLang="en-US" smtClean="0"/>
              <a:t>本质：</a:t>
            </a:r>
            <a:endParaRPr lang="en-US" altLang="zh-CN" smtClean="0"/>
          </a:p>
          <a:p>
            <a:pPr lvl="1"/>
            <a:r>
              <a:rPr lang="zh-CN" altLang="en-US"/>
              <a:t>分离</a:t>
            </a:r>
            <a:r>
              <a:rPr lang="zh-CN" altLang="en-US" smtClean="0"/>
              <a:t>算法，选择实现。</a:t>
            </a:r>
            <a:endParaRPr lang="en-US" altLang="zh-CN" smtClean="0"/>
          </a:p>
          <a:p>
            <a:pPr lvl="1"/>
            <a:endParaRPr lang="en-US" altLang="zh-CN" smtClean="0"/>
          </a:p>
          <a:p>
            <a:r>
              <a:rPr lang="zh-CN" altLang="en-US" smtClean="0"/>
              <a:t>开发中常见的场景：</a:t>
            </a:r>
            <a:endParaRPr lang="en-US" altLang="zh-CN" smtClean="0"/>
          </a:p>
          <a:p>
            <a:pPr lvl="1"/>
            <a:r>
              <a:rPr lang="en-US" altLang="zh-CN" smtClean="0">
                <a:solidFill>
                  <a:srgbClr val="7030A0"/>
                </a:solidFill>
              </a:rPr>
              <a:t>JAVASE</a:t>
            </a:r>
            <a:r>
              <a:rPr lang="zh-CN" altLang="en-US" smtClean="0">
                <a:solidFill>
                  <a:srgbClr val="7030A0"/>
                </a:solidFill>
              </a:rPr>
              <a:t>中</a:t>
            </a:r>
            <a:r>
              <a:rPr lang="en-US" altLang="zh-CN" smtClean="0">
                <a:solidFill>
                  <a:srgbClr val="7030A0"/>
                </a:solidFill>
              </a:rPr>
              <a:t>GUI</a:t>
            </a:r>
            <a:r>
              <a:rPr lang="zh-CN" altLang="en-US" smtClean="0">
                <a:solidFill>
                  <a:srgbClr val="7030A0"/>
                </a:solidFill>
              </a:rPr>
              <a:t>编程中，布局管理</a:t>
            </a:r>
            <a:endParaRPr lang="en-US" altLang="zh-CN" smtClean="0">
              <a:solidFill>
                <a:srgbClr val="7030A0"/>
              </a:solidFill>
            </a:endParaRPr>
          </a:p>
          <a:p>
            <a:pPr lvl="1"/>
            <a:r>
              <a:rPr lang="en-US" altLang="zh-CN" smtClean="0">
                <a:solidFill>
                  <a:srgbClr val="7030A0"/>
                </a:solidFill>
              </a:rPr>
              <a:t>Spring</a:t>
            </a:r>
            <a:r>
              <a:rPr lang="zh-CN" altLang="en-US" smtClean="0">
                <a:solidFill>
                  <a:srgbClr val="7030A0"/>
                </a:solidFill>
              </a:rPr>
              <a:t>框架中，</a:t>
            </a:r>
            <a:r>
              <a:rPr lang="en-US" altLang="zh-CN" smtClean="0">
                <a:solidFill>
                  <a:srgbClr val="7030A0"/>
                </a:solidFill>
              </a:rPr>
              <a:t>Resource</a:t>
            </a:r>
            <a:r>
              <a:rPr lang="zh-CN" altLang="en-US" smtClean="0">
                <a:solidFill>
                  <a:srgbClr val="7030A0"/>
                </a:solidFill>
              </a:rPr>
              <a:t>接口，资源访问策略</a:t>
            </a:r>
            <a:endParaRPr lang="en-US" altLang="zh-CN" smtClean="0">
              <a:solidFill>
                <a:srgbClr val="7030A0"/>
              </a:solidFill>
            </a:endParaRPr>
          </a:p>
          <a:p>
            <a:pPr lvl="1"/>
            <a:r>
              <a:rPr lang="en-US" altLang="zh-CN" smtClean="0">
                <a:solidFill>
                  <a:srgbClr val="7030A0"/>
                </a:solidFill>
              </a:rPr>
              <a:t>javax.servlet.http.HttpServlet#service()</a:t>
            </a:r>
            <a:endParaRPr lang="en-US" altLang="zh-CN" smtClean="0">
              <a:solidFill>
                <a:srgbClr val="7030A0"/>
              </a:solidFill>
            </a:endParaRPr>
          </a:p>
          <a:p>
            <a:pPr lvl="1"/>
            <a:endParaRPr lang="en-US" altLang="zh-CN" smtClean="0">
              <a:solidFill>
                <a:srgbClr val="7030A0"/>
              </a:solidFill>
            </a:endParaRPr>
          </a:p>
          <a:p>
            <a:endParaRPr lang="zh-CN" altLang="zh-CN" smtClean="0">
              <a:solidFill>
                <a:srgbClr val="7030A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单例模式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pPr eaLnBrk="1" hangingPunct="1"/>
            <a:r>
              <a:rPr lang="zh-CN" altLang="en-US" smtClean="0"/>
              <a:t>常见的五种单例模式在多线程环境下的效率测试</a:t>
            </a:r>
            <a:endParaRPr lang="en-US" altLang="zh-CN" smtClean="0"/>
          </a:p>
          <a:p>
            <a:pPr lvl="1" eaLnBrk="1" hangingPunct="1"/>
            <a:r>
              <a:rPr lang="zh-CN" altLang="en-US" sz="1600" smtClean="0"/>
              <a:t>大家只要关注相对值即可。在不同的环境下不同的程序测得值完全不一样</a:t>
            </a:r>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r>
              <a:rPr lang="en-US" altLang="zh-CN" smtClean="0"/>
              <a:t>CountDownLatch</a:t>
            </a:r>
            <a:endParaRPr lang="en-US" altLang="zh-CN" smtClean="0"/>
          </a:p>
          <a:p>
            <a:pPr lvl="1" eaLnBrk="1" hangingPunct="1"/>
            <a:r>
              <a:rPr lang="zh-CN" altLang="en-US" smtClean="0"/>
              <a:t>同步辅助类，在完成一组正在其他线程中执行的操作之前，它允许一个或多个线程一直等待。</a:t>
            </a:r>
            <a:endParaRPr lang="en-US" altLang="zh-CN" smtClean="0"/>
          </a:p>
          <a:p>
            <a:pPr lvl="2" eaLnBrk="1" hangingPunct="1"/>
            <a:r>
              <a:rPr lang="en-US" altLang="zh-CN" smtClean="0"/>
              <a:t>countDown()</a:t>
            </a:r>
            <a:r>
              <a:rPr lang="zh-CN" altLang="en-US" smtClean="0"/>
              <a:t>  当前线程调此方法，则计数减一</a:t>
            </a:r>
            <a:r>
              <a:rPr lang="en-US" altLang="zh-CN" smtClean="0"/>
              <a:t>(</a:t>
            </a:r>
            <a:r>
              <a:rPr lang="zh-CN" altLang="en-US" smtClean="0"/>
              <a:t>建议放在 </a:t>
            </a:r>
            <a:r>
              <a:rPr lang="en-US" altLang="zh-CN" smtClean="0"/>
              <a:t>finally</a:t>
            </a:r>
            <a:r>
              <a:rPr lang="zh-CN" altLang="en-US" smtClean="0"/>
              <a:t>里执行</a:t>
            </a:r>
            <a:r>
              <a:rPr lang="en-US" altLang="zh-CN" smtClean="0"/>
              <a:t>)</a:t>
            </a:r>
            <a:endParaRPr lang="en-US" altLang="zh-CN" smtClean="0"/>
          </a:p>
          <a:p>
            <a:pPr lvl="2" eaLnBrk="1" hangingPunct="1"/>
            <a:r>
              <a:rPr lang="en-US" altLang="zh-CN" smtClean="0"/>
              <a:t>await()</a:t>
            </a:r>
            <a:r>
              <a:rPr lang="zh-CN" altLang="en-US" smtClean="0"/>
              <a:t>，   调用此方法会一直阻塞当前线程，直到计时器的值为</a:t>
            </a:r>
            <a:r>
              <a:rPr lang="en-US" altLang="zh-CN" smtClean="0"/>
              <a:t>0</a:t>
            </a:r>
            <a:endParaRPr lang="en-US" altLang="zh-CN" smtClean="0"/>
          </a:p>
          <a:p>
            <a:pPr lvl="1" eaLnBrk="1" hangingPunct="1"/>
            <a:endParaRPr lang="zh-CN" altLang="zh-CN" smtClean="0"/>
          </a:p>
        </p:txBody>
      </p:sp>
      <p:graphicFrame>
        <p:nvGraphicFramePr>
          <p:cNvPr id="4" name="表格 3"/>
          <p:cNvGraphicFramePr>
            <a:graphicFrameLocks noGrp="1"/>
          </p:cNvGraphicFramePr>
          <p:nvPr/>
        </p:nvGraphicFramePr>
        <p:xfrm>
          <a:off x="2339752" y="1988840"/>
          <a:ext cx="4176464" cy="1854200"/>
        </p:xfrm>
        <a:graphic>
          <a:graphicData uri="http://schemas.openxmlformats.org/drawingml/2006/table">
            <a:tbl>
              <a:tblPr firstRow="1" bandRow="1">
                <a:tableStyleId>{5DA37D80-6434-44D0-A028-1B22A696006F}</a:tableStyleId>
              </a:tblPr>
              <a:tblGrid>
                <a:gridCol w="2088232"/>
                <a:gridCol w="2088232"/>
              </a:tblGrid>
              <a:tr h="370840">
                <a:tc>
                  <a:txBody>
                    <a:bodyPr/>
                    <a:lstStyle/>
                    <a:p>
                      <a:r>
                        <a:rPr lang="zh-CN" altLang="en-US" smtClean="0"/>
                        <a:t>饿汉式</a:t>
                      </a:r>
                      <a:endParaRPr lang="zh-CN" altLang="en-US"/>
                    </a:p>
                  </a:txBody>
                  <a:tcPr/>
                </a:tc>
                <a:tc>
                  <a:txBody>
                    <a:bodyPr/>
                    <a:lstStyle/>
                    <a:p>
                      <a:r>
                        <a:rPr lang="en-US" altLang="zh-CN" smtClean="0"/>
                        <a:t>22ms</a:t>
                      </a:r>
                      <a:endParaRPr lang="zh-CN" altLang="en-US"/>
                    </a:p>
                  </a:txBody>
                  <a:tcPr/>
                </a:tc>
              </a:tr>
              <a:tr h="370840">
                <a:tc>
                  <a:txBody>
                    <a:bodyPr/>
                    <a:lstStyle/>
                    <a:p>
                      <a:r>
                        <a:rPr lang="zh-CN" altLang="en-US" smtClean="0"/>
                        <a:t>懒汉式</a:t>
                      </a:r>
                      <a:endParaRPr lang="zh-CN" altLang="en-US"/>
                    </a:p>
                  </a:txBody>
                  <a:tcPr/>
                </a:tc>
                <a:tc>
                  <a:txBody>
                    <a:bodyPr/>
                    <a:lstStyle/>
                    <a:p>
                      <a:r>
                        <a:rPr lang="en-US" altLang="zh-CN" smtClean="0"/>
                        <a:t>636ms</a:t>
                      </a:r>
                      <a:endParaRPr lang="zh-CN" altLang="en-US"/>
                    </a:p>
                  </a:txBody>
                  <a:tcPr/>
                </a:tc>
              </a:tr>
              <a:tr h="370840">
                <a:tc>
                  <a:txBody>
                    <a:bodyPr/>
                    <a:lstStyle/>
                    <a:p>
                      <a:r>
                        <a:rPr lang="zh-CN" altLang="en-US" smtClean="0"/>
                        <a:t>静态内部类式</a:t>
                      </a:r>
                      <a:endParaRPr lang="zh-CN" altLang="en-US"/>
                    </a:p>
                  </a:txBody>
                  <a:tcPr/>
                </a:tc>
                <a:tc>
                  <a:txBody>
                    <a:bodyPr/>
                    <a:lstStyle/>
                    <a:p>
                      <a:r>
                        <a:rPr lang="en-US" altLang="zh-CN" smtClean="0"/>
                        <a:t>28ms</a:t>
                      </a:r>
                      <a:endParaRPr lang="zh-CN" altLang="en-US"/>
                    </a:p>
                  </a:txBody>
                  <a:tcPr/>
                </a:tc>
              </a:tr>
              <a:tr h="370840">
                <a:tc>
                  <a:txBody>
                    <a:bodyPr/>
                    <a:lstStyle/>
                    <a:p>
                      <a:r>
                        <a:rPr lang="zh-CN" altLang="en-US" smtClean="0"/>
                        <a:t>枚举式</a:t>
                      </a:r>
                      <a:endParaRPr lang="zh-CN" altLang="en-US"/>
                    </a:p>
                  </a:txBody>
                  <a:tcPr/>
                </a:tc>
                <a:tc>
                  <a:txBody>
                    <a:bodyPr/>
                    <a:lstStyle/>
                    <a:p>
                      <a:r>
                        <a:rPr lang="en-US" altLang="zh-CN" smtClean="0"/>
                        <a:t>32ms</a:t>
                      </a:r>
                      <a:endParaRPr lang="zh-CN" altLang="en-US"/>
                    </a:p>
                  </a:txBody>
                  <a:tcPr/>
                </a:tc>
              </a:tr>
              <a:tr h="370840">
                <a:tc>
                  <a:txBody>
                    <a:bodyPr/>
                    <a:lstStyle/>
                    <a:p>
                      <a:r>
                        <a:rPr lang="zh-CN" altLang="en-US" smtClean="0"/>
                        <a:t>双重检查锁式</a:t>
                      </a:r>
                      <a:endParaRPr lang="zh-CN" altLang="en-US"/>
                    </a:p>
                  </a:txBody>
                  <a:tcPr/>
                </a:tc>
                <a:tc>
                  <a:txBody>
                    <a:bodyPr/>
                    <a:lstStyle/>
                    <a:p>
                      <a:r>
                        <a:rPr lang="en-US" altLang="zh-CN" smtClean="0"/>
                        <a:t>65ms</a:t>
                      </a:r>
                      <a:endParaRPr lang="zh-CN" altLang="en-US"/>
                    </a:p>
                  </a:txBody>
                  <a:tcPr/>
                </a:tc>
              </a:tr>
            </a:tbl>
          </a:graphicData>
        </a:graphic>
      </p:graphicFrame>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模板方法模式 </a:t>
            </a:r>
            <a:r>
              <a:rPr lang="en-US" altLang="zh-CN" smtClean="0"/>
              <a:t>template method</a:t>
            </a:r>
            <a:endParaRPr lang="zh-CN" altLang="en-US"/>
          </a:p>
        </p:txBody>
      </p:sp>
      <p:sp>
        <p:nvSpPr>
          <p:cNvPr id="3" name="内容占位符 2"/>
          <p:cNvSpPr>
            <a:spLocks noGrp="1"/>
          </p:cNvSpPr>
          <p:nvPr>
            <p:ph idx="1"/>
          </p:nvPr>
        </p:nvSpPr>
        <p:spPr/>
        <p:txBody>
          <a:bodyPr/>
          <a:lstStyle/>
          <a:p>
            <a:r>
              <a:rPr lang="zh-CN" altLang="en-US" sz="2400" smtClean="0"/>
              <a:t>场景：</a:t>
            </a:r>
            <a:endParaRPr lang="en-US" altLang="zh-CN" sz="2400" smtClean="0"/>
          </a:p>
          <a:p>
            <a:pPr lvl="1"/>
            <a:r>
              <a:rPr lang="zh-CN" altLang="en-US" sz="2000" smtClean="0"/>
              <a:t>客户到银行办理业务：</a:t>
            </a:r>
            <a:endParaRPr lang="en-US" altLang="zh-CN" sz="2000" smtClean="0"/>
          </a:p>
          <a:p>
            <a:pPr marL="1257300" lvl="2" indent="-342900">
              <a:buFont typeface="+mj-ea"/>
              <a:buAutoNum type="circleNumDbPlain"/>
            </a:pPr>
            <a:r>
              <a:rPr lang="zh-CN" altLang="en-US" sz="1800"/>
              <a:t>取号</a:t>
            </a:r>
            <a:r>
              <a:rPr lang="zh-CN" altLang="en-US" sz="1800" smtClean="0"/>
              <a:t>排队</a:t>
            </a:r>
            <a:endParaRPr lang="en-US" altLang="zh-CN" sz="1800" smtClean="0"/>
          </a:p>
          <a:p>
            <a:pPr marL="1257300" lvl="2" indent="-342900">
              <a:buFont typeface="+mj-ea"/>
              <a:buAutoNum type="circleNumDbPlain"/>
            </a:pPr>
            <a:r>
              <a:rPr lang="zh-CN" altLang="en-US" sz="2000" b="1" smtClean="0">
                <a:solidFill>
                  <a:srgbClr val="C00000"/>
                </a:solidFill>
                <a:effectLst>
                  <a:outerShdw blurRad="38100" dist="38100" dir="2700000" algn="tl">
                    <a:srgbClr val="000000">
                      <a:alpha val="43137"/>
                    </a:srgbClr>
                  </a:outerShdw>
                </a:effectLst>
              </a:rPr>
              <a:t>办理具体现金</a:t>
            </a:r>
            <a:r>
              <a:rPr lang="en-US" altLang="zh-CN" sz="2000" b="1" smtClean="0">
                <a:solidFill>
                  <a:srgbClr val="C00000"/>
                </a:solidFill>
                <a:effectLst>
                  <a:outerShdw blurRad="38100" dist="38100" dir="2700000" algn="tl">
                    <a:srgbClr val="000000">
                      <a:alpha val="43137"/>
                    </a:srgbClr>
                  </a:outerShdw>
                </a:effectLst>
              </a:rPr>
              <a:t>/</a:t>
            </a:r>
            <a:r>
              <a:rPr lang="zh-CN" altLang="en-US" sz="2000" b="1" smtClean="0">
                <a:solidFill>
                  <a:srgbClr val="C00000"/>
                </a:solidFill>
                <a:effectLst>
                  <a:outerShdw blurRad="38100" dist="38100" dir="2700000" algn="tl">
                    <a:srgbClr val="000000">
                      <a:alpha val="43137"/>
                    </a:srgbClr>
                  </a:outerShdw>
                </a:effectLst>
              </a:rPr>
              <a:t>转账</a:t>
            </a:r>
            <a:r>
              <a:rPr lang="en-US" altLang="zh-CN" sz="2000" b="1" smtClean="0">
                <a:solidFill>
                  <a:srgbClr val="C00000"/>
                </a:solidFill>
                <a:effectLst>
                  <a:outerShdw blurRad="38100" dist="38100" dir="2700000" algn="tl">
                    <a:srgbClr val="000000">
                      <a:alpha val="43137"/>
                    </a:srgbClr>
                  </a:outerShdw>
                </a:effectLst>
              </a:rPr>
              <a:t>/</a:t>
            </a:r>
            <a:r>
              <a:rPr lang="zh-CN" altLang="en-US" sz="2000" b="1" smtClean="0">
                <a:solidFill>
                  <a:srgbClr val="C00000"/>
                </a:solidFill>
                <a:effectLst>
                  <a:outerShdw blurRad="38100" dist="38100" dir="2700000" algn="tl">
                    <a:srgbClr val="000000">
                      <a:alpha val="43137"/>
                    </a:srgbClr>
                  </a:outerShdw>
                </a:effectLst>
              </a:rPr>
              <a:t>企业</a:t>
            </a:r>
            <a:r>
              <a:rPr lang="en-US" altLang="zh-CN" sz="2000" b="1" smtClean="0">
                <a:solidFill>
                  <a:srgbClr val="C00000"/>
                </a:solidFill>
                <a:effectLst>
                  <a:outerShdw blurRad="38100" dist="38100" dir="2700000" algn="tl">
                    <a:srgbClr val="000000">
                      <a:alpha val="43137"/>
                    </a:srgbClr>
                  </a:outerShdw>
                </a:effectLst>
              </a:rPr>
              <a:t>/</a:t>
            </a:r>
            <a:r>
              <a:rPr lang="zh-CN" altLang="en-US" sz="2000" b="1" smtClean="0">
                <a:solidFill>
                  <a:srgbClr val="C00000"/>
                </a:solidFill>
                <a:effectLst>
                  <a:outerShdw blurRad="38100" dist="38100" dir="2700000" algn="tl">
                    <a:srgbClr val="000000">
                      <a:alpha val="43137"/>
                    </a:srgbClr>
                  </a:outerShdw>
                </a:effectLst>
              </a:rPr>
              <a:t>个人</a:t>
            </a:r>
            <a:r>
              <a:rPr lang="en-US" altLang="zh-CN" sz="2000" b="1" smtClean="0">
                <a:solidFill>
                  <a:srgbClr val="C00000"/>
                </a:solidFill>
                <a:effectLst>
                  <a:outerShdw blurRad="38100" dist="38100" dir="2700000" algn="tl">
                    <a:srgbClr val="000000">
                      <a:alpha val="43137"/>
                    </a:srgbClr>
                  </a:outerShdw>
                </a:effectLst>
              </a:rPr>
              <a:t>/</a:t>
            </a:r>
            <a:r>
              <a:rPr lang="zh-CN" altLang="en-US" sz="2000" b="1" smtClean="0">
                <a:solidFill>
                  <a:srgbClr val="C00000"/>
                </a:solidFill>
                <a:effectLst>
                  <a:outerShdw blurRad="38100" dist="38100" dir="2700000" algn="tl">
                    <a:srgbClr val="000000">
                      <a:alpha val="43137"/>
                    </a:srgbClr>
                  </a:outerShdw>
                </a:effectLst>
              </a:rPr>
              <a:t>理财业务</a:t>
            </a:r>
            <a:endParaRPr lang="en-US" altLang="zh-CN" sz="2000" b="1" smtClean="0">
              <a:solidFill>
                <a:srgbClr val="C00000"/>
              </a:solidFill>
              <a:effectLst>
                <a:outerShdw blurRad="38100" dist="38100" dir="2700000" algn="tl">
                  <a:srgbClr val="000000">
                    <a:alpha val="43137"/>
                  </a:srgbClr>
                </a:outerShdw>
              </a:effectLst>
            </a:endParaRPr>
          </a:p>
          <a:p>
            <a:pPr marL="1257300" lvl="2" indent="-342900">
              <a:buFont typeface="+mj-ea"/>
              <a:buAutoNum type="circleNumDbPlain"/>
            </a:pPr>
            <a:r>
              <a:rPr lang="zh-CN" altLang="en-US" sz="1800" smtClean="0"/>
              <a:t>给银行工作人员评分</a:t>
            </a:r>
            <a:endParaRPr lang="zh-CN" altLang="en-US" sz="180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86238" y="2854874"/>
            <a:ext cx="5100340" cy="3218661"/>
          </a:xfrm>
          <a:prstGeom prst="rect">
            <a:avLst/>
          </a:prstGeom>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模板方法模式 </a:t>
            </a:r>
            <a:r>
              <a:rPr lang="en-US" altLang="zh-CN" smtClean="0"/>
              <a:t>template method</a:t>
            </a:r>
            <a:endParaRPr lang="zh-CN" altLang="en-US"/>
          </a:p>
        </p:txBody>
      </p:sp>
      <p:sp>
        <p:nvSpPr>
          <p:cNvPr id="3" name="内容占位符 2"/>
          <p:cNvSpPr>
            <a:spLocks noGrp="1"/>
          </p:cNvSpPr>
          <p:nvPr>
            <p:ph idx="1"/>
          </p:nvPr>
        </p:nvSpPr>
        <p:spPr/>
        <p:txBody>
          <a:bodyPr/>
          <a:lstStyle/>
          <a:p>
            <a:r>
              <a:rPr lang="zh-CN" altLang="en-US" smtClean="0"/>
              <a:t>模板方法模式介绍：</a:t>
            </a:r>
            <a:endParaRPr lang="en-US" altLang="zh-CN" smtClean="0"/>
          </a:p>
          <a:p>
            <a:pPr lvl="1"/>
            <a:r>
              <a:rPr lang="zh-CN" altLang="en-US"/>
              <a:t>模板</a:t>
            </a:r>
            <a:r>
              <a:rPr lang="zh-CN" altLang="en-US" smtClean="0"/>
              <a:t>方法模式是编程中经常用得到模式。它定义了一个操作中的算法骨架，将某些步骤延迟到子类中实现。这样，新的子类可以在不改变一个算法结构的前提下重新定义该算法的某些特定步骤。</a:t>
            </a:r>
            <a:endParaRPr lang="en-US" altLang="zh-CN" smtClean="0"/>
          </a:p>
          <a:p>
            <a:r>
              <a:rPr lang="zh-CN" altLang="en-US" smtClean="0"/>
              <a:t>核心：</a:t>
            </a:r>
            <a:endParaRPr lang="en-US" altLang="zh-CN" smtClean="0"/>
          </a:p>
          <a:p>
            <a:pPr lvl="1"/>
            <a:r>
              <a:rPr lang="zh-CN" altLang="zh-CN" smtClean="0"/>
              <a:t>处理</a:t>
            </a:r>
            <a:r>
              <a:rPr lang="zh-CN" altLang="zh-CN"/>
              <a:t>某个流程的代码已经都具备，但是其中某个节点的代码暂时不能确定。因此，我们采用工厂方法模式，将这个节点的代码实现转移给子类完成。</a:t>
            </a:r>
            <a:r>
              <a:rPr lang="zh-CN" altLang="zh-CN" sz="2400" b="1">
                <a:solidFill>
                  <a:srgbClr val="C00000"/>
                </a:solidFill>
                <a:effectLst>
                  <a:outerShdw blurRad="38100" dist="38100" dir="2700000" algn="tl">
                    <a:srgbClr val="000000">
                      <a:alpha val="43137"/>
                    </a:srgbClr>
                  </a:outerShdw>
                </a:effectLst>
              </a:rPr>
              <a:t>即：处理步骤父类中定义好，具体实现延迟到子类中</a:t>
            </a:r>
            <a:r>
              <a:rPr lang="zh-CN" altLang="zh-CN" sz="2400" b="1" smtClean="0">
                <a:solidFill>
                  <a:srgbClr val="C00000"/>
                </a:solidFill>
                <a:effectLst>
                  <a:outerShdw blurRad="38100" dist="38100" dir="2700000" algn="tl">
                    <a:srgbClr val="000000">
                      <a:alpha val="43137"/>
                    </a:srgbClr>
                  </a:outerShdw>
                </a:effectLst>
              </a:rPr>
              <a:t>定义</a:t>
            </a:r>
            <a:endParaRPr lang="zh-CN" altLang="en-US" sz="2400">
              <a:solidFill>
                <a:srgbClr val="C00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模板方法模式 </a:t>
            </a:r>
            <a:r>
              <a:rPr lang="en-US" altLang="zh-CN" smtClean="0"/>
              <a:t>template method</a:t>
            </a:r>
            <a:endParaRPr lang="zh-CN" altLang="en-US"/>
          </a:p>
        </p:txBody>
      </p:sp>
      <p:sp>
        <p:nvSpPr>
          <p:cNvPr id="3" name="内容占位符 2"/>
          <p:cNvSpPr>
            <a:spLocks noGrp="1"/>
          </p:cNvSpPr>
          <p:nvPr>
            <p:ph idx="1"/>
          </p:nvPr>
        </p:nvSpPr>
        <p:spPr/>
        <p:txBody>
          <a:bodyPr/>
          <a:lstStyle/>
          <a:p>
            <a:r>
              <a:rPr lang="zh-CN" altLang="en-US" sz="2400" smtClean="0">
                <a:solidFill>
                  <a:srgbClr val="C00000"/>
                </a:solidFill>
                <a:effectLst>
                  <a:outerShdw blurRad="38100" dist="38100" dir="2700000" algn="tl">
                    <a:srgbClr val="000000">
                      <a:alpha val="43137"/>
                    </a:srgbClr>
                  </a:outerShdw>
                </a:effectLst>
              </a:rPr>
              <a:t>案例代码</a:t>
            </a:r>
            <a:endParaRPr lang="zh-CN" altLang="en-US" sz="2400">
              <a:solidFill>
                <a:srgbClr val="C00000"/>
              </a:solidFill>
              <a:effectLst>
                <a:outerShdw blurRad="38100" dist="38100" dir="2700000" algn="tl">
                  <a:srgbClr val="000000">
                    <a:alpha val="43137"/>
                  </a:srgbClr>
                </a:outerShdw>
              </a:effectLst>
            </a:endParaRPr>
          </a:p>
        </p:txBody>
      </p:sp>
      <p:graphicFrame>
        <p:nvGraphicFramePr>
          <p:cNvPr id="4" name="表格 3"/>
          <p:cNvGraphicFramePr>
            <a:graphicFrameLocks noGrp="1"/>
          </p:cNvGraphicFramePr>
          <p:nvPr/>
        </p:nvGraphicFramePr>
        <p:xfrm>
          <a:off x="611560" y="1556792"/>
          <a:ext cx="7992888" cy="4297680"/>
        </p:xfrm>
        <a:graphic>
          <a:graphicData uri="http://schemas.openxmlformats.org/drawingml/2006/table">
            <a:tbl>
              <a:tblPr firstRow="1" bandRow="1">
                <a:tableStyleId>{C4B1156A-380E-4F78-BDF5-A606A8083BF9}</a:tableStyleId>
              </a:tblPr>
              <a:tblGrid>
                <a:gridCol w="7992888"/>
              </a:tblGrid>
              <a:tr h="370840">
                <a:tc>
                  <a:txBody>
                    <a:bodyPr/>
                    <a:lstStyle/>
                    <a:p>
                      <a:r>
                        <a:rPr lang="en-US" altLang="zh-CN" sz="1200" dirty="0" smtClean="0"/>
                        <a:t>public abstract class </a:t>
                      </a:r>
                      <a:r>
                        <a:rPr lang="en-US" altLang="zh-CN" sz="1200" dirty="0" err="1" smtClean="0"/>
                        <a:t>BankTemplateMethod</a:t>
                      </a:r>
                      <a:r>
                        <a:rPr lang="en-US" altLang="zh-CN" sz="1200" dirty="0" smtClean="0"/>
                        <a:t> {</a:t>
                      </a:r>
                      <a:endParaRPr lang="en-US" altLang="zh-CN" sz="1200" dirty="0" smtClean="0"/>
                    </a:p>
                    <a:p>
                      <a:r>
                        <a:rPr lang="en-US" altLang="zh-CN" sz="1200" dirty="0" smtClean="0"/>
                        <a:t>	//</a:t>
                      </a:r>
                      <a:r>
                        <a:rPr lang="zh-CN" altLang="en-US" sz="1200" dirty="0" smtClean="0"/>
                        <a:t>具体方法</a:t>
                      </a:r>
                      <a:endParaRPr lang="zh-CN" altLang="en-US" sz="1200" dirty="0" smtClean="0"/>
                    </a:p>
                    <a:p>
                      <a:r>
                        <a:rPr lang="zh-CN" altLang="en-US" sz="1200" dirty="0" smtClean="0"/>
                        <a:t>	</a:t>
                      </a:r>
                      <a:r>
                        <a:rPr lang="en-US" altLang="zh-CN" sz="1200" dirty="0" smtClean="0"/>
                        <a:t>public void </a:t>
                      </a:r>
                      <a:r>
                        <a:rPr lang="en-US" altLang="zh-CN" sz="1200" dirty="0" err="1" smtClean="0"/>
                        <a:t>takeNumber</a:t>
                      </a:r>
                      <a:r>
                        <a:rPr lang="en-US" altLang="zh-CN" sz="1200" dirty="0" smtClean="0"/>
                        <a:t>(){</a:t>
                      </a:r>
                      <a:endParaRPr lang="en-US" altLang="zh-CN" sz="1200" dirty="0" smtClean="0"/>
                    </a:p>
                    <a:p>
                      <a:r>
                        <a:rPr lang="en-US" altLang="zh-CN" sz="1200" dirty="0" smtClean="0"/>
                        <a:t>		</a:t>
                      </a:r>
                      <a:r>
                        <a:rPr lang="en-US" altLang="zh-CN" sz="1200" dirty="0" err="1" smtClean="0"/>
                        <a:t>System.out.println</a:t>
                      </a:r>
                      <a:r>
                        <a:rPr lang="en-US" altLang="zh-CN" sz="1200" dirty="0" smtClean="0"/>
                        <a:t>("</a:t>
                      </a:r>
                      <a:r>
                        <a:rPr lang="zh-CN" altLang="en-US" sz="1200" dirty="0" smtClean="0"/>
                        <a:t>取号排队</a:t>
                      </a:r>
                      <a:r>
                        <a:rPr lang="en-US" altLang="zh-CN" sz="1200" dirty="0" smtClean="0"/>
                        <a:t>");</a:t>
                      </a:r>
                      <a:endParaRPr lang="en-US" altLang="zh-CN" sz="1200" dirty="0" smtClean="0"/>
                    </a:p>
                    <a:p>
                      <a:r>
                        <a:rPr lang="en-US" altLang="zh-CN" sz="1200" dirty="0" smtClean="0"/>
                        <a:t>	}</a:t>
                      </a:r>
                      <a:endParaRPr lang="en-US" altLang="zh-CN" sz="1200" dirty="0" smtClean="0"/>
                    </a:p>
                    <a:p>
                      <a:r>
                        <a:rPr lang="en-US" altLang="zh-CN" sz="1200" dirty="0" smtClean="0"/>
                        <a:t>	</a:t>
                      </a:r>
                      <a:endParaRPr lang="en-US" altLang="zh-CN" sz="1200" dirty="0" smtClean="0"/>
                    </a:p>
                    <a:p>
                      <a:r>
                        <a:rPr lang="en-US" altLang="zh-CN" sz="1200" dirty="0" smtClean="0"/>
                        <a:t>	public abstract void transact(); //</a:t>
                      </a:r>
                      <a:r>
                        <a:rPr lang="zh-CN" altLang="en-US" sz="1200" dirty="0" smtClean="0"/>
                        <a:t>办理具体的业务	</a:t>
                      </a:r>
                      <a:r>
                        <a:rPr lang="en-US" altLang="zh-CN" sz="1200" dirty="0" smtClean="0"/>
                        <a:t>//</a:t>
                      </a:r>
                      <a:r>
                        <a:rPr lang="zh-CN" altLang="en-US" sz="1200" dirty="0" smtClean="0"/>
                        <a:t>钩子方法</a:t>
                      </a:r>
                      <a:endParaRPr lang="zh-CN" altLang="en-US" sz="1200" dirty="0" smtClean="0"/>
                    </a:p>
                    <a:p>
                      <a:r>
                        <a:rPr lang="zh-CN" altLang="en-US" sz="1200" dirty="0" smtClean="0"/>
                        <a:t>	</a:t>
                      </a:r>
                      <a:endParaRPr lang="zh-CN" altLang="en-US" sz="1200" dirty="0" smtClean="0"/>
                    </a:p>
                    <a:p>
                      <a:r>
                        <a:rPr lang="zh-CN" altLang="en-US" sz="1200" dirty="0" smtClean="0"/>
                        <a:t>	</a:t>
                      </a:r>
                      <a:r>
                        <a:rPr lang="en-US" altLang="zh-CN" sz="1200" dirty="0" smtClean="0"/>
                        <a:t>public void evaluate(){</a:t>
                      </a:r>
                      <a:endParaRPr lang="en-US" altLang="zh-CN" sz="1200" dirty="0" smtClean="0"/>
                    </a:p>
                    <a:p>
                      <a:r>
                        <a:rPr lang="en-US" altLang="zh-CN" sz="1200" dirty="0" smtClean="0"/>
                        <a:t>		</a:t>
                      </a:r>
                      <a:r>
                        <a:rPr lang="en-US" altLang="zh-CN" sz="1200" dirty="0" err="1" smtClean="0"/>
                        <a:t>System.out.println</a:t>
                      </a:r>
                      <a:r>
                        <a:rPr lang="en-US" altLang="zh-CN" sz="1200" dirty="0" smtClean="0"/>
                        <a:t>("</a:t>
                      </a:r>
                      <a:r>
                        <a:rPr lang="zh-CN" altLang="en-US" sz="1200" dirty="0" smtClean="0"/>
                        <a:t>反馈评分</a:t>
                      </a:r>
                      <a:r>
                        <a:rPr lang="en-US" altLang="zh-CN" sz="1200" dirty="0" smtClean="0"/>
                        <a:t>");</a:t>
                      </a:r>
                      <a:endParaRPr lang="en-US" altLang="zh-CN" sz="1200" dirty="0" smtClean="0"/>
                    </a:p>
                    <a:p>
                      <a:r>
                        <a:rPr lang="en-US" altLang="zh-CN" sz="1200" dirty="0" smtClean="0"/>
                        <a:t>	}</a:t>
                      </a:r>
                      <a:endParaRPr lang="en-US" altLang="zh-CN" sz="1200" dirty="0" smtClean="0"/>
                    </a:p>
                    <a:p>
                      <a:r>
                        <a:rPr lang="en-US" altLang="zh-CN" sz="1200" dirty="0" smtClean="0"/>
                        <a:t>	</a:t>
                      </a:r>
                      <a:endParaRPr lang="en-US" altLang="zh-CN" sz="1200" dirty="0" smtClean="0"/>
                    </a:p>
                    <a:p>
                      <a:endParaRPr lang="en-US" altLang="zh-CN" sz="1200" dirty="0" smtClean="0"/>
                    </a:p>
                    <a:p>
                      <a:endParaRPr lang="en-US" altLang="zh-CN" sz="1200" dirty="0" smtClean="0"/>
                    </a:p>
                    <a:p>
                      <a:r>
                        <a:rPr lang="en-US" altLang="zh-CN" sz="1200" dirty="0" smtClean="0"/>
                        <a:t>	public final void process(){</a:t>
                      </a:r>
                      <a:endParaRPr lang="en-US" altLang="zh-CN" sz="1200" dirty="0" smtClean="0"/>
                    </a:p>
                    <a:p>
                      <a:r>
                        <a:rPr lang="en-US" altLang="zh-CN" sz="1200" dirty="0" smtClean="0"/>
                        <a:t>		</a:t>
                      </a:r>
                      <a:r>
                        <a:rPr lang="en-US" altLang="zh-CN" sz="1200" dirty="0" err="1" smtClean="0"/>
                        <a:t>this.takeNumber</a:t>
                      </a:r>
                      <a:r>
                        <a:rPr lang="en-US" altLang="zh-CN" sz="1200" dirty="0" smtClean="0"/>
                        <a:t>();</a:t>
                      </a:r>
                      <a:endParaRPr lang="en-US" altLang="zh-CN" sz="1200" dirty="0" smtClean="0"/>
                    </a:p>
                    <a:p>
                      <a:endParaRPr lang="en-US" altLang="zh-CN" sz="1200" dirty="0" smtClean="0"/>
                    </a:p>
                    <a:p>
                      <a:r>
                        <a:rPr lang="en-US" altLang="zh-CN" sz="1200" dirty="0" smtClean="0"/>
                        <a:t>		</a:t>
                      </a:r>
                      <a:r>
                        <a:rPr lang="en-US" altLang="zh-CN" sz="1200" dirty="0" err="1" smtClean="0">
                          <a:solidFill>
                            <a:srgbClr val="C00000"/>
                          </a:solidFill>
                        </a:rPr>
                        <a:t>this.transact</a:t>
                      </a:r>
                      <a:r>
                        <a:rPr lang="en-US" altLang="zh-CN" sz="1200" dirty="0" smtClean="0">
                          <a:solidFill>
                            <a:srgbClr val="C00000"/>
                          </a:solidFill>
                        </a:rPr>
                        <a:t>();</a:t>
                      </a:r>
                      <a:endParaRPr lang="en-US" altLang="zh-CN" sz="1200" dirty="0" smtClean="0">
                        <a:solidFill>
                          <a:srgbClr val="C00000"/>
                        </a:solidFill>
                      </a:endParaRPr>
                    </a:p>
                    <a:p>
                      <a:endParaRPr lang="en-US" altLang="zh-CN" sz="1200" dirty="0" smtClean="0"/>
                    </a:p>
                    <a:p>
                      <a:r>
                        <a:rPr lang="en-US" altLang="zh-CN" sz="1200" dirty="0" smtClean="0"/>
                        <a:t>		</a:t>
                      </a:r>
                      <a:r>
                        <a:rPr lang="en-US" altLang="zh-CN" sz="1200" dirty="0" err="1" smtClean="0"/>
                        <a:t>this.evaluate</a:t>
                      </a:r>
                      <a:r>
                        <a:rPr lang="en-US" altLang="zh-CN" sz="1200" dirty="0" smtClean="0"/>
                        <a:t>();</a:t>
                      </a:r>
                      <a:endParaRPr lang="en-US" altLang="zh-CN" sz="1200" dirty="0" smtClean="0"/>
                    </a:p>
                    <a:p>
                      <a:r>
                        <a:rPr lang="en-US" altLang="zh-CN" sz="1200" dirty="0" smtClean="0"/>
                        <a:t>	}</a:t>
                      </a:r>
                      <a:endParaRPr lang="en-US" altLang="zh-CN" sz="1200" dirty="0" smtClean="0"/>
                    </a:p>
                    <a:p>
                      <a:r>
                        <a:rPr lang="en-US" altLang="zh-CN" sz="1200" dirty="0" smtClean="0"/>
                        <a:t>	</a:t>
                      </a:r>
                      <a:endParaRPr lang="en-US" altLang="zh-CN" sz="1200" dirty="0" smtClean="0"/>
                    </a:p>
                    <a:p>
                      <a:r>
                        <a:rPr lang="en-US" altLang="zh-CN" sz="1200" dirty="0" smtClean="0"/>
                        <a:t>}</a:t>
                      </a:r>
                      <a:endParaRPr lang="zh-CN" altLang="en-US" sz="1200" dirty="0"/>
                    </a:p>
                  </a:txBody>
                  <a:tcPr/>
                </a:tc>
              </a:tr>
            </a:tbl>
          </a:graphicData>
        </a:graphic>
      </p:graphicFrame>
      <p:sp>
        <p:nvSpPr>
          <p:cNvPr id="5" name="圆角矩形标注 4"/>
          <p:cNvSpPr/>
          <p:nvPr/>
        </p:nvSpPr>
        <p:spPr>
          <a:xfrm>
            <a:off x="1619672" y="3645024"/>
            <a:ext cx="2160240" cy="504056"/>
          </a:xfrm>
          <a:prstGeom prst="wedgeRoundRect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200" smtClean="0">
                <a:latin typeface="微软雅黑" panose="020B0503020204020204" pitchFamily="34" charset="-122"/>
                <a:ea typeface="微软雅黑" panose="020B0503020204020204" pitchFamily="34" charset="-122"/>
              </a:rPr>
              <a:t>模板方法</a:t>
            </a:r>
            <a:r>
              <a:rPr lang="en-US" altLang="zh-CN" sz="1200" smtClean="0">
                <a:latin typeface="微软雅黑" panose="020B0503020204020204" pitchFamily="34" charset="-122"/>
                <a:ea typeface="微软雅黑" panose="020B0503020204020204" pitchFamily="34" charset="-122"/>
              </a:rPr>
              <a:t>, </a:t>
            </a:r>
            <a:r>
              <a:rPr lang="zh-CN" altLang="en-US" sz="1200" smtClean="0">
                <a:latin typeface="微软雅黑" panose="020B0503020204020204" pitchFamily="34" charset="-122"/>
                <a:ea typeface="微软雅黑" panose="020B0503020204020204" pitchFamily="34" charset="-122"/>
              </a:rPr>
              <a:t>把基本操作组合到一起，子类一般不能重写</a:t>
            </a:r>
            <a:endParaRPr lang="zh-CN" altLang="en-US" sz="1200">
              <a:latin typeface="微软雅黑" panose="020B0503020204020204" pitchFamily="34" charset="-122"/>
              <a:ea typeface="微软雅黑" panose="020B0503020204020204" pitchFamily="34" charset="-122"/>
            </a:endParaRPr>
          </a:p>
        </p:txBody>
      </p:sp>
      <p:sp>
        <p:nvSpPr>
          <p:cNvPr id="6" name="线形标注 3 5"/>
          <p:cNvSpPr/>
          <p:nvPr/>
        </p:nvSpPr>
        <p:spPr>
          <a:xfrm>
            <a:off x="4535489" y="5229200"/>
            <a:ext cx="1404441" cy="576064"/>
          </a:xfrm>
          <a:prstGeom prst="borderCallout3">
            <a:avLst>
              <a:gd name="adj1" fmla="val 40023"/>
              <a:gd name="adj2" fmla="val -3266"/>
              <a:gd name="adj3" fmla="val 94025"/>
              <a:gd name="adj4" fmla="val -25238"/>
              <a:gd name="adj5" fmla="val -4731"/>
              <a:gd name="adj6" fmla="val -51985"/>
              <a:gd name="adj7" fmla="val -70316"/>
              <a:gd name="adj8" fmla="val -66989"/>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200" smtClean="0"/>
              <a:t>像个钩子。执行时，挂哪个子类的方法就调用哪个</a:t>
            </a:r>
            <a:endParaRPr lang="zh-CN" altLang="en-US" sz="120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模板方法模式 </a:t>
            </a:r>
            <a:r>
              <a:rPr lang="en-US" altLang="zh-CN" smtClean="0"/>
              <a:t>template method</a:t>
            </a:r>
            <a:endParaRPr lang="zh-CN" altLang="en-US"/>
          </a:p>
        </p:txBody>
      </p:sp>
      <p:sp>
        <p:nvSpPr>
          <p:cNvPr id="3" name="内容占位符 2"/>
          <p:cNvSpPr>
            <a:spLocks noGrp="1"/>
          </p:cNvSpPr>
          <p:nvPr>
            <p:ph idx="1"/>
          </p:nvPr>
        </p:nvSpPr>
        <p:spPr/>
        <p:txBody>
          <a:bodyPr/>
          <a:lstStyle/>
          <a:p>
            <a:r>
              <a:rPr lang="zh-CN" altLang="en-US" sz="2400" smtClean="0">
                <a:solidFill>
                  <a:srgbClr val="C00000"/>
                </a:solidFill>
                <a:effectLst>
                  <a:outerShdw blurRad="38100" dist="38100" dir="2700000" algn="tl">
                    <a:srgbClr val="000000">
                      <a:alpha val="43137"/>
                    </a:srgbClr>
                  </a:outerShdw>
                </a:effectLst>
              </a:rPr>
              <a:t>方法回调</a:t>
            </a:r>
            <a:r>
              <a:rPr lang="en-US" altLang="zh-CN" sz="2400" smtClean="0">
                <a:solidFill>
                  <a:srgbClr val="C00000"/>
                </a:solidFill>
                <a:effectLst>
                  <a:outerShdw blurRad="38100" dist="38100" dir="2700000" algn="tl">
                    <a:srgbClr val="000000">
                      <a:alpha val="43137"/>
                    </a:srgbClr>
                  </a:outerShdw>
                </a:effectLst>
              </a:rPr>
              <a:t>(</a:t>
            </a:r>
            <a:r>
              <a:rPr lang="zh-CN" altLang="en-US" sz="2400" smtClean="0">
                <a:solidFill>
                  <a:srgbClr val="C00000"/>
                </a:solidFill>
                <a:effectLst>
                  <a:outerShdw blurRad="38100" dist="38100" dir="2700000" algn="tl">
                    <a:srgbClr val="000000">
                      <a:alpha val="43137"/>
                    </a:srgbClr>
                  </a:outerShdw>
                </a:effectLst>
              </a:rPr>
              <a:t>钩子方法</a:t>
            </a:r>
            <a:r>
              <a:rPr lang="en-US" altLang="zh-CN" sz="2400" smtClean="0">
                <a:solidFill>
                  <a:srgbClr val="C00000"/>
                </a:solidFill>
                <a:effectLst>
                  <a:outerShdw blurRad="38100" dist="38100" dir="2700000" algn="tl">
                    <a:srgbClr val="000000">
                      <a:alpha val="43137"/>
                    </a:srgbClr>
                  </a:outerShdw>
                </a:effectLst>
              </a:rPr>
              <a:t>)</a:t>
            </a:r>
            <a:endParaRPr lang="en-US" altLang="zh-CN" sz="2400" smtClean="0">
              <a:solidFill>
                <a:srgbClr val="C00000"/>
              </a:solidFill>
              <a:effectLst>
                <a:outerShdw blurRad="38100" dist="38100" dir="2700000" algn="tl">
                  <a:srgbClr val="000000">
                    <a:alpha val="43137"/>
                  </a:srgbClr>
                </a:outerShdw>
              </a:effectLst>
            </a:endParaRPr>
          </a:p>
          <a:p>
            <a:pPr lvl="1"/>
            <a:r>
              <a:rPr lang="zh-CN" altLang="en-US" sz="2000">
                <a:solidFill>
                  <a:srgbClr val="C00000"/>
                </a:solidFill>
                <a:effectLst>
                  <a:outerShdw blurRad="38100" dist="38100" dir="2700000" algn="tl">
                    <a:srgbClr val="000000">
                      <a:alpha val="43137"/>
                    </a:srgbClr>
                  </a:outerShdw>
                </a:effectLst>
              </a:rPr>
              <a:t>好莱坞</a:t>
            </a:r>
            <a:r>
              <a:rPr lang="zh-CN" altLang="en-US" sz="2000" smtClean="0">
                <a:solidFill>
                  <a:srgbClr val="C00000"/>
                </a:solidFill>
                <a:effectLst>
                  <a:outerShdw blurRad="38100" dist="38100" dir="2700000" algn="tl">
                    <a:srgbClr val="000000">
                      <a:alpha val="43137"/>
                    </a:srgbClr>
                  </a:outerShdw>
                </a:effectLst>
              </a:rPr>
              <a:t>原则</a:t>
            </a:r>
            <a:r>
              <a:rPr lang="en-US" altLang="zh-CN" sz="2000" smtClean="0">
                <a:solidFill>
                  <a:srgbClr val="C00000"/>
                </a:solidFill>
                <a:effectLst>
                  <a:outerShdw blurRad="38100" dist="38100" dir="2700000" algn="tl">
                    <a:srgbClr val="000000">
                      <a:alpha val="43137"/>
                    </a:srgbClr>
                  </a:outerShdw>
                </a:effectLst>
              </a:rPr>
              <a:t>”Don</a:t>
            </a:r>
            <a:r>
              <a:rPr lang="en-US" altLang="zh-CN" smtClean="0">
                <a:solidFill>
                  <a:srgbClr val="C00000"/>
                </a:solidFill>
                <a:effectLst>
                  <a:outerShdw blurRad="38100" dist="38100" dir="2700000" algn="tl">
                    <a:srgbClr val="000000">
                      <a:alpha val="43137"/>
                    </a:srgbClr>
                  </a:outerShdw>
                </a:effectLst>
              </a:rPr>
              <a:t>’t  call  me ,  we’ll   call  you  back </a:t>
            </a:r>
            <a:r>
              <a:rPr lang="en-US" altLang="zh-CN" sz="2000" smtClean="0">
                <a:solidFill>
                  <a:srgbClr val="C00000"/>
                </a:solidFill>
                <a:effectLst>
                  <a:outerShdw blurRad="38100" dist="38100" dir="2700000" algn="tl">
                    <a:srgbClr val="000000">
                      <a:alpha val="43137"/>
                    </a:srgbClr>
                  </a:outerShdw>
                </a:effectLst>
              </a:rPr>
              <a:t>”</a:t>
            </a:r>
            <a:endParaRPr lang="en-US" altLang="zh-CN" sz="2000" smtClean="0">
              <a:solidFill>
                <a:srgbClr val="C00000"/>
              </a:solidFill>
              <a:effectLst>
                <a:outerShdw blurRad="38100" dist="38100" dir="2700000" algn="tl">
                  <a:srgbClr val="000000">
                    <a:alpha val="43137"/>
                  </a:srgbClr>
                </a:outerShdw>
              </a:effectLst>
            </a:endParaRPr>
          </a:p>
          <a:p>
            <a:pPr lvl="2"/>
            <a:r>
              <a:rPr lang="zh-CN" altLang="en-US"/>
              <a:t>在好莱坞，当</a:t>
            </a:r>
            <a:r>
              <a:rPr lang="zh-CN" altLang="en-US" sz="2400">
                <a:solidFill>
                  <a:srgbClr val="C00000"/>
                </a:solidFill>
                <a:effectLst>
                  <a:outerShdw blurRad="38100" dist="38100" dir="2700000" algn="tl">
                    <a:srgbClr val="000000">
                      <a:alpha val="43137"/>
                    </a:srgbClr>
                  </a:outerShdw>
                </a:effectLst>
              </a:rPr>
              <a:t>艺人</a:t>
            </a:r>
            <a:r>
              <a:rPr lang="zh-CN" altLang="en-US"/>
              <a:t>把简历递交给好莱坞的</a:t>
            </a:r>
            <a:r>
              <a:rPr lang="zh-CN" altLang="en-US" sz="2000" b="1">
                <a:solidFill>
                  <a:srgbClr val="C00000"/>
                </a:solidFill>
              </a:rPr>
              <a:t>娱乐公司</a:t>
            </a:r>
            <a:r>
              <a:rPr lang="zh-CN" altLang="en-US"/>
              <a:t>时，所能做的就是等待，整个过程由娱乐公司控制，演员只能被动地服务安排，在需要的时候再由公司安排具体环节的演出。</a:t>
            </a:r>
            <a:endParaRPr lang="en-US" altLang="zh-CN"/>
          </a:p>
          <a:p>
            <a:pPr lvl="2"/>
            <a:endParaRPr lang="en-US" altLang="zh-CN"/>
          </a:p>
          <a:p>
            <a:pPr lvl="1"/>
            <a:r>
              <a:rPr lang="zh-CN" altLang="en-US"/>
              <a:t>在软件开发中，我们可以将</a:t>
            </a:r>
            <a:r>
              <a:rPr lang="en-US" altLang="zh-CN"/>
              <a:t>call</a:t>
            </a:r>
            <a:r>
              <a:rPr lang="zh-CN" altLang="en-US"/>
              <a:t>翻译为调用</a:t>
            </a:r>
            <a:r>
              <a:rPr lang="zh-CN" altLang="en-US" smtClean="0"/>
              <a:t>。</a:t>
            </a:r>
            <a:r>
              <a:rPr lang="zh-CN" altLang="en-US" sz="2400" b="1" smtClean="0">
                <a:solidFill>
                  <a:srgbClr val="C00000"/>
                </a:solidFill>
              </a:rPr>
              <a:t>子</a:t>
            </a:r>
            <a:r>
              <a:rPr lang="zh-CN" altLang="en-US" sz="2400" b="1">
                <a:solidFill>
                  <a:srgbClr val="C00000"/>
                </a:solidFill>
              </a:rPr>
              <a:t>类</a:t>
            </a:r>
            <a:r>
              <a:rPr lang="zh-CN" altLang="en-US"/>
              <a:t>不能调用</a:t>
            </a:r>
            <a:r>
              <a:rPr lang="zh-CN" altLang="en-US" sz="2400" b="1">
                <a:solidFill>
                  <a:srgbClr val="C00000"/>
                </a:solidFill>
              </a:rPr>
              <a:t>父类</a:t>
            </a:r>
            <a:r>
              <a:rPr lang="zh-CN" altLang="en-US"/>
              <a:t>，而通过父类调用子类。这些调用步骤已经在父类中写好了，完全由父类控制整个过程。</a:t>
            </a:r>
            <a:endParaRPr lang="en-US" altLang="zh-CN"/>
          </a:p>
          <a:p>
            <a:pPr lvl="1"/>
            <a:endParaRPr lang="en-US" altLang="zh-CN" sz="2000" smtClean="0">
              <a:solidFill>
                <a:srgbClr val="C00000"/>
              </a:solidFill>
              <a:effectLst>
                <a:outerShdw blurRad="38100" dist="38100" dir="2700000" algn="tl">
                  <a:srgbClr val="000000">
                    <a:alpha val="43137"/>
                  </a:srgbClr>
                </a:outerShdw>
              </a:effectLst>
            </a:endParaRPr>
          </a:p>
          <a:p>
            <a:pPr lvl="1"/>
            <a:endParaRPr lang="zh-CN" altLang="en-US" sz="2000">
              <a:solidFill>
                <a:srgbClr val="C00000"/>
              </a:solidFill>
              <a:effectLst>
                <a:outerShdw blurRad="38100" dist="38100" dir="2700000" algn="tl">
                  <a:srgbClr val="000000">
                    <a:alpha val="43137"/>
                  </a:srgbClr>
                </a:outerShdw>
              </a:effectLst>
            </a:endParaRPr>
          </a:p>
        </p:txBody>
      </p:sp>
      <p:cxnSp>
        <p:nvCxnSpPr>
          <p:cNvPr id="8" name="直接箭头连接符 7"/>
          <p:cNvCxnSpPr/>
          <p:nvPr/>
        </p:nvCxnSpPr>
        <p:spPr>
          <a:xfrm>
            <a:off x="3347864" y="2132856"/>
            <a:ext cx="2664296" cy="100811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9" name="直接箭头连接符 8"/>
          <p:cNvCxnSpPr/>
          <p:nvPr/>
        </p:nvCxnSpPr>
        <p:spPr>
          <a:xfrm>
            <a:off x="6110900" y="2132856"/>
            <a:ext cx="1629452" cy="100811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模板方法模式 </a:t>
            </a:r>
            <a:r>
              <a:rPr lang="en-US" altLang="zh-CN" smtClean="0"/>
              <a:t>template method</a:t>
            </a:r>
            <a:endParaRPr lang="zh-CN" altLang="en-US"/>
          </a:p>
        </p:txBody>
      </p:sp>
      <p:sp>
        <p:nvSpPr>
          <p:cNvPr id="3" name="内容占位符 2"/>
          <p:cNvSpPr>
            <a:spLocks noGrp="1"/>
          </p:cNvSpPr>
          <p:nvPr>
            <p:ph idx="1"/>
          </p:nvPr>
        </p:nvSpPr>
        <p:spPr/>
        <p:txBody>
          <a:bodyPr/>
          <a:lstStyle/>
          <a:p>
            <a:r>
              <a:rPr lang="zh-CN" altLang="en-US" sz="2400" smtClean="0">
                <a:solidFill>
                  <a:srgbClr val="C00000"/>
                </a:solidFill>
                <a:effectLst>
                  <a:outerShdw blurRad="38100" dist="38100" dir="2700000" algn="tl">
                    <a:srgbClr val="000000">
                      <a:alpha val="43137"/>
                    </a:srgbClr>
                  </a:outerShdw>
                </a:effectLst>
              </a:rPr>
              <a:t>什么时候用到模板方法模式：</a:t>
            </a:r>
            <a:endParaRPr lang="en-US" altLang="zh-CN" sz="2400" smtClean="0">
              <a:solidFill>
                <a:srgbClr val="C00000"/>
              </a:solidFill>
              <a:effectLst>
                <a:outerShdw blurRad="38100" dist="38100" dir="2700000" algn="tl">
                  <a:srgbClr val="000000">
                    <a:alpha val="43137"/>
                  </a:srgbClr>
                </a:outerShdw>
              </a:effectLst>
            </a:endParaRPr>
          </a:p>
          <a:p>
            <a:pPr lvl="1"/>
            <a:r>
              <a:rPr lang="zh-CN" altLang="en-US" sz="2000" smtClean="0"/>
              <a:t>实现一个算法时，整体步骤很固定。但是，某些部分易变。易变部分可以抽象成出来，供子类实现。</a:t>
            </a:r>
            <a:endParaRPr lang="en-US" altLang="zh-CN" sz="2000" smtClean="0"/>
          </a:p>
          <a:p>
            <a:r>
              <a:rPr lang="zh-CN" altLang="en-US" sz="2400" smtClean="0">
                <a:solidFill>
                  <a:srgbClr val="C00000"/>
                </a:solidFill>
                <a:effectLst>
                  <a:outerShdw blurRad="38100" dist="38100" dir="2700000" algn="tl">
                    <a:srgbClr val="000000">
                      <a:alpha val="43137"/>
                    </a:srgbClr>
                  </a:outerShdw>
                </a:effectLst>
              </a:rPr>
              <a:t>开发中常见的场景：</a:t>
            </a:r>
            <a:endParaRPr lang="en-US" altLang="zh-CN">
              <a:solidFill>
                <a:srgbClr val="C00000"/>
              </a:solidFill>
              <a:effectLst>
                <a:outerShdw blurRad="38100" dist="38100" dir="2700000" algn="tl">
                  <a:srgbClr val="000000">
                    <a:alpha val="43137"/>
                  </a:srgbClr>
                </a:outerShdw>
              </a:effectLst>
            </a:endParaRPr>
          </a:p>
          <a:p>
            <a:pPr lvl="1"/>
            <a:r>
              <a:rPr lang="zh-CN" altLang="en-US" sz="1800" smtClean="0"/>
              <a:t>非常频繁。各个框架、类库中都有他的影子。比如常见的有：</a:t>
            </a:r>
            <a:endParaRPr lang="en-US" altLang="zh-CN" sz="1800" smtClean="0"/>
          </a:p>
          <a:p>
            <a:pPr lvl="2"/>
            <a:r>
              <a:rPr lang="zh-CN" altLang="en-US" sz="1600" smtClean="0"/>
              <a:t>数据库访问的封装</a:t>
            </a:r>
            <a:endParaRPr lang="en-US" altLang="zh-CN" sz="1600" smtClean="0"/>
          </a:p>
          <a:p>
            <a:pPr lvl="2"/>
            <a:r>
              <a:rPr lang="en-US" altLang="zh-CN" sz="1600" smtClean="0"/>
              <a:t>Junit</a:t>
            </a:r>
            <a:r>
              <a:rPr lang="zh-CN" altLang="en-US" sz="1600" smtClean="0"/>
              <a:t>单元测试</a:t>
            </a:r>
            <a:endParaRPr lang="en-US" altLang="zh-CN" sz="1600" smtClean="0"/>
          </a:p>
          <a:p>
            <a:pPr lvl="2"/>
            <a:r>
              <a:rPr lang="en-US" altLang="zh-CN" sz="1600" smtClean="0"/>
              <a:t>servlet</a:t>
            </a:r>
            <a:r>
              <a:rPr lang="zh-CN" altLang="en-US" sz="1600" smtClean="0"/>
              <a:t>中关于</a:t>
            </a:r>
            <a:r>
              <a:rPr lang="en-US" altLang="zh-CN" sz="1600" smtClean="0"/>
              <a:t>doGet/doPost</a:t>
            </a:r>
            <a:r>
              <a:rPr lang="zh-CN" altLang="en-US" sz="1600" smtClean="0"/>
              <a:t>方法调用</a:t>
            </a:r>
            <a:endParaRPr lang="en-US" altLang="zh-CN" sz="1600" smtClean="0"/>
          </a:p>
          <a:p>
            <a:pPr lvl="2"/>
            <a:r>
              <a:rPr lang="en-US" altLang="zh-CN" sz="1600" smtClean="0"/>
              <a:t>Hibernate</a:t>
            </a:r>
            <a:r>
              <a:rPr lang="zh-CN" altLang="en-US" sz="1600" smtClean="0"/>
              <a:t>中模板程序</a:t>
            </a:r>
            <a:endParaRPr lang="en-US" altLang="zh-CN" sz="1600" smtClean="0"/>
          </a:p>
          <a:p>
            <a:pPr lvl="2"/>
            <a:r>
              <a:rPr lang="en-US" altLang="zh-CN" sz="1600" smtClean="0"/>
              <a:t>spring</a:t>
            </a:r>
            <a:r>
              <a:rPr lang="zh-CN" altLang="en-US" sz="1600" smtClean="0"/>
              <a:t>中</a:t>
            </a:r>
            <a:r>
              <a:rPr lang="en-US" altLang="zh-CN" sz="1600" smtClean="0"/>
              <a:t>JDBCTemplate</a:t>
            </a:r>
            <a:r>
              <a:rPr lang="zh-CN" altLang="en-US" sz="1600" smtClean="0"/>
              <a:t>、</a:t>
            </a:r>
            <a:r>
              <a:rPr lang="en-US" altLang="zh-CN" sz="1600" smtClean="0"/>
              <a:t>HibernateTemplate</a:t>
            </a:r>
            <a:r>
              <a:rPr lang="zh-CN" altLang="en-US" sz="1600" smtClean="0"/>
              <a:t>等。</a:t>
            </a:r>
            <a:endParaRPr lang="en-US" altLang="zh-CN" sz="1600" smtClean="0"/>
          </a:p>
          <a:p>
            <a:pPr lvl="1"/>
            <a:endParaRPr lang="zh-CN" altLang="en-US" sz="2000">
              <a:solidFill>
                <a:srgbClr val="C00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状态</a:t>
            </a:r>
            <a:r>
              <a:rPr lang="zh-CN" altLang="en-US" smtClean="0"/>
              <a:t>模式 </a:t>
            </a:r>
            <a:r>
              <a:rPr lang="en-US" altLang="zh-CN" smtClean="0"/>
              <a:t>state</a:t>
            </a:r>
            <a:endParaRPr lang="zh-CN" altLang="en-US"/>
          </a:p>
        </p:txBody>
      </p:sp>
      <p:sp>
        <p:nvSpPr>
          <p:cNvPr id="3" name="内容占位符 2"/>
          <p:cNvSpPr>
            <a:spLocks noGrp="1"/>
          </p:cNvSpPr>
          <p:nvPr>
            <p:ph idx="1"/>
          </p:nvPr>
        </p:nvSpPr>
        <p:spPr/>
        <p:txBody>
          <a:bodyPr/>
          <a:lstStyle/>
          <a:p>
            <a:r>
              <a:rPr lang="zh-CN" altLang="en-US" sz="2200" dirty="0" smtClean="0"/>
              <a:t>场景：</a:t>
            </a:r>
            <a:endParaRPr lang="en-US" altLang="zh-CN" sz="2200" dirty="0" smtClean="0"/>
          </a:p>
          <a:p>
            <a:pPr lvl="1"/>
            <a:r>
              <a:rPr lang="zh-CN" altLang="en-US" sz="1800" dirty="0" smtClean="0"/>
              <a:t>电梯的运行</a:t>
            </a:r>
            <a:endParaRPr lang="en-US" altLang="zh-CN" sz="1800" dirty="0" smtClean="0"/>
          </a:p>
          <a:p>
            <a:pPr lvl="2"/>
            <a:r>
              <a:rPr lang="zh-CN" altLang="en-US" sz="1600" dirty="0" smtClean="0"/>
              <a:t>维修、正常、自动关门、自动开门、向上运行、向下运行、消防状态</a:t>
            </a:r>
            <a:endParaRPr lang="en-US" altLang="zh-CN" sz="1600" dirty="0" smtClean="0"/>
          </a:p>
          <a:p>
            <a:pPr lvl="1"/>
            <a:r>
              <a:rPr lang="zh-CN" altLang="en-US" sz="1800" dirty="0" smtClean="0"/>
              <a:t>红绿灯</a:t>
            </a:r>
            <a:endParaRPr lang="en-US" altLang="zh-CN" sz="1800" dirty="0" smtClean="0"/>
          </a:p>
          <a:p>
            <a:pPr lvl="2"/>
            <a:r>
              <a:rPr lang="zh-CN" altLang="en-US" sz="1600" dirty="0" smtClean="0"/>
              <a:t>红灯、黄灯、绿灯</a:t>
            </a:r>
            <a:endParaRPr lang="en-US" altLang="zh-CN" sz="1600" dirty="0" smtClean="0"/>
          </a:p>
          <a:p>
            <a:pPr lvl="1"/>
            <a:r>
              <a:rPr lang="zh-CN" altLang="en-US" dirty="0" smtClean="0"/>
              <a:t>企业或政府系统</a:t>
            </a:r>
            <a:endParaRPr lang="en-US" altLang="zh-CN" dirty="0" smtClean="0"/>
          </a:p>
          <a:p>
            <a:pPr lvl="2"/>
            <a:r>
              <a:rPr lang="zh-CN" altLang="en-US" dirty="0" smtClean="0"/>
              <a:t>公文的审批状态</a:t>
            </a:r>
            <a:endParaRPr lang="en-US" altLang="zh-CN" dirty="0"/>
          </a:p>
          <a:p>
            <a:pPr lvl="3"/>
            <a:r>
              <a:rPr lang="zh-CN" altLang="en-US" dirty="0" smtClean="0"/>
              <a:t>报销单据审批状态</a:t>
            </a:r>
            <a:endParaRPr lang="en-US" altLang="zh-CN" dirty="0" smtClean="0"/>
          </a:p>
          <a:p>
            <a:pPr lvl="3"/>
            <a:r>
              <a:rPr lang="zh-CN" altLang="en-US" dirty="0" smtClean="0"/>
              <a:t>假条审批</a:t>
            </a:r>
            <a:endParaRPr lang="en-US" altLang="zh-CN" dirty="0" smtClean="0"/>
          </a:p>
          <a:p>
            <a:pPr lvl="1"/>
            <a:r>
              <a:rPr lang="zh-CN" altLang="en-US" dirty="0" smtClean="0"/>
              <a:t>网上购物时，订单的状态</a:t>
            </a:r>
            <a:endParaRPr lang="en-US" altLang="zh-CN" dirty="0" smtClean="0"/>
          </a:p>
          <a:p>
            <a:pPr lvl="2"/>
            <a:r>
              <a:rPr lang="zh-CN" altLang="en-US" dirty="0"/>
              <a:t>下</a:t>
            </a:r>
            <a:r>
              <a:rPr lang="zh-CN" altLang="en-US" dirty="0" smtClean="0"/>
              <a:t>单</a:t>
            </a:r>
            <a:endParaRPr lang="en-US" altLang="zh-CN" dirty="0" smtClean="0"/>
          </a:p>
          <a:p>
            <a:pPr lvl="2"/>
            <a:r>
              <a:rPr lang="zh-CN" altLang="en-US" dirty="0"/>
              <a:t>已</a:t>
            </a:r>
            <a:r>
              <a:rPr lang="zh-CN" altLang="en-US" dirty="0" smtClean="0"/>
              <a:t>付款</a:t>
            </a:r>
            <a:endParaRPr lang="en-US" altLang="zh-CN" dirty="0" smtClean="0"/>
          </a:p>
          <a:p>
            <a:pPr lvl="2"/>
            <a:r>
              <a:rPr lang="zh-CN" altLang="en-US" dirty="0"/>
              <a:t>已</a:t>
            </a:r>
            <a:r>
              <a:rPr lang="zh-CN" altLang="en-US" dirty="0" smtClean="0"/>
              <a:t>发货</a:t>
            </a:r>
            <a:endParaRPr lang="en-US" altLang="zh-CN" dirty="0" smtClean="0"/>
          </a:p>
          <a:p>
            <a:pPr lvl="2"/>
            <a:r>
              <a:rPr lang="zh-CN" altLang="en-US" dirty="0"/>
              <a:t>送货</a:t>
            </a:r>
            <a:r>
              <a:rPr lang="zh-CN" altLang="en-US" dirty="0" smtClean="0"/>
              <a:t>中</a:t>
            </a:r>
            <a:endParaRPr lang="en-US" altLang="zh-CN" dirty="0" smtClean="0"/>
          </a:p>
          <a:p>
            <a:pPr lvl="2"/>
            <a:r>
              <a:rPr lang="zh-CN" altLang="en-US" dirty="0"/>
              <a:t>已收货</a:t>
            </a:r>
            <a:endParaRPr lang="en-US" altLang="zh-CN" dirty="0"/>
          </a:p>
          <a:p>
            <a:pPr lvl="1"/>
            <a:endParaRPr lang="en-US" altLang="zh-CN" dirty="0" smtClean="0"/>
          </a:p>
          <a:p>
            <a:pPr lvl="1"/>
            <a:endParaRPr lang="en-US" altLang="zh-CN" sz="1800" dirty="0"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76056" y="2132856"/>
            <a:ext cx="2736304" cy="3834312"/>
          </a:xfrm>
          <a:prstGeom prst="rect">
            <a:avLst/>
          </a:prstGeom>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状态</a:t>
            </a:r>
            <a:r>
              <a:rPr lang="zh-CN" altLang="en-US" smtClean="0"/>
              <a:t>模式 </a:t>
            </a:r>
            <a:r>
              <a:rPr lang="en-US" altLang="zh-CN" smtClean="0"/>
              <a:t>state</a:t>
            </a:r>
            <a:endParaRPr lang="zh-CN" altLang="en-US"/>
          </a:p>
        </p:txBody>
      </p:sp>
      <p:sp>
        <p:nvSpPr>
          <p:cNvPr id="3" name="内容占位符 2"/>
          <p:cNvSpPr>
            <a:spLocks noGrp="1"/>
          </p:cNvSpPr>
          <p:nvPr>
            <p:ph idx="1"/>
          </p:nvPr>
        </p:nvSpPr>
        <p:spPr/>
        <p:txBody>
          <a:bodyPr/>
          <a:lstStyle/>
          <a:p>
            <a:r>
              <a:rPr lang="zh-CN" altLang="en-US" sz="2200" smtClean="0"/>
              <a:t>场景：</a:t>
            </a:r>
            <a:endParaRPr lang="en-US" altLang="zh-CN" sz="2200" smtClean="0"/>
          </a:p>
          <a:p>
            <a:pPr lvl="1"/>
            <a:r>
              <a:rPr lang="zh-CN" altLang="en-US" smtClean="0"/>
              <a:t>酒店系统中，房间的状态变化：</a:t>
            </a:r>
            <a:endParaRPr lang="en-US" altLang="zh-CN" smtClean="0"/>
          </a:p>
          <a:p>
            <a:pPr lvl="2"/>
            <a:r>
              <a:rPr lang="zh-CN" altLang="en-US" sz="1600" smtClean="0"/>
              <a:t>已预订</a:t>
            </a:r>
            <a:endParaRPr lang="en-US" altLang="zh-CN" sz="1600" smtClean="0"/>
          </a:p>
          <a:p>
            <a:pPr lvl="2"/>
            <a:r>
              <a:rPr lang="zh-CN" altLang="en-US" sz="1600"/>
              <a:t>已入住</a:t>
            </a:r>
            <a:endParaRPr lang="en-US" altLang="zh-CN" sz="1600" smtClean="0"/>
          </a:p>
          <a:p>
            <a:pPr lvl="2"/>
            <a:r>
              <a:rPr lang="zh-CN" altLang="en-US" sz="1600" smtClean="0"/>
              <a:t>空闲</a:t>
            </a:r>
            <a:endParaRPr lang="en-US" altLang="zh-CN" sz="1600" smtClean="0"/>
          </a:p>
          <a:p>
            <a:pPr lvl="2"/>
            <a:endParaRPr lang="en-US" altLang="zh-CN" sz="1600" smtClean="0"/>
          </a:p>
        </p:txBody>
      </p:sp>
      <p:graphicFrame>
        <p:nvGraphicFramePr>
          <p:cNvPr id="4" name="表格 3"/>
          <p:cNvGraphicFramePr>
            <a:graphicFrameLocks noGrp="1"/>
          </p:cNvGraphicFramePr>
          <p:nvPr/>
        </p:nvGraphicFramePr>
        <p:xfrm>
          <a:off x="5112724" y="1412776"/>
          <a:ext cx="3515388" cy="3312368"/>
        </p:xfrm>
        <a:graphic>
          <a:graphicData uri="http://schemas.openxmlformats.org/drawingml/2006/table">
            <a:tbl>
              <a:tblPr firstRow="1" bandRow="1">
                <a:tableStyleId>{C4B1156A-380E-4F78-BDF5-A606A8083BF9}</a:tableStyleId>
              </a:tblPr>
              <a:tblGrid>
                <a:gridCol w="3515388"/>
              </a:tblGrid>
              <a:tr h="3312368">
                <a:tc>
                  <a:txBody>
                    <a:bodyPr/>
                    <a:lstStyle/>
                    <a:p>
                      <a:r>
                        <a:rPr lang="en-US" altLang="zh-CN" sz="1200" smtClean="0"/>
                        <a:t>if(state=="</a:t>
                      </a:r>
                      <a:r>
                        <a:rPr lang="zh-CN" altLang="en-US" sz="1200" smtClean="0"/>
                        <a:t>空闲</a:t>
                      </a:r>
                      <a:r>
                        <a:rPr lang="en-US" altLang="zh-CN" sz="1200" smtClean="0"/>
                        <a:t>"){</a:t>
                      </a:r>
                      <a:endParaRPr lang="en-US" altLang="zh-CN" sz="1200" smtClean="0"/>
                    </a:p>
                    <a:p>
                      <a:r>
                        <a:rPr lang="en-US" altLang="zh-CN" sz="1200" smtClean="0"/>
                        <a:t>	if(</a:t>
                      </a:r>
                      <a:r>
                        <a:rPr lang="zh-CN" altLang="en-US" sz="1200" smtClean="0"/>
                        <a:t>预订房间</a:t>
                      </a:r>
                      <a:r>
                        <a:rPr lang="en-US" altLang="zh-CN" sz="1200" smtClean="0"/>
                        <a:t>){</a:t>
                      </a:r>
                      <a:endParaRPr lang="en-US" altLang="zh-CN" sz="1200" smtClean="0"/>
                    </a:p>
                    <a:p>
                      <a:r>
                        <a:rPr lang="en-US" altLang="zh-CN" sz="1200" smtClean="0"/>
                        <a:t>		</a:t>
                      </a:r>
                      <a:r>
                        <a:rPr lang="zh-CN" altLang="en-US" sz="1200" smtClean="0"/>
                        <a:t>预定操作</a:t>
                      </a:r>
                      <a:r>
                        <a:rPr lang="en-US" altLang="zh-CN" sz="1200" smtClean="0"/>
                        <a:t>;</a:t>
                      </a:r>
                      <a:endParaRPr lang="en-US" altLang="zh-CN" sz="1200" smtClean="0"/>
                    </a:p>
                    <a:p>
                      <a:r>
                        <a:rPr lang="en-US" altLang="zh-CN" sz="1200" smtClean="0"/>
                        <a:t>		state="</a:t>
                      </a:r>
                      <a:r>
                        <a:rPr lang="zh-CN" altLang="en-US" sz="1200" smtClean="0"/>
                        <a:t>已预订</a:t>
                      </a:r>
                      <a:r>
                        <a:rPr lang="en-US" altLang="zh-CN" sz="1200" smtClean="0"/>
                        <a:t>";</a:t>
                      </a:r>
                      <a:endParaRPr lang="en-US" altLang="zh-CN" sz="1200" smtClean="0"/>
                    </a:p>
                    <a:p>
                      <a:r>
                        <a:rPr lang="en-US" altLang="zh-CN" sz="1200" smtClean="0"/>
                        <a:t>	}else if(</a:t>
                      </a:r>
                      <a:r>
                        <a:rPr lang="zh-CN" altLang="en-US" sz="1200" smtClean="0"/>
                        <a:t>住进房间</a:t>
                      </a:r>
                      <a:r>
                        <a:rPr lang="en-US" altLang="zh-CN" sz="1200" smtClean="0"/>
                        <a:t>){</a:t>
                      </a:r>
                      <a:endParaRPr lang="en-US" altLang="zh-CN" sz="1200" smtClean="0"/>
                    </a:p>
                    <a:p>
                      <a:r>
                        <a:rPr lang="en-US" altLang="zh-CN" sz="1200" smtClean="0"/>
                        <a:t>		</a:t>
                      </a:r>
                      <a:r>
                        <a:rPr lang="zh-CN" altLang="en-US" sz="1200" smtClean="0"/>
                        <a:t>入住操作</a:t>
                      </a:r>
                      <a:r>
                        <a:rPr lang="en-US" altLang="zh-CN" sz="1200" smtClean="0"/>
                        <a:t>;</a:t>
                      </a:r>
                      <a:endParaRPr lang="en-US" altLang="zh-CN" sz="1200" smtClean="0"/>
                    </a:p>
                    <a:p>
                      <a:r>
                        <a:rPr lang="en-US" altLang="zh-CN" sz="1200" smtClean="0"/>
                        <a:t>		state="</a:t>
                      </a:r>
                      <a:r>
                        <a:rPr lang="zh-CN" altLang="en-US" sz="1200" smtClean="0"/>
                        <a:t>已入住</a:t>
                      </a:r>
                      <a:r>
                        <a:rPr lang="en-US" altLang="zh-CN" sz="1200" smtClean="0"/>
                        <a:t>";</a:t>
                      </a:r>
                      <a:endParaRPr lang="en-US" altLang="zh-CN" sz="1200" smtClean="0"/>
                    </a:p>
                    <a:p>
                      <a:r>
                        <a:rPr lang="en-US" altLang="zh-CN" sz="1200" smtClean="0"/>
                        <a:t>	}</a:t>
                      </a:r>
                      <a:endParaRPr lang="en-US" altLang="zh-CN" sz="1200" smtClean="0"/>
                    </a:p>
                    <a:p>
                      <a:r>
                        <a:rPr lang="en-US" altLang="zh-CN" sz="1200" smtClean="0"/>
                        <a:t>}else if(“</a:t>
                      </a:r>
                      <a:r>
                        <a:rPr lang="zh-CN" altLang="en-US" sz="1200" smtClean="0"/>
                        <a:t>已预订</a:t>
                      </a:r>
                      <a:r>
                        <a:rPr lang="en-US" altLang="zh-CN" sz="1200" smtClean="0"/>
                        <a:t>"){</a:t>
                      </a:r>
                      <a:endParaRPr lang="en-US" altLang="zh-CN" sz="1200" smtClean="0"/>
                    </a:p>
                    <a:p>
                      <a:r>
                        <a:rPr lang="en-US" altLang="zh-CN" sz="1200" smtClean="0"/>
                        <a:t>	if(</a:t>
                      </a:r>
                      <a:r>
                        <a:rPr lang="zh-CN" altLang="en-US" sz="1200" smtClean="0"/>
                        <a:t>住进房间</a:t>
                      </a:r>
                      <a:r>
                        <a:rPr lang="en-US" altLang="zh-CN" sz="1200" smtClean="0"/>
                        <a:t>){</a:t>
                      </a:r>
                      <a:endParaRPr lang="en-US" altLang="zh-CN" sz="1200" smtClean="0"/>
                    </a:p>
                    <a:p>
                      <a:r>
                        <a:rPr lang="en-US" altLang="zh-CN" sz="1200" smtClean="0"/>
                        <a:t>		</a:t>
                      </a:r>
                      <a:r>
                        <a:rPr lang="zh-CN" altLang="en-US" sz="1200" smtClean="0"/>
                        <a:t>入住操作</a:t>
                      </a:r>
                      <a:r>
                        <a:rPr lang="en-US" altLang="zh-CN" sz="1200" smtClean="0"/>
                        <a:t>;</a:t>
                      </a:r>
                      <a:endParaRPr lang="en-US" altLang="zh-CN" sz="1200" smtClean="0"/>
                    </a:p>
                    <a:p>
                      <a:r>
                        <a:rPr lang="en-US" altLang="zh-CN" sz="1200" smtClean="0"/>
                        <a:t>		state="</a:t>
                      </a:r>
                      <a:r>
                        <a:rPr lang="zh-CN" altLang="en-US" sz="1200" smtClean="0"/>
                        <a:t>已入住</a:t>
                      </a:r>
                      <a:r>
                        <a:rPr lang="en-US" altLang="zh-CN" sz="1200" smtClean="0"/>
                        <a:t>";</a:t>
                      </a:r>
                      <a:endParaRPr lang="en-US" altLang="zh-CN" sz="1200" smtClean="0"/>
                    </a:p>
                    <a:p>
                      <a:r>
                        <a:rPr lang="en-US" altLang="zh-CN" sz="1200" smtClean="0"/>
                        <a:t>	}else if(</a:t>
                      </a:r>
                      <a:r>
                        <a:rPr lang="zh-CN" altLang="en-US" sz="1200" smtClean="0"/>
                        <a:t>取消预订</a:t>
                      </a:r>
                      <a:r>
                        <a:rPr lang="en-US" altLang="zh-CN" sz="1200" smtClean="0"/>
                        <a:t>){</a:t>
                      </a:r>
                      <a:endParaRPr lang="en-US" altLang="zh-CN" sz="1200" smtClean="0"/>
                    </a:p>
                    <a:p>
                      <a:r>
                        <a:rPr lang="en-US" altLang="zh-CN" sz="1200" smtClean="0"/>
                        <a:t>		</a:t>
                      </a:r>
                      <a:r>
                        <a:rPr lang="zh-CN" altLang="en-US" sz="1200" smtClean="0"/>
                        <a:t>取消操作</a:t>
                      </a:r>
                      <a:r>
                        <a:rPr lang="en-US" altLang="zh-CN" sz="1200" smtClean="0"/>
                        <a:t>;</a:t>
                      </a:r>
                      <a:endParaRPr lang="en-US" altLang="zh-CN" sz="1200" smtClean="0"/>
                    </a:p>
                    <a:p>
                      <a:r>
                        <a:rPr lang="en-US" altLang="zh-CN" sz="1200" smtClean="0"/>
                        <a:t>		state="</a:t>
                      </a:r>
                      <a:r>
                        <a:rPr lang="zh-CN" altLang="en-US" sz="1200" smtClean="0"/>
                        <a:t>空闲</a:t>
                      </a:r>
                      <a:r>
                        <a:rPr lang="en-US" altLang="zh-CN" sz="1200" smtClean="0"/>
                        <a:t>";</a:t>
                      </a:r>
                      <a:endParaRPr lang="en-US" altLang="zh-CN" sz="1200" smtClean="0"/>
                    </a:p>
                    <a:p>
                      <a:r>
                        <a:rPr lang="en-US" altLang="zh-CN" sz="1200" smtClean="0"/>
                        <a:t>	}</a:t>
                      </a:r>
                      <a:endParaRPr lang="en-US" altLang="zh-CN" sz="1200" smtClean="0"/>
                    </a:p>
                    <a:p>
                      <a:r>
                        <a:rPr lang="en-US" altLang="zh-CN" sz="1200" smtClean="0"/>
                        <a:t>}</a:t>
                      </a:r>
                      <a:endParaRPr lang="zh-CN" altLang="en-US" sz="1200"/>
                    </a:p>
                  </a:txBody>
                  <a:tcPr/>
                </a:tc>
              </a:tr>
            </a:tbl>
          </a:graphicData>
        </a:graphic>
      </p:graphicFrame>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1560" y="2996952"/>
            <a:ext cx="4032448" cy="2451890"/>
          </a:xfrm>
          <a:prstGeom prst="rect">
            <a:avLst/>
          </a:prstGeom>
        </p:spPr>
      </p:pic>
      <p:sp>
        <p:nvSpPr>
          <p:cNvPr id="6" name="文本框 5"/>
          <p:cNvSpPr txBox="1"/>
          <p:nvPr/>
        </p:nvSpPr>
        <p:spPr>
          <a:xfrm>
            <a:off x="4559250" y="5141065"/>
            <a:ext cx="4134465" cy="30777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zh-CN" altLang="en-US"/>
              <a:t>当</a:t>
            </a:r>
            <a:r>
              <a:rPr lang="zh-CN" altLang="en-US" smtClean="0"/>
              <a:t>遇到这种需要频繁的修改状态时，考虑状态模式</a:t>
            </a:r>
            <a:endParaRPr lang="zh-CN" altLang="en-US"/>
          </a:p>
        </p:txBody>
      </p:sp>
      <p:cxnSp>
        <p:nvCxnSpPr>
          <p:cNvPr id="8" name="直接箭头连接符 7"/>
          <p:cNvCxnSpPr>
            <a:endCxn id="6" idx="0"/>
          </p:cNvCxnSpPr>
          <p:nvPr/>
        </p:nvCxnSpPr>
        <p:spPr>
          <a:xfrm flipH="1">
            <a:off x="6626483" y="4797152"/>
            <a:ext cx="160095" cy="34391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状态</a:t>
            </a:r>
            <a:r>
              <a:rPr lang="zh-CN" altLang="en-US" smtClean="0"/>
              <a:t>模式 </a:t>
            </a:r>
            <a:r>
              <a:rPr lang="en-US" altLang="zh-CN" smtClean="0"/>
              <a:t>state</a:t>
            </a:r>
            <a:endParaRPr lang="zh-CN" altLang="en-US"/>
          </a:p>
        </p:txBody>
      </p:sp>
      <p:sp>
        <p:nvSpPr>
          <p:cNvPr id="3" name="内容占位符 2"/>
          <p:cNvSpPr>
            <a:spLocks noGrp="1"/>
          </p:cNvSpPr>
          <p:nvPr>
            <p:ph idx="1"/>
          </p:nvPr>
        </p:nvSpPr>
        <p:spPr/>
        <p:txBody>
          <a:bodyPr/>
          <a:lstStyle/>
          <a:p>
            <a:r>
              <a:rPr lang="zh-CN" altLang="en-US" dirty="0" smtClean="0"/>
              <a:t>酒店系统中，房间状态变化的相关类图结构：</a:t>
            </a:r>
            <a:endParaRPr lang="en-US" altLang="zh-CN" dirty="0" smtClean="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204864"/>
            <a:ext cx="9092510" cy="2502770"/>
          </a:xfrm>
          <a:prstGeom prst="rect">
            <a:avLst/>
          </a:prstGeom>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状态</a:t>
            </a:r>
            <a:r>
              <a:rPr lang="zh-CN" altLang="en-US" smtClean="0"/>
              <a:t>模式 </a:t>
            </a:r>
            <a:r>
              <a:rPr lang="en-US" altLang="zh-CN" smtClean="0"/>
              <a:t>state</a:t>
            </a:r>
            <a:endParaRPr lang="zh-CN" altLang="en-US"/>
          </a:p>
        </p:txBody>
      </p:sp>
      <p:sp>
        <p:nvSpPr>
          <p:cNvPr id="3" name="内容占位符 2"/>
          <p:cNvSpPr>
            <a:spLocks noGrp="1"/>
          </p:cNvSpPr>
          <p:nvPr>
            <p:ph idx="1"/>
          </p:nvPr>
        </p:nvSpPr>
        <p:spPr/>
        <p:txBody>
          <a:bodyPr/>
          <a:lstStyle/>
          <a:p>
            <a:r>
              <a:rPr lang="zh-CN" altLang="en-US" dirty="0" smtClean="0"/>
              <a:t>核心：</a:t>
            </a:r>
            <a:endParaRPr lang="en-US" altLang="zh-CN" dirty="0" smtClean="0"/>
          </a:p>
          <a:p>
            <a:pPr lvl="1"/>
            <a:r>
              <a:rPr lang="zh-CN" altLang="en-US" dirty="0" smtClean="0"/>
              <a:t>用于解决系统中复杂对象的状态转换</a:t>
            </a:r>
            <a:r>
              <a:rPr lang="zh-CN" altLang="en-US" dirty="0"/>
              <a:t>以及</a:t>
            </a:r>
            <a:r>
              <a:rPr lang="zh-CN" altLang="en-US" dirty="0" smtClean="0"/>
              <a:t>不同状态下行为的封装问题</a:t>
            </a:r>
            <a:endParaRPr lang="en-US" altLang="zh-CN" dirty="0" smtClean="0"/>
          </a:p>
          <a:p>
            <a:r>
              <a:rPr lang="zh-CN" altLang="en-US" dirty="0" smtClean="0"/>
              <a:t>结构：</a:t>
            </a:r>
            <a:endParaRPr lang="en-US" altLang="zh-CN" dirty="0" smtClean="0"/>
          </a:p>
          <a:p>
            <a:pPr lvl="1"/>
            <a:r>
              <a:rPr lang="en-US" altLang="zh-CN" dirty="0" smtClean="0"/>
              <a:t>Context</a:t>
            </a:r>
            <a:r>
              <a:rPr lang="zh-CN" altLang="en-US" dirty="0" smtClean="0"/>
              <a:t>环境类</a:t>
            </a:r>
            <a:endParaRPr lang="en-US" altLang="zh-CN" dirty="0" smtClean="0"/>
          </a:p>
          <a:p>
            <a:pPr lvl="2"/>
            <a:r>
              <a:rPr lang="zh-CN" altLang="en-US" dirty="0" smtClean="0"/>
              <a:t>环境类中维护一个</a:t>
            </a:r>
            <a:r>
              <a:rPr lang="en-US" altLang="zh-CN" dirty="0" smtClean="0"/>
              <a:t>State</a:t>
            </a:r>
            <a:r>
              <a:rPr lang="zh-CN" altLang="en-US" dirty="0" smtClean="0"/>
              <a:t>对象，他是定义了当前的状态。</a:t>
            </a:r>
            <a:endParaRPr lang="en-US" altLang="zh-CN" dirty="0" smtClean="0"/>
          </a:p>
          <a:p>
            <a:pPr lvl="1"/>
            <a:r>
              <a:rPr lang="en-US" altLang="zh-CN" dirty="0" smtClean="0"/>
              <a:t>State</a:t>
            </a:r>
            <a:r>
              <a:rPr lang="zh-CN" altLang="en-US" dirty="0" smtClean="0"/>
              <a:t>抽象状态类</a:t>
            </a:r>
            <a:endParaRPr lang="en-US" altLang="zh-CN" dirty="0" smtClean="0"/>
          </a:p>
          <a:p>
            <a:pPr lvl="1"/>
            <a:r>
              <a:rPr lang="en-US" altLang="zh-CN" dirty="0" err="1" smtClean="0"/>
              <a:t>ConcreteState</a:t>
            </a:r>
            <a:r>
              <a:rPr lang="zh-CN" altLang="en-US" dirty="0" smtClean="0"/>
              <a:t>具体状态类</a:t>
            </a:r>
            <a:endParaRPr lang="en-US" altLang="zh-CN" dirty="0" smtClean="0"/>
          </a:p>
          <a:p>
            <a:pPr lvl="2"/>
            <a:r>
              <a:rPr lang="zh-CN" altLang="en-US" dirty="0" smtClean="0"/>
              <a:t>每一个类封装了一个状态对应的行为</a:t>
            </a:r>
            <a:endParaRPr lang="en-US" altLang="zh-CN" dirty="0"/>
          </a:p>
          <a:p>
            <a:pPr lvl="1"/>
            <a:endParaRPr lang="en-US" altLang="zh-CN" dirty="0" smtClean="0"/>
          </a:p>
          <a:p>
            <a:pPr lvl="1"/>
            <a:endParaRPr lang="en-US" altLang="zh-CN" sz="1800" dirty="0" smtClean="0"/>
          </a:p>
        </p:txBody>
      </p:sp>
      <p:pic>
        <p:nvPicPr>
          <p:cNvPr id="4" name="图片 3"/>
          <p:cNvPicPr>
            <a:picLocks noChangeAspect="1"/>
          </p:cNvPicPr>
          <p:nvPr/>
        </p:nvPicPr>
        <p:blipFill>
          <a:blip r:embed="rId1"/>
          <a:stretch>
            <a:fillRect/>
          </a:stretch>
        </p:blipFill>
        <p:spPr>
          <a:xfrm>
            <a:off x="332814" y="4091037"/>
            <a:ext cx="5619750" cy="2505075"/>
          </a:xfrm>
          <a:prstGeom prst="rect">
            <a:avLst/>
          </a:prstGeom>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a:t>
            </a:r>
            <a:r>
              <a:rPr lang="zh-CN" altLang="en-US" dirty="0" smtClean="0"/>
              <a:t>模式 </a:t>
            </a:r>
            <a:r>
              <a:rPr lang="en-US" altLang="zh-CN" dirty="0" smtClean="0"/>
              <a:t>state</a:t>
            </a:r>
            <a:endParaRPr lang="zh-CN" altLang="en-US" dirty="0"/>
          </a:p>
        </p:txBody>
      </p:sp>
      <p:sp>
        <p:nvSpPr>
          <p:cNvPr id="3" name="内容占位符 2"/>
          <p:cNvSpPr>
            <a:spLocks noGrp="1"/>
          </p:cNvSpPr>
          <p:nvPr>
            <p:ph idx="1"/>
          </p:nvPr>
        </p:nvSpPr>
        <p:spPr/>
        <p:txBody>
          <a:bodyPr/>
          <a:lstStyle/>
          <a:p>
            <a:r>
              <a:rPr lang="zh-CN" altLang="en-US" dirty="0" smtClean="0"/>
              <a:t>开发中常见的场景：</a:t>
            </a:r>
            <a:endParaRPr lang="en-US" altLang="zh-CN" dirty="0" smtClean="0"/>
          </a:p>
          <a:p>
            <a:pPr lvl="1"/>
            <a:r>
              <a:rPr lang="zh-CN" altLang="en-US" dirty="0" smtClean="0"/>
              <a:t>银行系统中账号状态的管理</a:t>
            </a:r>
            <a:endParaRPr lang="en-US" altLang="zh-CN" dirty="0" smtClean="0"/>
          </a:p>
          <a:p>
            <a:pPr lvl="1"/>
            <a:r>
              <a:rPr lang="en-US" altLang="zh-CN" dirty="0" smtClean="0"/>
              <a:t>OA</a:t>
            </a:r>
            <a:r>
              <a:rPr lang="zh-CN" altLang="en-US" dirty="0" smtClean="0"/>
              <a:t>系统中公文状态的管理</a:t>
            </a:r>
            <a:endParaRPr lang="en-US" altLang="zh-CN" dirty="0" smtClean="0"/>
          </a:p>
          <a:p>
            <a:pPr lvl="1"/>
            <a:r>
              <a:rPr lang="zh-CN" altLang="en-US" dirty="0" smtClean="0"/>
              <a:t>酒店系统中，房间状态的管理</a:t>
            </a:r>
            <a:endParaRPr lang="en-US" altLang="zh-CN" dirty="0" smtClean="0"/>
          </a:p>
          <a:p>
            <a:pPr lvl="1"/>
            <a:r>
              <a:rPr lang="zh-CN" altLang="en-US" sz="1800" dirty="0" smtClean="0"/>
              <a:t>线程对象各状态之间的切换</a:t>
            </a:r>
            <a:endParaRPr lang="en-US" altLang="zh-CN" sz="18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单例模式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pPr eaLnBrk="1" hangingPunct="1"/>
            <a:r>
              <a:rPr lang="zh-CN" altLang="en-US" smtClean="0"/>
              <a:t>使用</a:t>
            </a:r>
            <a:r>
              <a:rPr lang="en-US" altLang="zh-CN" smtClean="0"/>
              <a:t>myeclipse</a:t>
            </a:r>
            <a:r>
              <a:rPr lang="zh-CN" altLang="en-US" smtClean="0"/>
              <a:t>的</a:t>
            </a:r>
            <a:r>
              <a:rPr lang="en-US" altLang="zh-CN" smtClean="0"/>
              <a:t>UML</a:t>
            </a:r>
            <a:r>
              <a:rPr lang="zh-CN" altLang="en-US" smtClean="0"/>
              <a:t>插件画出类图</a:t>
            </a:r>
            <a:endParaRPr lang="en-US" altLang="zh-CN" smtClean="0"/>
          </a:p>
          <a:p>
            <a:pPr lvl="1" eaLnBrk="1" hangingPunct="1"/>
            <a:r>
              <a:rPr lang="zh-CN" altLang="en-US" smtClean="0"/>
              <a:t>大家也可以使用：</a:t>
            </a:r>
            <a:r>
              <a:rPr lang="en-US" altLang="zh-CN" smtClean="0"/>
              <a:t>rational rose </a:t>
            </a:r>
            <a:r>
              <a:rPr lang="zh-CN" altLang="en-US" smtClean="0"/>
              <a:t>、</a:t>
            </a:r>
            <a:r>
              <a:rPr lang="en-US" altLang="zh-CN" smtClean="0"/>
              <a:t> metamill</a:t>
            </a:r>
            <a:r>
              <a:rPr lang="zh-CN" altLang="en-US" smtClean="0"/>
              <a:t>等。</a:t>
            </a:r>
            <a:endParaRPr lang="en-US" altLang="zh-CN" smtClean="0"/>
          </a:p>
          <a:p>
            <a:pPr eaLnBrk="1" hangingPunct="1"/>
            <a:endParaRPr lang="en-US" altLang="zh-CN"/>
          </a:p>
          <a:p>
            <a:pPr eaLnBrk="1" hangingPunct="1"/>
            <a:endParaRPr lang="en-US" altLang="zh-CN"/>
          </a:p>
          <a:p>
            <a:pPr eaLnBrk="1" hangingPunct="1"/>
            <a:endParaRPr lang="en-US" altLang="zh-CN" smtClean="0"/>
          </a:p>
          <a:p>
            <a:pPr eaLnBrk="1" hangingPunct="1"/>
            <a:endParaRPr lang="zh-CN" altLang="zh-CN" smtClean="0"/>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97702" y="2924882"/>
            <a:ext cx="8414176" cy="1224136"/>
          </a:xfrm>
          <a:prstGeom prst="rect">
            <a:avLst/>
          </a:prstGeom>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观察者</a:t>
            </a:r>
            <a:r>
              <a:rPr lang="zh-CN" altLang="en-US" smtClean="0"/>
              <a:t>模式 </a:t>
            </a:r>
            <a:r>
              <a:rPr lang="en-US" altLang="zh-CN"/>
              <a:t>Observer</a:t>
            </a:r>
            <a:endParaRPr lang="zh-CN" altLang="en-US"/>
          </a:p>
        </p:txBody>
      </p:sp>
      <p:sp>
        <p:nvSpPr>
          <p:cNvPr id="3" name="内容占位符 2"/>
          <p:cNvSpPr>
            <a:spLocks noGrp="1"/>
          </p:cNvSpPr>
          <p:nvPr>
            <p:ph idx="1"/>
          </p:nvPr>
        </p:nvSpPr>
        <p:spPr/>
        <p:txBody>
          <a:bodyPr/>
          <a:lstStyle/>
          <a:p>
            <a:r>
              <a:rPr lang="zh-CN" altLang="en-US" sz="2800" b="1" dirty="0" smtClean="0"/>
              <a:t>广播机制的</a:t>
            </a:r>
            <a:r>
              <a:rPr lang="zh-CN" altLang="zh-CN" sz="2800" b="1" dirty="0" smtClean="0"/>
              <a:t>场景</a:t>
            </a:r>
            <a:r>
              <a:rPr lang="zh-CN" altLang="zh-CN" sz="2800" b="1" dirty="0"/>
              <a:t>：</a:t>
            </a:r>
            <a:endParaRPr lang="zh-CN" altLang="zh-CN" sz="1800" b="1" dirty="0"/>
          </a:p>
          <a:p>
            <a:pPr lvl="1"/>
            <a:endParaRPr lang="en-US" altLang="zh-CN" sz="1400" dirty="0" smtClean="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0904" y="2708920"/>
            <a:ext cx="1877219" cy="1365250"/>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1880" y="2312379"/>
            <a:ext cx="1837280" cy="2158332"/>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4698" y="1103253"/>
            <a:ext cx="1877667" cy="984675"/>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2540" y="2354607"/>
            <a:ext cx="1877667" cy="984675"/>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2917" y="3541965"/>
            <a:ext cx="1877667" cy="984675"/>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2393" y="4915814"/>
            <a:ext cx="1877667" cy="984675"/>
          </a:xfrm>
          <a:prstGeom prst="rect">
            <a:avLst/>
          </a:prstGeom>
        </p:spPr>
      </p:pic>
      <p:cxnSp>
        <p:nvCxnSpPr>
          <p:cNvPr id="12" name="直接箭头连接符 11"/>
          <p:cNvCxnSpPr/>
          <p:nvPr/>
        </p:nvCxnSpPr>
        <p:spPr>
          <a:xfrm>
            <a:off x="2627784" y="3391545"/>
            <a:ext cx="933757"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3" name="直接箭头连接符 12"/>
          <p:cNvCxnSpPr/>
          <p:nvPr/>
        </p:nvCxnSpPr>
        <p:spPr>
          <a:xfrm flipV="1">
            <a:off x="5148064" y="1772816"/>
            <a:ext cx="1121596" cy="58179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 name="直接箭头连接符 14"/>
          <p:cNvCxnSpPr/>
          <p:nvPr/>
        </p:nvCxnSpPr>
        <p:spPr>
          <a:xfrm flipV="1">
            <a:off x="5334504" y="2865123"/>
            <a:ext cx="1452074" cy="1073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7" name="直接箭头连接符 16"/>
          <p:cNvCxnSpPr/>
          <p:nvPr/>
        </p:nvCxnSpPr>
        <p:spPr>
          <a:xfrm>
            <a:off x="5228661" y="3549765"/>
            <a:ext cx="1413879" cy="4156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9" name="直接箭头连接符 18"/>
          <p:cNvCxnSpPr/>
          <p:nvPr/>
        </p:nvCxnSpPr>
        <p:spPr>
          <a:xfrm>
            <a:off x="5053796" y="4399890"/>
            <a:ext cx="814348" cy="61328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观察者</a:t>
            </a:r>
            <a:r>
              <a:rPr lang="zh-CN" altLang="en-US" smtClean="0"/>
              <a:t>模式 </a:t>
            </a:r>
            <a:r>
              <a:rPr lang="en-US" altLang="zh-CN"/>
              <a:t>Observer</a:t>
            </a:r>
            <a:endParaRPr lang="zh-CN" altLang="en-US"/>
          </a:p>
        </p:txBody>
      </p:sp>
      <p:sp>
        <p:nvSpPr>
          <p:cNvPr id="3" name="内容占位符 2"/>
          <p:cNvSpPr>
            <a:spLocks noGrp="1"/>
          </p:cNvSpPr>
          <p:nvPr>
            <p:ph idx="1"/>
          </p:nvPr>
        </p:nvSpPr>
        <p:spPr/>
        <p:txBody>
          <a:bodyPr/>
          <a:lstStyle/>
          <a:p>
            <a:r>
              <a:rPr lang="zh-CN" altLang="zh-CN" sz="2800" b="1" dirty="0"/>
              <a:t>场景：</a:t>
            </a:r>
            <a:endParaRPr lang="zh-CN" altLang="zh-CN" sz="1800" b="1" dirty="0"/>
          </a:p>
          <a:p>
            <a:pPr lvl="1"/>
            <a:r>
              <a:rPr lang="zh-CN" altLang="zh-CN" dirty="0"/>
              <a:t>聊天室程序的创建。服务器创建好后，</a:t>
            </a:r>
            <a:r>
              <a:rPr lang="en-US" altLang="zh-CN" dirty="0"/>
              <a:t>A,B,C</a:t>
            </a:r>
            <a:r>
              <a:rPr lang="zh-CN" altLang="zh-CN" dirty="0"/>
              <a:t>三个客户端连上来公开聊天。</a:t>
            </a:r>
            <a:r>
              <a:rPr lang="en-US" altLang="zh-CN" dirty="0"/>
              <a:t>A</a:t>
            </a:r>
            <a:r>
              <a:rPr lang="zh-CN" altLang="zh-CN" dirty="0"/>
              <a:t>向服务器发送数据，服务器端聊天数据改变。我们希望将这些聊天数据分别发给其他在线的客户</a:t>
            </a:r>
            <a:r>
              <a:rPr lang="zh-CN" altLang="zh-CN" dirty="0" smtClean="0"/>
              <a:t>。也就是说，每个客户端需要更新服务器端得数据。</a:t>
            </a:r>
            <a:endParaRPr lang="zh-CN" altLang="zh-CN" dirty="0" smtClean="0"/>
          </a:p>
          <a:p>
            <a:pPr lvl="1"/>
            <a:r>
              <a:rPr lang="zh-CN" altLang="zh-CN" dirty="0" smtClean="0"/>
              <a:t>网站上，很多人订阅了</a:t>
            </a:r>
            <a:r>
              <a:rPr lang="en-US" altLang="zh-CN" dirty="0" smtClean="0"/>
              <a:t>”java</a:t>
            </a:r>
            <a:r>
              <a:rPr lang="zh-CN" altLang="zh-CN" dirty="0" smtClean="0"/>
              <a:t>主题</a:t>
            </a:r>
            <a:r>
              <a:rPr lang="en-US" altLang="zh-CN" dirty="0" smtClean="0"/>
              <a:t>”</a:t>
            </a:r>
            <a:r>
              <a:rPr lang="zh-CN" altLang="zh-CN" dirty="0" smtClean="0"/>
              <a:t>的新闻。当有这个主题新闻时，就会将这些新闻发给所有订阅的人。</a:t>
            </a:r>
            <a:endParaRPr lang="zh-CN" altLang="zh-CN" dirty="0" smtClean="0"/>
          </a:p>
          <a:p>
            <a:pPr lvl="1"/>
            <a:r>
              <a:rPr lang="zh-CN" altLang="zh-CN" dirty="0" smtClean="0"/>
              <a:t>大家</a:t>
            </a:r>
            <a:r>
              <a:rPr lang="zh-CN" altLang="zh-CN" dirty="0"/>
              <a:t>一起玩</a:t>
            </a:r>
            <a:r>
              <a:rPr lang="en-US" altLang="zh-CN" dirty="0"/>
              <a:t>CS</a:t>
            </a:r>
            <a:r>
              <a:rPr lang="zh-CN" altLang="zh-CN" dirty="0"/>
              <a:t>游戏时，服务器需要将每个人的方位变化发给所有的客户。</a:t>
            </a:r>
            <a:endParaRPr lang="zh-CN" altLang="zh-CN" dirty="0"/>
          </a:p>
          <a:p>
            <a:pPr marL="0" indent="0">
              <a:buNone/>
            </a:pPr>
            <a:r>
              <a:rPr lang="en-US" altLang="zh-CN" sz="2800" dirty="0"/>
              <a:t> </a:t>
            </a:r>
            <a:r>
              <a:rPr lang="en-US" altLang="zh-CN" sz="2800" dirty="0" smtClean="0"/>
              <a:t>	</a:t>
            </a:r>
            <a:r>
              <a:rPr lang="zh-CN" altLang="zh-CN" dirty="0" smtClean="0"/>
              <a:t>上面</a:t>
            </a:r>
            <a:r>
              <a:rPr lang="zh-CN" altLang="zh-CN" dirty="0"/>
              <a:t>这些场景，我们都可以使用观察者模式来处理。我们可以把</a:t>
            </a:r>
            <a:r>
              <a:rPr lang="zh-CN" altLang="zh-CN" b="1" dirty="0">
                <a:solidFill>
                  <a:srgbClr val="C00000"/>
                </a:solidFill>
              </a:rPr>
              <a:t>多个订阅者、客户称之为观察者</a:t>
            </a:r>
            <a:r>
              <a:rPr lang="zh-CN" altLang="zh-CN" dirty="0"/>
              <a:t>； 需要同步给多个订阅者的数据封装到对象中，称之为</a:t>
            </a:r>
            <a:r>
              <a:rPr lang="zh-CN" altLang="zh-CN" b="1" dirty="0">
                <a:solidFill>
                  <a:srgbClr val="C00000"/>
                </a:solidFill>
              </a:rPr>
              <a:t>目标</a:t>
            </a:r>
            <a:r>
              <a:rPr lang="zh-CN" altLang="zh-CN" dirty="0"/>
              <a:t>。</a:t>
            </a:r>
            <a:endParaRPr lang="zh-CN" altLang="zh-CN" dirty="0"/>
          </a:p>
          <a:p>
            <a:pPr lvl="1"/>
            <a:endParaRPr lang="en-US" altLang="zh-CN" sz="1400" dirty="0" smtClean="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观察者</a:t>
            </a:r>
            <a:r>
              <a:rPr lang="zh-CN" altLang="en-US" smtClean="0"/>
              <a:t>模式 </a:t>
            </a:r>
            <a:r>
              <a:rPr lang="en-US" altLang="zh-CN"/>
              <a:t>Observer</a:t>
            </a:r>
            <a:endParaRPr lang="zh-CN" altLang="en-US"/>
          </a:p>
        </p:txBody>
      </p:sp>
      <p:sp>
        <p:nvSpPr>
          <p:cNvPr id="3" name="内容占位符 2"/>
          <p:cNvSpPr>
            <a:spLocks noGrp="1"/>
          </p:cNvSpPr>
          <p:nvPr>
            <p:ph idx="1"/>
          </p:nvPr>
        </p:nvSpPr>
        <p:spPr>
          <a:xfrm>
            <a:off x="251520" y="1021422"/>
            <a:ext cx="8786874" cy="5073427"/>
          </a:xfrm>
        </p:spPr>
        <p:txBody>
          <a:bodyPr/>
          <a:lstStyle/>
          <a:p>
            <a:r>
              <a:rPr lang="zh-CN" altLang="en-US" sz="2800" dirty="0"/>
              <a:t>核心</a:t>
            </a:r>
            <a:r>
              <a:rPr lang="zh-CN" altLang="en-US" sz="2800" dirty="0" smtClean="0"/>
              <a:t>：</a:t>
            </a:r>
            <a:r>
              <a:rPr lang="en-US" altLang="zh-CN" sz="2800" dirty="0" smtClean="0"/>
              <a:t>	</a:t>
            </a:r>
            <a:endParaRPr lang="en-US" altLang="zh-CN" sz="2800" dirty="0" smtClean="0"/>
          </a:p>
          <a:p>
            <a:endParaRPr lang="en-US" altLang="zh-CN" sz="2800" dirty="0" smtClean="0"/>
          </a:p>
          <a:p>
            <a:pPr lvl="1"/>
            <a:r>
              <a:rPr lang="zh-CN" altLang="en-US" dirty="0"/>
              <a:t>观察者</a:t>
            </a:r>
            <a:r>
              <a:rPr lang="zh-CN" altLang="en-US" dirty="0" smtClean="0"/>
              <a:t>模式主要用于</a:t>
            </a:r>
            <a:r>
              <a:rPr lang="en-US" altLang="zh-CN" dirty="0" smtClean="0"/>
              <a:t>1</a:t>
            </a:r>
            <a:r>
              <a:rPr lang="zh-CN" altLang="en-US" dirty="0" smtClean="0"/>
              <a:t>：</a:t>
            </a:r>
            <a:r>
              <a:rPr lang="en-US" altLang="zh-CN" dirty="0" smtClean="0"/>
              <a:t>N</a:t>
            </a:r>
            <a:r>
              <a:rPr lang="zh-CN" altLang="en-US" dirty="0" smtClean="0"/>
              <a:t>的通知。当一个对象</a:t>
            </a:r>
            <a:r>
              <a:rPr lang="en-US" altLang="zh-CN" sz="2400" dirty="0" smtClean="0">
                <a:solidFill>
                  <a:srgbClr val="FF0000"/>
                </a:solidFill>
                <a:effectLst>
                  <a:outerShdw blurRad="38100" dist="38100" dir="2700000" algn="tl">
                    <a:srgbClr val="000000">
                      <a:alpha val="43137"/>
                    </a:srgbClr>
                  </a:outerShdw>
                </a:effectLst>
              </a:rPr>
              <a:t>(</a:t>
            </a:r>
            <a:r>
              <a:rPr lang="zh-CN" altLang="en-US" sz="2400" dirty="0" smtClean="0">
                <a:solidFill>
                  <a:srgbClr val="FF0000"/>
                </a:solidFill>
                <a:effectLst>
                  <a:outerShdw blurRad="38100" dist="38100" dir="2700000" algn="tl">
                    <a:srgbClr val="000000">
                      <a:alpha val="43137"/>
                    </a:srgbClr>
                  </a:outerShdw>
                </a:effectLst>
              </a:rPr>
              <a:t>目标对象</a:t>
            </a:r>
            <a:r>
              <a:rPr lang="en-US" altLang="zh-CN" sz="2400" dirty="0" smtClean="0">
                <a:solidFill>
                  <a:srgbClr val="FF0000"/>
                </a:solidFill>
                <a:effectLst>
                  <a:outerShdw blurRad="38100" dist="38100" dir="2700000" algn="tl">
                    <a:srgbClr val="000000">
                      <a:alpha val="43137"/>
                    </a:srgbClr>
                  </a:outerShdw>
                </a:effectLst>
              </a:rPr>
              <a:t>Subject</a:t>
            </a:r>
            <a:r>
              <a:rPr lang="zh-CN" altLang="en-US" sz="2400" dirty="0" smtClean="0">
                <a:solidFill>
                  <a:srgbClr val="FF0000"/>
                </a:solidFill>
                <a:effectLst>
                  <a:outerShdw blurRad="38100" dist="38100" dir="2700000" algn="tl">
                    <a:srgbClr val="000000">
                      <a:alpha val="43137"/>
                    </a:srgbClr>
                  </a:outerShdw>
                </a:effectLst>
              </a:rPr>
              <a:t>或</a:t>
            </a:r>
            <a:r>
              <a:rPr lang="en-US" altLang="zh-CN" sz="2400" dirty="0" err="1" smtClean="0">
                <a:solidFill>
                  <a:srgbClr val="FF0000"/>
                </a:solidFill>
                <a:effectLst>
                  <a:outerShdw blurRad="38100" dist="38100" dir="2700000" algn="tl">
                    <a:srgbClr val="000000">
                      <a:alpha val="43137"/>
                    </a:srgbClr>
                  </a:outerShdw>
                </a:effectLst>
              </a:rPr>
              <a:t>Objservable</a:t>
            </a:r>
            <a:r>
              <a:rPr lang="en-US" altLang="zh-CN" sz="2400" dirty="0" smtClean="0">
                <a:solidFill>
                  <a:srgbClr val="FF0000"/>
                </a:solidFill>
                <a:effectLst>
                  <a:outerShdw blurRad="38100" dist="38100" dir="2700000" algn="tl">
                    <a:srgbClr val="000000">
                      <a:alpha val="43137"/>
                    </a:srgbClr>
                  </a:outerShdw>
                </a:effectLst>
              </a:rPr>
              <a:t>)</a:t>
            </a:r>
            <a:r>
              <a:rPr lang="zh-CN" altLang="en-US" dirty="0" smtClean="0"/>
              <a:t>的状态变化时，他需要及时告知一系列对象</a:t>
            </a:r>
            <a:r>
              <a:rPr lang="en-US" altLang="zh-CN" sz="2400" b="1" dirty="0" smtClean="0">
                <a:solidFill>
                  <a:srgbClr val="FF0000"/>
                </a:solidFill>
                <a:effectLst>
                  <a:outerShdw blurRad="38100" dist="38100" dir="2700000" algn="tl">
                    <a:srgbClr val="000000">
                      <a:alpha val="43137"/>
                    </a:srgbClr>
                  </a:outerShdw>
                </a:effectLst>
              </a:rPr>
              <a:t>(</a:t>
            </a:r>
            <a:r>
              <a:rPr lang="zh-CN" altLang="en-US" sz="2400" b="1" dirty="0" smtClean="0">
                <a:solidFill>
                  <a:srgbClr val="FF0000"/>
                </a:solidFill>
                <a:effectLst>
                  <a:outerShdw blurRad="38100" dist="38100" dir="2700000" algn="tl">
                    <a:srgbClr val="000000">
                      <a:alpha val="43137"/>
                    </a:srgbClr>
                  </a:outerShdw>
                </a:effectLst>
              </a:rPr>
              <a:t>观察者对象</a:t>
            </a:r>
            <a:r>
              <a:rPr lang="en-US" altLang="zh-CN" sz="2400" b="1" dirty="0" smtClean="0">
                <a:solidFill>
                  <a:srgbClr val="FF0000"/>
                </a:solidFill>
                <a:effectLst>
                  <a:outerShdw blurRad="38100" dist="38100" dir="2700000" algn="tl">
                    <a:srgbClr val="000000">
                      <a:alpha val="43137"/>
                    </a:srgbClr>
                  </a:outerShdw>
                </a:effectLst>
              </a:rPr>
              <a:t>,Observer)</a:t>
            </a:r>
            <a:r>
              <a:rPr lang="zh-CN" altLang="en-US" dirty="0" smtClean="0"/>
              <a:t>，令他们做出响应</a:t>
            </a:r>
            <a:endParaRPr lang="en-US" altLang="zh-CN" dirty="0" smtClean="0"/>
          </a:p>
          <a:p>
            <a:pPr lvl="1"/>
            <a:r>
              <a:rPr lang="zh-CN" altLang="en-US" dirty="0" smtClean="0"/>
              <a:t>通知观察者的方式：</a:t>
            </a:r>
            <a:endParaRPr lang="en-US" altLang="zh-CN" dirty="0" smtClean="0"/>
          </a:p>
          <a:p>
            <a:pPr lvl="2"/>
            <a:r>
              <a:rPr lang="zh-CN" altLang="en-US" sz="2000" dirty="0" smtClean="0"/>
              <a:t>推</a:t>
            </a:r>
            <a:endParaRPr lang="en-US" altLang="zh-CN" sz="2000" dirty="0" smtClean="0"/>
          </a:p>
          <a:p>
            <a:pPr lvl="3"/>
            <a:r>
              <a:rPr lang="zh-CN" altLang="en-US" sz="1800" dirty="0" smtClean="0"/>
              <a:t>每次都会把通知以广播方式发送给所有观察者，所有观察者只能被动接收。</a:t>
            </a:r>
            <a:endParaRPr lang="en-US" altLang="zh-CN" dirty="0" smtClean="0"/>
          </a:p>
          <a:p>
            <a:pPr lvl="2"/>
            <a:r>
              <a:rPr lang="zh-CN" altLang="en-US" sz="2000" dirty="0" smtClean="0"/>
              <a:t>拉</a:t>
            </a:r>
            <a:endParaRPr lang="en-US" altLang="zh-CN" sz="2000" dirty="0" smtClean="0"/>
          </a:p>
          <a:p>
            <a:pPr lvl="3"/>
            <a:r>
              <a:rPr lang="zh-CN" altLang="en-US" sz="1800" dirty="0"/>
              <a:t>观察</a:t>
            </a:r>
            <a:r>
              <a:rPr lang="zh-CN" altLang="en-US" sz="1800" dirty="0" smtClean="0"/>
              <a:t>者只要直到有情况即可。至于什么时候获取内容，获取什么内容，都可以自主决定。</a:t>
            </a:r>
            <a:endParaRPr lang="en-US" altLang="zh-CN" sz="1400" dirty="0" smtClean="0"/>
          </a:p>
          <a:p>
            <a:endParaRPr lang="en-US" altLang="zh-CN" dirty="0" smtClean="0"/>
          </a:p>
          <a:p>
            <a:pPr lvl="1"/>
            <a:endParaRPr lang="en-US" altLang="zh-CN" sz="1800" dirty="0" smtClean="0"/>
          </a:p>
          <a:p>
            <a:pPr lvl="1"/>
            <a:endParaRPr lang="en-US" altLang="zh-CN" sz="1800" dirty="0" smtClean="0"/>
          </a:p>
        </p:txBody>
      </p:sp>
      <p:sp>
        <p:nvSpPr>
          <p:cNvPr id="4" name="文本框 3"/>
          <p:cNvSpPr txBox="1"/>
          <p:nvPr/>
        </p:nvSpPr>
        <p:spPr>
          <a:xfrm>
            <a:off x="6552220" y="1000108"/>
            <a:ext cx="1800200" cy="5232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zh-CN" altLang="en-US" sz="2800" dirty="0" smtClean="0"/>
              <a:t>消息发布</a:t>
            </a:r>
            <a:endParaRPr lang="zh-CN" altLang="en-US" sz="2800" dirty="0"/>
          </a:p>
        </p:txBody>
      </p:sp>
      <p:sp>
        <p:nvSpPr>
          <p:cNvPr id="8" name="文本框 7"/>
          <p:cNvSpPr txBox="1"/>
          <p:nvPr/>
        </p:nvSpPr>
        <p:spPr>
          <a:xfrm>
            <a:off x="6866149" y="3362708"/>
            <a:ext cx="1800200" cy="5232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zh-CN" altLang="en-US" sz="2800" dirty="0" smtClean="0"/>
              <a:t>消息订阅</a:t>
            </a:r>
            <a:endParaRPr lang="zh-CN" altLang="en-US" sz="2800" dirty="0"/>
          </a:p>
        </p:txBody>
      </p:sp>
      <p:cxnSp>
        <p:nvCxnSpPr>
          <p:cNvPr id="9" name="直接箭头连接符 8"/>
          <p:cNvCxnSpPr/>
          <p:nvPr/>
        </p:nvCxnSpPr>
        <p:spPr>
          <a:xfrm flipV="1">
            <a:off x="6751576" y="1523328"/>
            <a:ext cx="268696" cy="5375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 name="直接箭头连接符 10"/>
          <p:cNvCxnSpPr/>
          <p:nvPr/>
        </p:nvCxnSpPr>
        <p:spPr>
          <a:xfrm flipH="1">
            <a:off x="7766250" y="2825188"/>
            <a:ext cx="478158" cy="55418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观察者</a:t>
            </a:r>
            <a:r>
              <a:rPr lang="zh-CN" altLang="en-US" smtClean="0"/>
              <a:t>模式 </a:t>
            </a:r>
            <a:r>
              <a:rPr lang="en-US" altLang="zh-CN"/>
              <a:t>Observer</a:t>
            </a:r>
            <a:endParaRPr lang="zh-CN" altLang="en-US"/>
          </a:p>
        </p:txBody>
      </p:sp>
      <p:sp>
        <p:nvSpPr>
          <p:cNvPr id="3" name="内容占位符 2"/>
          <p:cNvSpPr>
            <a:spLocks noGrp="1"/>
          </p:cNvSpPr>
          <p:nvPr>
            <p:ph idx="1"/>
          </p:nvPr>
        </p:nvSpPr>
        <p:spPr/>
        <p:txBody>
          <a:bodyPr/>
          <a:lstStyle/>
          <a:p>
            <a:r>
              <a:rPr lang="en-US" altLang="zh-CN" sz="2000" b="1" dirty="0" smtClean="0"/>
              <a:t>UML</a:t>
            </a:r>
            <a:r>
              <a:rPr lang="zh-CN" altLang="en-US" sz="2000" b="1" dirty="0" smtClean="0"/>
              <a:t>类图</a:t>
            </a:r>
            <a:endParaRPr lang="en-US" altLang="zh-CN" sz="1100" b="1" dirty="0" smtClean="0"/>
          </a:p>
          <a:p>
            <a:endParaRPr lang="en-US" altLang="zh-CN" sz="1800" dirty="0" smtClean="0"/>
          </a:p>
          <a:p>
            <a:pPr lvl="1"/>
            <a:endParaRPr lang="en-US" altLang="zh-CN" sz="1400" dirty="0" smtClean="0"/>
          </a:p>
          <a:p>
            <a:pPr lvl="1"/>
            <a:endParaRPr lang="en-US" altLang="zh-CN" sz="1400" dirty="0" smtClean="0"/>
          </a:p>
        </p:txBody>
      </p:sp>
      <p:pic>
        <p:nvPicPr>
          <p:cNvPr id="13314" name="Picture 2" descr="http://www.umlonline.cn/school/attachments/09102811380baeee0a816f17bc.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3568" y="1556792"/>
            <a:ext cx="7056784" cy="4151051"/>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观察者</a:t>
            </a:r>
            <a:r>
              <a:rPr lang="zh-CN" altLang="en-US" smtClean="0"/>
              <a:t>模式 </a:t>
            </a:r>
            <a:r>
              <a:rPr lang="en-US" altLang="zh-CN"/>
              <a:t>Observer</a:t>
            </a:r>
            <a:endParaRPr lang="zh-CN" altLang="en-US"/>
          </a:p>
        </p:txBody>
      </p:sp>
      <p:sp>
        <p:nvSpPr>
          <p:cNvPr id="3" name="内容占位符 2"/>
          <p:cNvSpPr>
            <a:spLocks noGrp="1"/>
          </p:cNvSpPr>
          <p:nvPr>
            <p:ph idx="1"/>
          </p:nvPr>
        </p:nvSpPr>
        <p:spPr/>
        <p:txBody>
          <a:bodyPr/>
          <a:lstStyle/>
          <a:p>
            <a:r>
              <a:rPr lang="en-US" altLang="zh-CN" sz="2000" smtClean="0"/>
              <a:t>JAVASE</a:t>
            </a:r>
            <a:r>
              <a:rPr lang="zh-CN" altLang="en-US" sz="2000" smtClean="0"/>
              <a:t>提供了</a:t>
            </a:r>
            <a:r>
              <a:rPr lang="en-US" altLang="zh-CN" b="1" smtClean="0">
                <a:solidFill>
                  <a:srgbClr val="FF0000"/>
                </a:solidFill>
                <a:effectLst>
                  <a:outerShdw blurRad="38100" dist="38100" dir="2700000" algn="tl">
                    <a:srgbClr val="000000">
                      <a:alpha val="43137"/>
                    </a:srgbClr>
                  </a:outerShdw>
                </a:effectLst>
              </a:rPr>
              <a:t>java.util.Observable</a:t>
            </a:r>
            <a:r>
              <a:rPr lang="zh-CN" altLang="en-US" b="1" smtClean="0">
                <a:solidFill>
                  <a:srgbClr val="FF0000"/>
                </a:solidFill>
                <a:effectLst>
                  <a:outerShdw blurRad="38100" dist="38100" dir="2700000" algn="tl">
                    <a:srgbClr val="000000">
                      <a:alpha val="43137"/>
                    </a:srgbClr>
                  </a:outerShdw>
                </a:effectLst>
              </a:rPr>
              <a:t>和</a:t>
            </a:r>
            <a:r>
              <a:rPr lang="en-US" altLang="zh-CN" b="1" smtClean="0">
                <a:solidFill>
                  <a:srgbClr val="FF0000"/>
                </a:solidFill>
                <a:effectLst>
                  <a:outerShdw blurRad="38100" dist="38100" dir="2700000" algn="tl">
                    <a:srgbClr val="000000">
                      <a:alpha val="43137"/>
                    </a:srgbClr>
                  </a:outerShdw>
                </a:effectLst>
              </a:rPr>
              <a:t>java.util.Observer</a:t>
            </a:r>
            <a:r>
              <a:rPr lang="zh-CN" altLang="en-US" sz="2000" smtClean="0"/>
              <a:t>来实现观察者模式</a:t>
            </a:r>
            <a:endParaRPr lang="en-US" altLang="zh-CN" sz="2000" smtClean="0"/>
          </a:p>
          <a:p>
            <a:endParaRPr lang="en-US" altLang="zh-CN" sz="1800" smtClean="0"/>
          </a:p>
          <a:p>
            <a:pPr lvl="1"/>
            <a:endParaRPr lang="en-US" altLang="zh-CN" sz="1400" smtClean="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观察者</a:t>
            </a:r>
            <a:r>
              <a:rPr lang="zh-CN" altLang="en-US" smtClean="0"/>
              <a:t>模式 </a:t>
            </a:r>
            <a:r>
              <a:rPr lang="en-US" altLang="zh-CN"/>
              <a:t>Observer</a:t>
            </a:r>
            <a:endParaRPr lang="zh-CN" altLang="en-US"/>
          </a:p>
        </p:txBody>
      </p:sp>
      <p:sp>
        <p:nvSpPr>
          <p:cNvPr id="3" name="内容占位符 2"/>
          <p:cNvSpPr>
            <a:spLocks noGrp="1"/>
          </p:cNvSpPr>
          <p:nvPr>
            <p:ph idx="1"/>
          </p:nvPr>
        </p:nvSpPr>
        <p:spPr/>
        <p:txBody>
          <a:bodyPr/>
          <a:lstStyle/>
          <a:p>
            <a:r>
              <a:rPr lang="zh-CN" altLang="en-US" sz="1800" dirty="0" smtClean="0"/>
              <a:t>开发中常见的场景：</a:t>
            </a:r>
            <a:endParaRPr lang="en-US" altLang="zh-CN" sz="1800" dirty="0" smtClean="0"/>
          </a:p>
          <a:p>
            <a:pPr lvl="1"/>
            <a:r>
              <a:rPr lang="zh-CN" altLang="en-US" sz="1600" dirty="0" smtClean="0"/>
              <a:t>聊天室程序的，服务器转发给所有客户端</a:t>
            </a:r>
            <a:endParaRPr lang="en-US" altLang="zh-CN" sz="1600" dirty="0" smtClean="0"/>
          </a:p>
          <a:p>
            <a:pPr lvl="1"/>
            <a:r>
              <a:rPr lang="zh-CN" altLang="en-US" sz="1600" dirty="0" smtClean="0"/>
              <a:t>网络游戏</a:t>
            </a:r>
            <a:r>
              <a:rPr lang="en-US" altLang="zh-CN" sz="1600" dirty="0" smtClean="0"/>
              <a:t>(</a:t>
            </a:r>
            <a:r>
              <a:rPr lang="zh-CN" altLang="en-US" sz="1600" dirty="0" smtClean="0"/>
              <a:t>多人联机对战</a:t>
            </a:r>
            <a:r>
              <a:rPr lang="en-US" altLang="zh-CN" sz="1600" dirty="0" smtClean="0"/>
              <a:t>)</a:t>
            </a:r>
            <a:r>
              <a:rPr lang="zh-CN" altLang="en-US" sz="1600" dirty="0" smtClean="0"/>
              <a:t>场景中，服务器将客户端的状态进行分发</a:t>
            </a:r>
            <a:endParaRPr lang="en-US" altLang="zh-CN" sz="1600" dirty="0" smtClean="0"/>
          </a:p>
          <a:p>
            <a:pPr lvl="1"/>
            <a:r>
              <a:rPr lang="zh-CN" altLang="en-US" sz="1600" dirty="0" smtClean="0"/>
              <a:t>邮件订阅</a:t>
            </a:r>
            <a:endParaRPr lang="en-US" altLang="zh-CN" sz="1600" dirty="0" smtClean="0"/>
          </a:p>
          <a:p>
            <a:pPr lvl="1"/>
            <a:r>
              <a:rPr lang="en-US" altLang="zh-CN" sz="1600" dirty="0" smtClean="0"/>
              <a:t>Servlet</a:t>
            </a:r>
            <a:r>
              <a:rPr lang="zh-CN" altLang="en-US" sz="1600" dirty="0" smtClean="0"/>
              <a:t>中，监听器的实现</a:t>
            </a:r>
            <a:endParaRPr lang="en-US" altLang="zh-CN" sz="1600" dirty="0" smtClean="0"/>
          </a:p>
          <a:p>
            <a:pPr lvl="1"/>
            <a:r>
              <a:rPr lang="en-US" altLang="zh-CN" sz="1600" dirty="0" smtClean="0"/>
              <a:t>Android</a:t>
            </a:r>
            <a:r>
              <a:rPr lang="zh-CN" altLang="en-US" sz="1600" dirty="0" smtClean="0"/>
              <a:t>中，广播机制</a:t>
            </a:r>
            <a:endParaRPr lang="en-US" altLang="zh-CN" sz="1600" dirty="0" smtClean="0"/>
          </a:p>
          <a:p>
            <a:pPr lvl="1"/>
            <a:r>
              <a:rPr lang="en-US" altLang="zh-CN" sz="1600" dirty="0" smtClean="0"/>
              <a:t>JDK</a:t>
            </a:r>
            <a:r>
              <a:rPr lang="zh-CN" altLang="en-US" sz="1600" dirty="0" smtClean="0"/>
              <a:t>的</a:t>
            </a:r>
            <a:r>
              <a:rPr lang="en-US" altLang="zh-CN" sz="1600" dirty="0" smtClean="0"/>
              <a:t>AWT</a:t>
            </a:r>
            <a:r>
              <a:rPr lang="zh-CN" altLang="en-US" sz="1600" dirty="0" smtClean="0"/>
              <a:t>中事件处理模型</a:t>
            </a:r>
            <a:r>
              <a:rPr lang="en-US" altLang="zh-CN" sz="1600" dirty="0" smtClean="0"/>
              <a:t>,</a:t>
            </a:r>
            <a:r>
              <a:rPr lang="zh-CN" altLang="en-US" sz="1600" dirty="0" smtClean="0"/>
              <a:t>基于观察者模式的委派事件模型</a:t>
            </a:r>
            <a:r>
              <a:rPr lang="en-US" altLang="zh-CN" sz="1600" dirty="0" smtClean="0"/>
              <a:t>(Delegation  Event  Model)</a:t>
            </a:r>
            <a:endParaRPr lang="en-US" altLang="zh-CN" sz="1600" dirty="0" smtClean="0"/>
          </a:p>
          <a:p>
            <a:pPr lvl="2"/>
            <a:r>
              <a:rPr lang="zh-CN" altLang="en-US" sz="1400" dirty="0"/>
              <a:t>事件</a:t>
            </a:r>
            <a:r>
              <a:rPr lang="zh-CN" altLang="en-US" sz="1400" dirty="0" smtClean="0"/>
              <a:t>源</a:t>
            </a:r>
            <a:r>
              <a:rPr lang="en-US" altLang="zh-CN" sz="1400" dirty="0" smtClean="0"/>
              <a:t>----------------</a:t>
            </a:r>
            <a:r>
              <a:rPr lang="zh-CN" altLang="en-US" sz="1400" dirty="0" smtClean="0"/>
              <a:t>目标对象</a:t>
            </a:r>
            <a:endParaRPr lang="en-US" altLang="zh-CN" sz="1400" dirty="0" smtClean="0"/>
          </a:p>
          <a:p>
            <a:pPr lvl="2"/>
            <a:r>
              <a:rPr lang="zh-CN" altLang="en-US" sz="1400" dirty="0" smtClean="0"/>
              <a:t>事件监听器</a:t>
            </a:r>
            <a:r>
              <a:rPr lang="en-US" altLang="zh-CN" sz="1400" dirty="0" smtClean="0"/>
              <a:t>------------</a:t>
            </a:r>
            <a:r>
              <a:rPr lang="zh-CN" altLang="en-US" sz="1400" dirty="0" smtClean="0"/>
              <a:t>观察者</a:t>
            </a:r>
            <a:endParaRPr lang="en-US" altLang="zh-CN" sz="1400" dirty="0" smtClean="0"/>
          </a:p>
          <a:p>
            <a:pPr lvl="1"/>
            <a:r>
              <a:rPr lang="zh-CN" altLang="en-US" sz="1600" dirty="0"/>
              <a:t>京</a:t>
            </a:r>
            <a:r>
              <a:rPr lang="zh-CN" altLang="en-US" sz="1600" dirty="0" smtClean="0"/>
              <a:t>东商城中，群发某商品打折信息</a:t>
            </a:r>
            <a:endParaRPr lang="en-US" altLang="zh-CN" sz="1600" dirty="0" smtClean="0"/>
          </a:p>
          <a:p>
            <a:pPr lvl="1"/>
            <a:endParaRPr lang="en-US" altLang="zh-CN" sz="1400" dirty="0" smtClean="0"/>
          </a:p>
          <a:p>
            <a:pPr lvl="1"/>
            <a:endParaRPr lang="en-US" altLang="zh-CN" sz="1400" dirty="0" smtClean="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备忘录</a:t>
            </a:r>
            <a:r>
              <a:rPr lang="zh-CN" altLang="en-US" smtClean="0"/>
              <a:t>模式 </a:t>
            </a:r>
            <a:r>
              <a:rPr lang="en-US" altLang="zh-CN" smtClean="0"/>
              <a:t>memento</a:t>
            </a:r>
            <a:endParaRPr lang="zh-CN" altLang="en-US"/>
          </a:p>
        </p:txBody>
      </p:sp>
      <p:sp>
        <p:nvSpPr>
          <p:cNvPr id="3" name="内容占位符 2"/>
          <p:cNvSpPr>
            <a:spLocks noGrp="1"/>
          </p:cNvSpPr>
          <p:nvPr>
            <p:ph idx="1"/>
          </p:nvPr>
        </p:nvSpPr>
        <p:spPr/>
        <p:txBody>
          <a:bodyPr/>
          <a:lstStyle/>
          <a:p>
            <a:r>
              <a:rPr lang="zh-CN" altLang="en-US" sz="2800" dirty="0" smtClean="0"/>
              <a:t>场景：</a:t>
            </a:r>
            <a:endParaRPr lang="en-US" altLang="zh-CN" sz="2800" dirty="0" smtClean="0"/>
          </a:p>
          <a:p>
            <a:pPr lvl="1"/>
            <a:r>
              <a:rPr lang="zh-CN" altLang="en-US" dirty="0" smtClean="0"/>
              <a:t>录入大批人员资料。正在录入当前人资料时，发现上一个人录错了，此时需要恢复上一个人的资料，再进行修改。</a:t>
            </a:r>
            <a:endParaRPr lang="en-US" altLang="zh-CN" dirty="0" smtClean="0"/>
          </a:p>
          <a:p>
            <a:pPr lvl="1"/>
            <a:r>
              <a:rPr lang="en-US" altLang="zh-CN" dirty="0" smtClean="0"/>
              <a:t>Word</a:t>
            </a:r>
            <a:r>
              <a:rPr lang="zh-CN" altLang="en-US" dirty="0" smtClean="0"/>
              <a:t>文档编辑时，忽然电脑死机或断电，再打开时，可以看到</a:t>
            </a:r>
            <a:r>
              <a:rPr lang="en-US" altLang="zh-CN" dirty="0" smtClean="0"/>
              <a:t>word</a:t>
            </a:r>
            <a:r>
              <a:rPr lang="zh-CN" altLang="en-US" dirty="0" smtClean="0"/>
              <a:t>提示你恢复到以前的文档</a:t>
            </a:r>
            <a:endParaRPr lang="en-US" altLang="zh-CN" dirty="0" smtClean="0"/>
          </a:p>
          <a:p>
            <a:pPr lvl="1"/>
            <a:r>
              <a:rPr lang="zh-CN" altLang="en-US" dirty="0" smtClean="0"/>
              <a:t>管理系统中，公文撤回功能。公文发送出去后，想撤回来。</a:t>
            </a:r>
            <a:endParaRPr lang="en-US" altLang="zh-CN" dirty="0" smtClean="0"/>
          </a:p>
          <a:p>
            <a:pPr lvl="1"/>
            <a:endParaRPr lang="en-US" altLang="zh-CN" dirty="0" smtClean="0"/>
          </a:p>
          <a:p>
            <a:pPr lvl="1"/>
            <a:endParaRPr lang="en-US" altLang="zh-CN" sz="2400" dirty="0" smtClean="0"/>
          </a:p>
          <a:p>
            <a:pPr lvl="1"/>
            <a:endParaRPr lang="en-US" altLang="zh-CN" sz="2400" dirty="0" smtClean="0"/>
          </a:p>
        </p:txBody>
      </p:sp>
      <p:pic>
        <p:nvPicPr>
          <p:cNvPr id="4" name="图片 3"/>
          <p:cNvPicPr>
            <a:picLocks noChangeAspect="1"/>
          </p:cNvPicPr>
          <p:nvPr/>
        </p:nvPicPr>
        <p:blipFill>
          <a:blip r:embed="rId1"/>
          <a:stretch>
            <a:fillRect/>
          </a:stretch>
        </p:blipFill>
        <p:spPr>
          <a:xfrm>
            <a:off x="1290669" y="3717032"/>
            <a:ext cx="2095500" cy="20955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备忘录</a:t>
            </a:r>
            <a:r>
              <a:rPr lang="zh-CN" altLang="en-US" smtClean="0"/>
              <a:t>模式 </a:t>
            </a:r>
            <a:r>
              <a:rPr lang="en-US" altLang="zh-CN"/>
              <a:t>memento</a:t>
            </a:r>
            <a:endParaRPr lang="zh-CN" altLang="en-US"/>
          </a:p>
        </p:txBody>
      </p:sp>
      <p:sp>
        <p:nvSpPr>
          <p:cNvPr id="3" name="内容占位符 2"/>
          <p:cNvSpPr>
            <a:spLocks noGrp="1"/>
          </p:cNvSpPr>
          <p:nvPr>
            <p:ph idx="1"/>
          </p:nvPr>
        </p:nvSpPr>
        <p:spPr/>
        <p:txBody>
          <a:bodyPr/>
          <a:lstStyle/>
          <a:p>
            <a:r>
              <a:rPr lang="zh-CN" altLang="en-US" dirty="0" smtClean="0"/>
              <a:t>核心</a:t>
            </a:r>
            <a:endParaRPr lang="en-US" altLang="zh-CN" dirty="0" smtClean="0"/>
          </a:p>
          <a:p>
            <a:pPr lvl="1"/>
            <a:r>
              <a:rPr lang="zh-CN" altLang="en-US" dirty="0" smtClean="0"/>
              <a:t>就是保存某个对象内部状态的拷贝，这样以后就可以将该对象恢复到原先的状态。</a:t>
            </a:r>
            <a:endParaRPr lang="en-US" altLang="zh-CN" dirty="0" smtClean="0"/>
          </a:p>
          <a:p>
            <a:r>
              <a:rPr lang="zh-CN" altLang="en-US" dirty="0" smtClean="0"/>
              <a:t>结构：</a:t>
            </a:r>
            <a:endParaRPr lang="en-US" altLang="zh-CN" dirty="0" smtClean="0"/>
          </a:p>
          <a:p>
            <a:pPr lvl="1"/>
            <a:r>
              <a:rPr lang="zh-CN" altLang="en-US" dirty="0"/>
              <a:t>源</a:t>
            </a:r>
            <a:r>
              <a:rPr lang="zh-CN" altLang="en-US" dirty="0" smtClean="0"/>
              <a:t>发器类</a:t>
            </a:r>
            <a:r>
              <a:rPr lang="en-US" altLang="zh-CN" dirty="0" smtClean="0"/>
              <a:t>Originator</a:t>
            </a:r>
            <a:endParaRPr lang="en-US" altLang="zh-CN" dirty="0" smtClean="0"/>
          </a:p>
          <a:p>
            <a:pPr lvl="1"/>
            <a:r>
              <a:rPr lang="zh-CN" altLang="en-US" dirty="0" smtClean="0"/>
              <a:t>备忘录类</a:t>
            </a:r>
            <a:r>
              <a:rPr lang="en-US" altLang="zh-CN" dirty="0" smtClean="0"/>
              <a:t>Memento</a:t>
            </a:r>
            <a:endParaRPr lang="en-US" altLang="zh-CN" dirty="0" smtClean="0"/>
          </a:p>
          <a:p>
            <a:pPr lvl="1"/>
            <a:r>
              <a:rPr lang="zh-CN" altLang="en-US" dirty="0"/>
              <a:t>负责</a:t>
            </a:r>
            <a:r>
              <a:rPr lang="zh-CN" altLang="en-US" dirty="0" smtClean="0"/>
              <a:t>人类</a:t>
            </a:r>
            <a:r>
              <a:rPr lang="en-US" altLang="zh-CN" dirty="0" err="1" smtClean="0"/>
              <a:t>CareTaker</a:t>
            </a:r>
            <a:endParaRPr lang="en-US" altLang="zh-CN" dirty="0"/>
          </a:p>
          <a:p>
            <a:endParaRPr lang="en-US" altLang="zh-CN" dirty="0" smtClean="0"/>
          </a:p>
          <a:p>
            <a:pPr lvl="1"/>
            <a:endParaRPr lang="en-US" altLang="zh-CN" sz="2400" dirty="0" smtClean="0"/>
          </a:p>
          <a:p>
            <a:pPr lvl="1"/>
            <a:endParaRPr lang="en-US" altLang="zh-CN" sz="2400" dirty="0" smtClean="0"/>
          </a:p>
        </p:txBody>
      </p:sp>
      <p:pic>
        <p:nvPicPr>
          <p:cNvPr id="4" name="图片 3"/>
          <p:cNvPicPr>
            <a:picLocks noChangeAspect="1"/>
          </p:cNvPicPr>
          <p:nvPr/>
        </p:nvPicPr>
        <p:blipFill>
          <a:blip r:embed="rId1"/>
          <a:stretch>
            <a:fillRect/>
          </a:stretch>
        </p:blipFill>
        <p:spPr>
          <a:xfrm>
            <a:off x="370324" y="3628261"/>
            <a:ext cx="6117788" cy="3024395"/>
          </a:xfrm>
          <a:prstGeom prst="rect">
            <a:avLst/>
          </a:prstGeom>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备忘录</a:t>
            </a:r>
            <a:r>
              <a:rPr lang="zh-CN" altLang="en-US" smtClean="0"/>
              <a:t>模式 </a:t>
            </a:r>
            <a:r>
              <a:rPr lang="en-US" altLang="zh-CN"/>
              <a:t>memento</a:t>
            </a:r>
            <a:endParaRPr lang="zh-CN" altLang="en-US"/>
          </a:p>
        </p:txBody>
      </p:sp>
      <p:sp>
        <p:nvSpPr>
          <p:cNvPr id="3" name="内容占位符 2"/>
          <p:cNvSpPr>
            <a:spLocks noGrp="1"/>
          </p:cNvSpPr>
          <p:nvPr>
            <p:ph idx="1"/>
          </p:nvPr>
        </p:nvSpPr>
        <p:spPr/>
        <p:txBody>
          <a:bodyPr/>
          <a:lstStyle/>
          <a:p>
            <a:r>
              <a:rPr lang="zh-CN" altLang="en-US" smtClean="0"/>
              <a:t>课堂代码的类图</a:t>
            </a:r>
            <a:endParaRPr lang="en-US" altLang="zh-CN" smtClean="0"/>
          </a:p>
          <a:p>
            <a:pPr lvl="1"/>
            <a:endParaRPr lang="en-US" altLang="zh-CN" sz="2400" smtClean="0"/>
          </a:p>
          <a:p>
            <a:pPr lvl="1"/>
            <a:endParaRPr lang="en-US" altLang="zh-CN" sz="2400" smtClean="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315563"/>
            <a:ext cx="9144000" cy="2442515"/>
          </a:xfrm>
          <a:prstGeom prst="rect">
            <a:avLst/>
          </a:prstGeom>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备忘录</a:t>
            </a:r>
            <a:r>
              <a:rPr lang="zh-CN" altLang="en-US" smtClean="0"/>
              <a:t>模式 </a:t>
            </a:r>
            <a:r>
              <a:rPr lang="en-US" altLang="zh-CN"/>
              <a:t>memento</a:t>
            </a:r>
            <a:endParaRPr lang="zh-CN" altLang="en-US"/>
          </a:p>
        </p:txBody>
      </p:sp>
      <p:sp>
        <p:nvSpPr>
          <p:cNvPr id="3" name="内容占位符 2"/>
          <p:cNvSpPr>
            <a:spLocks noGrp="1"/>
          </p:cNvSpPr>
          <p:nvPr>
            <p:ph idx="1"/>
          </p:nvPr>
        </p:nvSpPr>
        <p:spPr/>
        <p:txBody>
          <a:bodyPr/>
          <a:lstStyle/>
          <a:p>
            <a:r>
              <a:rPr lang="zh-CN" altLang="en-US" smtClean="0"/>
              <a:t>负责人类</a:t>
            </a:r>
            <a:endParaRPr lang="en-US" altLang="zh-CN" smtClean="0"/>
          </a:p>
          <a:p>
            <a:pPr lvl="1"/>
            <a:r>
              <a:rPr lang="zh-CN" altLang="en-US" smtClean="0"/>
              <a:t>负责保存好的备忘录对象。</a:t>
            </a:r>
            <a:endParaRPr lang="en-US" altLang="zh-CN" smtClean="0"/>
          </a:p>
          <a:p>
            <a:pPr lvl="1"/>
            <a:r>
              <a:rPr lang="zh-CN" altLang="en-US" smtClean="0"/>
              <a:t>可以通过增加容器，设置多个</a:t>
            </a:r>
            <a:r>
              <a:rPr lang="zh-CN" altLang="en-US" sz="2800" b="1">
                <a:solidFill>
                  <a:srgbClr val="FF0000"/>
                </a:solidFill>
                <a:effectLst>
                  <a:outerShdw blurRad="38100" dist="38100" dir="2700000" algn="tl">
                    <a:srgbClr val="000000">
                      <a:alpha val="43137"/>
                    </a:srgbClr>
                  </a:outerShdw>
                </a:effectLst>
              </a:rPr>
              <a:t>“</a:t>
            </a:r>
            <a:r>
              <a:rPr lang="zh-CN" altLang="en-US" sz="2800" b="1" smtClean="0">
                <a:solidFill>
                  <a:srgbClr val="FF0000"/>
                </a:solidFill>
                <a:effectLst>
                  <a:outerShdw blurRad="38100" dist="38100" dir="2700000" algn="tl">
                    <a:srgbClr val="000000">
                      <a:alpha val="43137"/>
                    </a:srgbClr>
                  </a:outerShdw>
                </a:effectLst>
              </a:rPr>
              <a:t>备忘点</a:t>
            </a:r>
            <a:r>
              <a:rPr lang="en-US" altLang="zh-CN" sz="2800" b="1" smtClean="0">
                <a:solidFill>
                  <a:srgbClr val="FF0000"/>
                </a:solidFill>
                <a:effectLst>
                  <a:outerShdw blurRad="38100" dist="38100" dir="2700000" algn="tl">
                    <a:srgbClr val="000000">
                      <a:alpha val="43137"/>
                    </a:srgbClr>
                  </a:outerShdw>
                </a:effectLst>
              </a:rPr>
              <a:t>”</a:t>
            </a:r>
            <a:endParaRPr lang="en-US" altLang="zh-CN" b="1" smtClean="0">
              <a:solidFill>
                <a:srgbClr val="FF0000"/>
              </a:solidFill>
              <a:effectLst>
                <a:outerShdw blurRad="38100" dist="38100" dir="2700000" algn="tl">
                  <a:srgbClr val="000000">
                    <a:alpha val="43137"/>
                  </a:srgbClr>
                </a:outerShdw>
              </a:effectLst>
            </a:endParaRPr>
          </a:p>
          <a:p>
            <a:pPr lvl="1"/>
            <a:endParaRPr lang="en-US" altLang="zh-CN" sz="2400" smtClean="0"/>
          </a:p>
          <a:p>
            <a:pPr lvl="1"/>
            <a:endParaRPr lang="en-US" altLang="zh-CN" sz="2400" smtClean="0"/>
          </a:p>
        </p:txBody>
      </p:sp>
      <p:graphicFrame>
        <p:nvGraphicFramePr>
          <p:cNvPr id="5" name="表格 4"/>
          <p:cNvGraphicFramePr>
            <a:graphicFrameLocks noGrp="1"/>
          </p:cNvGraphicFramePr>
          <p:nvPr/>
        </p:nvGraphicFramePr>
        <p:xfrm>
          <a:off x="611560" y="2348880"/>
          <a:ext cx="8318158" cy="2834640"/>
        </p:xfrm>
        <a:graphic>
          <a:graphicData uri="http://schemas.openxmlformats.org/drawingml/2006/table">
            <a:tbl>
              <a:tblPr firstRow="1" bandRow="1">
                <a:tableStyleId>{C4B1156A-380E-4F78-BDF5-A606A8083BF9}</a:tableStyleId>
              </a:tblPr>
              <a:tblGrid>
                <a:gridCol w="8318158"/>
              </a:tblGrid>
              <a:tr h="370840">
                <a:tc>
                  <a:txBody>
                    <a:bodyPr/>
                    <a:lstStyle/>
                    <a:p>
                      <a:r>
                        <a:rPr lang="en-US" altLang="zh-CN" sz="1200" b="0" smtClean="0"/>
                        <a:t>public class CareTaker {</a:t>
                      </a:r>
                      <a:endParaRPr lang="en-US" altLang="zh-CN" sz="1200" b="0" smtClean="0"/>
                    </a:p>
                    <a:p>
                      <a:r>
                        <a:rPr lang="en-US" altLang="zh-CN" sz="1200" b="0" smtClean="0"/>
                        <a:t>	</a:t>
                      </a:r>
                      <a:endParaRPr lang="en-US" altLang="zh-CN" sz="1200" b="0" smtClean="0"/>
                    </a:p>
                    <a:p>
                      <a:r>
                        <a:rPr lang="en-US" altLang="zh-CN" sz="1200" b="0" smtClean="0"/>
                        <a:t>	private EmpMemento memento;</a:t>
                      </a:r>
                      <a:endParaRPr lang="en-US" altLang="zh-CN" sz="1200" b="0" smtClean="0"/>
                    </a:p>
                    <a:p>
                      <a:endParaRPr lang="en-US" altLang="zh-CN" sz="1200" b="0" smtClean="0"/>
                    </a:p>
                    <a:p>
                      <a:r>
                        <a:rPr lang="en-US" altLang="zh-CN" sz="1200" b="0" smtClean="0"/>
                        <a:t>//	</a:t>
                      </a:r>
                      <a:r>
                        <a:rPr lang="en-US" altLang="zh-CN" sz="1200" b="1" u="none" kern="1200" smtClean="0">
                          <a:solidFill>
                            <a:srgbClr val="FF0000"/>
                          </a:solidFill>
                          <a:effectLst>
                            <a:outerShdw blurRad="38100" dist="38100" dir="2700000" algn="tl">
                              <a:srgbClr val="000000">
                                <a:alpha val="43137"/>
                              </a:srgbClr>
                            </a:outerShdw>
                          </a:effectLst>
                          <a:latin typeface="+mn-lt"/>
                          <a:ea typeface="+mn-ea"/>
                          <a:cs typeface="+mn-cs"/>
                        </a:rPr>
                        <a:t>private List&lt;EmpMemento&gt;  list = new ArrayList&lt;EmpMemento&gt;();</a:t>
                      </a:r>
                      <a:r>
                        <a:rPr lang="zh-CN" altLang="en-US" sz="1200" b="1" smtClean="0">
                          <a:effectLst>
                            <a:outerShdw blurRad="38100" dist="38100" dir="2700000" algn="tl">
                              <a:srgbClr val="000000">
                                <a:alpha val="43137"/>
                              </a:srgbClr>
                            </a:outerShdw>
                          </a:effectLst>
                        </a:rPr>
                        <a:t>	</a:t>
                      </a:r>
                      <a:endParaRPr lang="zh-CN" altLang="en-US" sz="1200" b="1" smtClean="0">
                        <a:effectLst>
                          <a:outerShdw blurRad="38100" dist="38100" dir="2700000" algn="tl">
                            <a:srgbClr val="000000">
                              <a:alpha val="43137"/>
                            </a:srgbClr>
                          </a:outerShdw>
                        </a:effectLst>
                      </a:endParaRPr>
                    </a:p>
                    <a:p>
                      <a:r>
                        <a:rPr lang="zh-CN" altLang="en-US" sz="1200" b="0" smtClean="0"/>
                        <a:t>	</a:t>
                      </a:r>
                      <a:endParaRPr lang="zh-CN" altLang="en-US" sz="1200" b="0" smtClean="0"/>
                    </a:p>
                    <a:p>
                      <a:r>
                        <a:rPr lang="zh-CN" altLang="en-US" sz="1200" b="0" smtClean="0"/>
                        <a:t>	</a:t>
                      </a:r>
                      <a:r>
                        <a:rPr lang="en-US" altLang="zh-CN" sz="1200" b="0" smtClean="0"/>
                        <a:t>public EmpMemento getMemento() {</a:t>
                      </a:r>
                      <a:endParaRPr lang="en-US" altLang="zh-CN" sz="1200" b="0" smtClean="0"/>
                    </a:p>
                    <a:p>
                      <a:r>
                        <a:rPr lang="en-US" altLang="zh-CN" sz="1200" b="0" smtClean="0"/>
                        <a:t>		return memento;</a:t>
                      </a:r>
                      <a:endParaRPr lang="en-US" altLang="zh-CN" sz="1200" b="0" smtClean="0"/>
                    </a:p>
                    <a:p>
                      <a:r>
                        <a:rPr lang="en-US" altLang="zh-CN" sz="1200" b="0" smtClean="0"/>
                        <a:t>	}</a:t>
                      </a:r>
                      <a:endParaRPr lang="en-US" altLang="zh-CN" sz="1200" b="0" smtClean="0"/>
                    </a:p>
                    <a:p>
                      <a:endParaRPr lang="en-US" altLang="zh-CN" sz="1200" b="0" smtClean="0"/>
                    </a:p>
                    <a:p>
                      <a:r>
                        <a:rPr lang="en-US" altLang="zh-CN" sz="1200" b="0" smtClean="0"/>
                        <a:t>	public void setMemento(EmpMemento memento) {</a:t>
                      </a:r>
                      <a:endParaRPr lang="en-US" altLang="zh-CN" sz="1200" b="0" smtClean="0"/>
                    </a:p>
                    <a:p>
                      <a:r>
                        <a:rPr lang="en-US" altLang="zh-CN" sz="1200" b="0" smtClean="0"/>
                        <a:t>		this.memento = memento;</a:t>
                      </a:r>
                      <a:endParaRPr lang="en-US" altLang="zh-CN" sz="1200" b="0" smtClean="0"/>
                    </a:p>
                    <a:p>
                      <a:r>
                        <a:rPr lang="en-US" altLang="zh-CN" sz="1200" b="0" smtClean="0"/>
                        <a:t>	}</a:t>
                      </a:r>
                      <a:endParaRPr lang="en-US" altLang="zh-CN" sz="1200" b="0" smtClean="0"/>
                    </a:p>
                    <a:p>
                      <a:r>
                        <a:rPr lang="en-US" altLang="zh-CN" sz="1200" b="0" smtClean="0"/>
                        <a:t>	</a:t>
                      </a:r>
                      <a:endParaRPr lang="en-US" altLang="zh-CN" sz="1200" b="0" smtClean="0"/>
                    </a:p>
                    <a:p>
                      <a:r>
                        <a:rPr lang="en-US" altLang="zh-CN" sz="1200" b="0" smtClean="0"/>
                        <a:t>}</a:t>
                      </a:r>
                      <a:endParaRPr lang="zh-CN" altLang="en-US" sz="1200" b="0"/>
                    </a:p>
                  </a:txBody>
                  <a:tcPr/>
                </a:tc>
              </a:tr>
            </a:tbl>
          </a:graphicData>
        </a:graphic>
      </p:graphicFrame>
      <p:sp>
        <p:nvSpPr>
          <p:cNvPr id="6" name="线形标注 3 5"/>
          <p:cNvSpPr/>
          <p:nvPr/>
        </p:nvSpPr>
        <p:spPr>
          <a:xfrm>
            <a:off x="6786578" y="3645024"/>
            <a:ext cx="1529838" cy="1296144"/>
          </a:xfrm>
          <a:prstGeom prst="borderCallout3">
            <a:avLst>
              <a:gd name="adj1" fmla="val 18750"/>
              <a:gd name="adj2" fmla="val -8333"/>
              <a:gd name="adj3" fmla="val 18750"/>
              <a:gd name="adj4" fmla="val -16667"/>
              <a:gd name="adj5" fmla="val -677"/>
              <a:gd name="adj6" fmla="val -62964"/>
              <a:gd name="adj7" fmla="val -22988"/>
              <a:gd name="adj8" fmla="val -10423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mtClean="0"/>
              <a:t>可以</a:t>
            </a:r>
            <a:r>
              <a:rPr lang="zh-CN" altLang="en-US"/>
              <a:t>通过容器设置多个备份点！</a:t>
            </a:r>
            <a:endParaRPr lang="zh-CN" altLang="en-US"/>
          </a:p>
          <a:p>
            <a:pPr algn="ctr"/>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单例模式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pPr eaLnBrk="1" hangingPunct="1"/>
            <a:r>
              <a:rPr lang="zh-CN" altLang="en-US" smtClean="0"/>
              <a:t>常见的五种单例模式实现方式</a:t>
            </a:r>
            <a:endParaRPr lang="en-US" altLang="zh-CN" smtClean="0"/>
          </a:p>
          <a:p>
            <a:pPr lvl="1" eaLnBrk="1" hangingPunct="1"/>
            <a:r>
              <a:rPr lang="zh-CN" altLang="en-US" sz="1800" smtClean="0">
                <a:solidFill>
                  <a:srgbClr val="0070C0"/>
                </a:solidFill>
              </a:rPr>
              <a:t>主要：</a:t>
            </a:r>
            <a:endParaRPr lang="en-US" altLang="zh-CN" sz="1800" smtClean="0">
              <a:solidFill>
                <a:srgbClr val="0070C0"/>
              </a:solidFill>
            </a:endParaRPr>
          </a:p>
          <a:p>
            <a:pPr lvl="2" eaLnBrk="1" hangingPunct="1"/>
            <a:r>
              <a:rPr lang="zh-CN" altLang="en-US" sz="1600" smtClean="0">
                <a:solidFill>
                  <a:srgbClr val="0070C0"/>
                </a:solidFill>
              </a:rPr>
              <a:t>饿汉式（线程安全，调用效率高。 但是，不能延时加载。）</a:t>
            </a:r>
            <a:endParaRPr lang="en-US" altLang="zh-CN" sz="1600" smtClean="0">
              <a:solidFill>
                <a:srgbClr val="0070C0"/>
              </a:solidFill>
            </a:endParaRPr>
          </a:p>
          <a:p>
            <a:pPr lvl="2" eaLnBrk="1" hangingPunct="1"/>
            <a:r>
              <a:rPr lang="zh-CN" altLang="en-US" sz="1600" smtClean="0">
                <a:solidFill>
                  <a:srgbClr val="0070C0"/>
                </a:solidFill>
              </a:rPr>
              <a:t>懒汉式（线程安全，调用效率不高。 但是，可以延时加载。）</a:t>
            </a:r>
            <a:endParaRPr lang="en-US" altLang="zh-CN" sz="1600" smtClean="0">
              <a:solidFill>
                <a:srgbClr val="0070C0"/>
              </a:solidFill>
            </a:endParaRPr>
          </a:p>
          <a:p>
            <a:pPr lvl="1" eaLnBrk="1" hangingPunct="1"/>
            <a:r>
              <a:rPr lang="zh-CN" altLang="en-US" sz="1800" smtClean="0">
                <a:solidFill>
                  <a:srgbClr val="0070C0"/>
                </a:solidFill>
              </a:rPr>
              <a:t>其他：</a:t>
            </a:r>
            <a:endParaRPr lang="en-US" altLang="zh-CN" sz="1800" smtClean="0">
              <a:solidFill>
                <a:srgbClr val="0070C0"/>
              </a:solidFill>
            </a:endParaRPr>
          </a:p>
          <a:p>
            <a:pPr lvl="2" eaLnBrk="1" hangingPunct="1"/>
            <a:r>
              <a:rPr lang="zh-CN" altLang="en-US" sz="1600" smtClean="0">
                <a:solidFill>
                  <a:srgbClr val="0070C0"/>
                </a:solidFill>
              </a:rPr>
              <a:t>双重检测锁式（由于</a:t>
            </a:r>
            <a:r>
              <a:rPr lang="en-US" altLang="zh-CN" sz="1600" smtClean="0">
                <a:solidFill>
                  <a:srgbClr val="0070C0"/>
                </a:solidFill>
              </a:rPr>
              <a:t>JVM</a:t>
            </a:r>
            <a:r>
              <a:rPr lang="zh-CN" altLang="en-US" sz="1600" smtClean="0">
                <a:solidFill>
                  <a:srgbClr val="0070C0"/>
                </a:solidFill>
              </a:rPr>
              <a:t>底层内部模型原因，偶尔会出问题。</a:t>
            </a:r>
            <a:r>
              <a:rPr lang="zh-CN" altLang="en-US" sz="1600" b="1" smtClean="0">
                <a:solidFill>
                  <a:srgbClr val="0070C0"/>
                </a:solidFill>
              </a:rPr>
              <a:t>不建议使用</a:t>
            </a:r>
            <a:r>
              <a:rPr lang="zh-CN" altLang="en-US" sz="1600" smtClean="0">
                <a:solidFill>
                  <a:srgbClr val="0070C0"/>
                </a:solidFill>
              </a:rPr>
              <a:t>）</a:t>
            </a:r>
            <a:endParaRPr lang="en-US" altLang="zh-CN" sz="1600" smtClean="0">
              <a:solidFill>
                <a:srgbClr val="0070C0"/>
              </a:solidFill>
            </a:endParaRPr>
          </a:p>
          <a:p>
            <a:pPr lvl="2" eaLnBrk="1" hangingPunct="1"/>
            <a:r>
              <a:rPr lang="zh-CN" altLang="en-US" sz="1600" smtClean="0">
                <a:solidFill>
                  <a:srgbClr val="0070C0"/>
                </a:solidFill>
              </a:rPr>
              <a:t>静态内部类式</a:t>
            </a:r>
            <a:r>
              <a:rPr lang="en-US" altLang="zh-CN" sz="1600" smtClean="0">
                <a:solidFill>
                  <a:srgbClr val="0070C0"/>
                </a:solidFill>
              </a:rPr>
              <a:t>(</a:t>
            </a:r>
            <a:r>
              <a:rPr lang="zh-CN" altLang="en-US" sz="1600" smtClean="0">
                <a:solidFill>
                  <a:srgbClr val="0070C0"/>
                </a:solidFill>
              </a:rPr>
              <a:t>线程安全，调用效率高。 但是，可以延时加载</a:t>
            </a:r>
            <a:r>
              <a:rPr lang="en-US" altLang="zh-CN" sz="1600" smtClean="0">
                <a:solidFill>
                  <a:srgbClr val="0070C0"/>
                </a:solidFill>
              </a:rPr>
              <a:t>)</a:t>
            </a:r>
            <a:endParaRPr lang="en-US" altLang="zh-CN" sz="1600" smtClean="0">
              <a:solidFill>
                <a:srgbClr val="0070C0"/>
              </a:solidFill>
            </a:endParaRPr>
          </a:p>
          <a:p>
            <a:pPr lvl="2" eaLnBrk="1" hangingPunct="1"/>
            <a:r>
              <a:rPr lang="zh-CN" altLang="en-US" sz="1600" smtClean="0">
                <a:solidFill>
                  <a:srgbClr val="0070C0"/>
                </a:solidFill>
              </a:rPr>
              <a:t>枚举式</a:t>
            </a:r>
            <a:r>
              <a:rPr lang="en-US" altLang="zh-CN" sz="1600" smtClean="0">
                <a:solidFill>
                  <a:srgbClr val="0070C0"/>
                </a:solidFill>
              </a:rPr>
              <a:t>(</a:t>
            </a:r>
            <a:r>
              <a:rPr lang="zh-CN" altLang="en-US" sz="1600" smtClean="0">
                <a:solidFill>
                  <a:srgbClr val="0070C0"/>
                </a:solidFill>
              </a:rPr>
              <a:t>线程安全，调用效率高，不能延时加载。并且可以天然的防止反射和反序列化漏洞！</a:t>
            </a:r>
            <a:r>
              <a:rPr lang="en-US" altLang="zh-CN" sz="1600" smtClean="0">
                <a:solidFill>
                  <a:srgbClr val="0070C0"/>
                </a:solidFill>
              </a:rPr>
              <a:t>)</a:t>
            </a:r>
            <a:endParaRPr lang="en-US" altLang="zh-CN" sz="1600" smtClean="0">
              <a:solidFill>
                <a:srgbClr val="0070C0"/>
              </a:solidFill>
            </a:endParaRPr>
          </a:p>
          <a:p>
            <a:pPr eaLnBrk="1" hangingPunct="1"/>
            <a:r>
              <a:rPr lang="zh-CN" altLang="en-US" smtClean="0"/>
              <a:t>如何选用</a:t>
            </a:r>
            <a:r>
              <a:rPr lang="en-US" altLang="zh-CN" smtClean="0"/>
              <a:t>?</a:t>
            </a:r>
            <a:endParaRPr lang="en-US" altLang="zh-CN" smtClean="0"/>
          </a:p>
          <a:p>
            <a:pPr lvl="1" eaLnBrk="1" hangingPunct="1"/>
            <a:r>
              <a:rPr lang="zh-CN" altLang="en-US" smtClean="0">
                <a:solidFill>
                  <a:srgbClr val="C00000"/>
                </a:solidFill>
              </a:rPr>
              <a:t>单例对象  占用  资源 少，不需要  延时加载：</a:t>
            </a:r>
            <a:endParaRPr lang="en-US" altLang="zh-CN" smtClean="0">
              <a:solidFill>
                <a:srgbClr val="C00000"/>
              </a:solidFill>
            </a:endParaRPr>
          </a:p>
          <a:p>
            <a:pPr lvl="2" eaLnBrk="1" hangingPunct="1"/>
            <a:r>
              <a:rPr lang="zh-CN" altLang="en-US" smtClean="0">
                <a:solidFill>
                  <a:srgbClr val="C00000"/>
                </a:solidFill>
              </a:rPr>
              <a:t>枚举式   好于   饿汉式</a:t>
            </a:r>
            <a:endParaRPr lang="en-US" altLang="zh-CN" smtClean="0">
              <a:solidFill>
                <a:srgbClr val="C00000"/>
              </a:solidFill>
            </a:endParaRPr>
          </a:p>
          <a:p>
            <a:pPr lvl="1" eaLnBrk="1" hangingPunct="1"/>
            <a:r>
              <a:rPr lang="zh-CN" altLang="en-US" smtClean="0">
                <a:solidFill>
                  <a:srgbClr val="C00000"/>
                </a:solidFill>
              </a:rPr>
              <a:t>单例对象  占用  资源 大，需要 延时加载：</a:t>
            </a:r>
            <a:endParaRPr lang="en-US" altLang="zh-CN" smtClean="0">
              <a:solidFill>
                <a:srgbClr val="C00000"/>
              </a:solidFill>
            </a:endParaRPr>
          </a:p>
          <a:p>
            <a:pPr lvl="2" eaLnBrk="1" hangingPunct="1"/>
            <a:r>
              <a:rPr lang="zh-CN" altLang="en-US" smtClean="0">
                <a:solidFill>
                  <a:srgbClr val="C00000"/>
                </a:solidFill>
              </a:rPr>
              <a:t>静态内部类式   好于  懒汉式</a:t>
            </a:r>
            <a:endParaRPr lang="en-US" altLang="zh-CN" smtClean="0">
              <a:solidFill>
                <a:srgbClr val="C00000"/>
              </a:solidFill>
            </a:endParaRPr>
          </a:p>
          <a:p>
            <a:pPr lvl="1" eaLnBrk="1" hangingPunct="1"/>
            <a:endParaRPr lang="zh-CN" altLang="zh-CN" smtClean="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备忘录</a:t>
            </a:r>
            <a:r>
              <a:rPr lang="zh-CN" altLang="en-US" smtClean="0"/>
              <a:t>模式 </a:t>
            </a:r>
            <a:r>
              <a:rPr lang="en-US" altLang="zh-CN"/>
              <a:t>memento</a:t>
            </a:r>
            <a:endParaRPr lang="zh-CN" altLang="en-US"/>
          </a:p>
        </p:txBody>
      </p:sp>
      <p:sp>
        <p:nvSpPr>
          <p:cNvPr id="3" name="内容占位符 2"/>
          <p:cNvSpPr>
            <a:spLocks noGrp="1"/>
          </p:cNvSpPr>
          <p:nvPr>
            <p:ph idx="1"/>
          </p:nvPr>
        </p:nvSpPr>
        <p:spPr/>
        <p:txBody>
          <a:bodyPr/>
          <a:lstStyle/>
          <a:p>
            <a:r>
              <a:rPr lang="zh-CN" altLang="en-US" sz="2800" smtClean="0"/>
              <a:t>备忘点较多时：</a:t>
            </a:r>
            <a:endParaRPr lang="en-US" altLang="zh-CN" sz="2800" smtClean="0"/>
          </a:p>
          <a:p>
            <a:pPr lvl="1"/>
            <a:r>
              <a:rPr lang="zh-CN" altLang="en-US" smtClean="0"/>
              <a:t>将备忘录压栈</a:t>
            </a:r>
            <a:endParaRPr lang="en-US" altLang="zh-CN" smtClean="0"/>
          </a:p>
          <a:p>
            <a:pPr lvl="1"/>
            <a:endParaRPr lang="en-US" altLang="zh-CN"/>
          </a:p>
          <a:p>
            <a:pPr lvl="1"/>
            <a:endParaRPr lang="en-US" altLang="zh-CN" smtClean="0"/>
          </a:p>
          <a:p>
            <a:pPr lvl="1"/>
            <a:endParaRPr lang="en-US" altLang="zh-CN"/>
          </a:p>
          <a:p>
            <a:pPr lvl="1"/>
            <a:r>
              <a:rPr lang="zh-CN" altLang="en-US" smtClean="0"/>
              <a:t>将多个备忘录对象，序列化和持久化</a:t>
            </a:r>
            <a:endParaRPr lang="en-US" altLang="zh-CN" smtClean="0"/>
          </a:p>
          <a:p>
            <a:pPr lvl="2"/>
            <a:endParaRPr lang="en-US" altLang="zh-CN" smtClean="0"/>
          </a:p>
          <a:p>
            <a:pPr lvl="1"/>
            <a:endParaRPr lang="en-US" altLang="zh-CN" sz="2400" smtClean="0"/>
          </a:p>
        </p:txBody>
      </p:sp>
      <p:graphicFrame>
        <p:nvGraphicFramePr>
          <p:cNvPr id="4" name="表格 3"/>
          <p:cNvGraphicFramePr>
            <a:graphicFrameLocks noGrp="1"/>
          </p:cNvGraphicFramePr>
          <p:nvPr/>
        </p:nvGraphicFramePr>
        <p:xfrm>
          <a:off x="1043608" y="1916832"/>
          <a:ext cx="6096000" cy="944880"/>
        </p:xfrm>
        <a:graphic>
          <a:graphicData uri="http://schemas.openxmlformats.org/drawingml/2006/table">
            <a:tbl>
              <a:tblPr firstRow="1" bandRow="1">
                <a:tableStyleId>{C4B1156A-380E-4F78-BDF5-A606A8083BF9}</a:tableStyleId>
              </a:tblPr>
              <a:tblGrid>
                <a:gridCol w="6096000"/>
              </a:tblGrid>
              <a:tr h="929104">
                <a:tc>
                  <a:txBody>
                    <a:bodyPr/>
                    <a:lstStyle/>
                    <a:p>
                      <a:r>
                        <a:rPr lang="en-US" altLang="zh-CN" sz="1400" smtClean="0"/>
                        <a:t>public class CareTaker {</a:t>
                      </a:r>
                      <a:endParaRPr lang="en-US" altLang="zh-CN" sz="1400" smtClean="0"/>
                    </a:p>
                    <a:p>
                      <a:r>
                        <a:rPr lang="en-US" altLang="zh-CN" sz="1400" smtClean="0"/>
                        <a:t>	private Memento memento;</a:t>
                      </a:r>
                      <a:endParaRPr lang="en-US" altLang="zh-CN" sz="1400" smtClean="0"/>
                    </a:p>
                    <a:p>
                      <a:r>
                        <a:rPr lang="en-US" altLang="zh-CN" sz="1400" smtClean="0"/>
                        <a:t>	private Stack&lt;Memento&gt; stack = new Stack&lt;Memento&gt;();</a:t>
                      </a:r>
                      <a:endParaRPr lang="en-US" altLang="zh-CN" sz="1400" smtClean="0"/>
                    </a:p>
                    <a:p>
                      <a:r>
                        <a:rPr lang="en-US" altLang="zh-CN" sz="1400" smtClean="0"/>
                        <a:t>}</a:t>
                      </a:r>
                      <a:endParaRPr lang="zh-CN" altLang="en-US" sz="1400"/>
                    </a:p>
                  </a:txBody>
                  <a:tcPr/>
                </a:tc>
              </a:tr>
            </a:tbl>
          </a:graphicData>
        </a:graphic>
      </p:graphicFrame>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备忘录</a:t>
            </a:r>
            <a:r>
              <a:rPr lang="zh-CN" altLang="en-US" smtClean="0"/>
              <a:t>模式 </a:t>
            </a:r>
            <a:r>
              <a:rPr lang="en-US" altLang="zh-CN"/>
              <a:t>memento</a:t>
            </a:r>
            <a:endParaRPr lang="zh-CN" altLang="en-US"/>
          </a:p>
        </p:txBody>
      </p:sp>
      <p:sp>
        <p:nvSpPr>
          <p:cNvPr id="3" name="内容占位符 2"/>
          <p:cNvSpPr>
            <a:spLocks noGrp="1"/>
          </p:cNvSpPr>
          <p:nvPr>
            <p:ph idx="1"/>
          </p:nvPr>
        </p:nvSpPr>
        <p:spPr/>
        <p:txBody>
          <a:bodyPr/>
          <a:lstStyle/>
          <a:p>
            <a:r>
              <a:rPr lang="zh-CN" altLang="en-US" b="1" dirty="0" smtClean="0"/>
              <a:t>开发中常见的应用场景：</a:t>
            </a:r>
            <a:endParaRPr lang="en-US" altLang="zh-CN" b="1" dirty="0" smtClean="0"/>
          </a:p>
          <a:p>
            <a:pPr lvl="1"/>
            <a:r>
              <a:rPr lang="zh-CN" altLang="en-US" dirty="0" smtClean="0"/>
              <a:t>棋类游戏中的，悔棋</a:t>
            </a:r>
            <a:endParaRPr lang="en-US" altLang="zh-CN" dirty="0" smtClean="0"/>
          </a:p>
          <a:p>
            <a:pPr lvl="1"/>
            <a:r>
              <a:rPr lang="zh-CN" altLang="en-US" dirty="0" smtClean="0"/>
              <a:t>普通软件中的，撤销操作</a:t>
            </a:r>
            <a:endParaRPr lang="en-US" altLang="zh-CN" dirty="0" smtClean="0"/>
          </a:p>
          <a:p>
            <a:pPr lvl="1"/>
            <a:r>
              <a:rPr lang="zh-CN" altLang="en-US" dirty="0" smtClean="0"/>
              <a:t>数据库软件中的，事务管理中的，回滚操作</a:t>
            </a:r>
            <a:endParaRPr lang="en-US" altLang="zh-CN" dirty="0" smtClean="0"/>
          </a:p>
          <a:p>
            <a:pPr lvl="1"/>
            <a:r>
              <a:rPr lang="en-US" altLang="zh-CN" dirty="0" smtClean="0"/>
              <a:t>Photoshop</a:t>
            </a:r>
            <a:r>
              <a:rPr lang="zh-CN" altLang="en-US" dirty="0" smtClean="0"/>
              <a:t>软件中的，历史记录</a:t>
            </a:r>
            <a:endParaRPr lang="en-US" altLang="zh-CN" dirty="0" smtClean="0"/>
          </a:p>
          <a:p>
            <a:pPr lvl="1"/>
            <a:endParaRPr lang="en-US" altLang="zh-CN" dirty="0" smtClean="0">
              <a:solidFill>
                <a:srgbClr val="FF0000"/>
              </a:solidFill>
            </a:endParaRPr>
          </a:p>
          <a:p>
            <a:pPr lvl="1"/>
            <a:endParaRPr lang="en-US" altLang="zh-CN" sz="2400" dirty="0" smtClean="0"/>
          </a:p>
          <a:p>
            <a:pPr lvl="1"/>
            <a:endParaRPr lang="en-US" altLang="zh-CN" sz="2400" dirty="0" smtClean="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设计模式汇总</a:t>
            </a:r>
            <a:endParaRPr lang="zh-CN" altLang="en-US"/>
          </a:p>
        </p:txBody>
      </p:sp>
      <p:sp>
        <p:nvSpPr>
          <p:cNvPr id="3" name="内容占位符 2"/>
          <p:cNvSpPr>
            <a:spLocks noGrp="1"/>
          </p:cNvSpPr>
          <p:nvPr>
            <p:ph idx="1"/>
          </p:nvPr>
        </p:nvSpPr>
        <p:spPr/>
        <p:txBody>
          <a:bodyPr/>
          <a:lstStyle/>
          <a:p>
            <a:r>
              <a:rPr lang="en-US" altLang="zh-CN" smtClean="0">
                <a:solidFill>
                  <a:srgbClr val="FF0000"/>
                </a:solidFill>
              </a:rPr>
              <a:t>GOF23</a:t>
            </a:r>
            <a:r>
              <a:rPr lang="zh-CN" altLang="en-US" smtClean="0">
                <a:solidFill>
                  <a:srgbClr val="FF0000"/>
                </a:solidFill>
              </a:rPr>
              <a:t>中设计模式一览表</a:t>
            </a:r>
            <a:endParaRPr lang="en-US" altLang="zh-CN" smtClean="0">
              <a:solidFill>
                <a:srgbClr val="FF0000"/>
              </a:solidFill>
            </a:endParaRPr>
          </a:p>
          <a:p>
            <a:endParaRPr lang="en-US" altLang="zh-CN" smtClean="0">
              <a:solidFill>
                <a:srgbClr val="FF0000"/>
              </a:solidFill>
            </a:endParaRPr>
          </a:p>
          <a:p>
            <a:pPr lvl="1"/>
            <a:endParaRPr lang="en-US" altLang="zh-CN" sz="2400" smtClean="0"/>
          </a:p>
          <a:p>
            <a:pPr lvl="1"/>
            <a:endParaRPr lang="en-US" altLang="zh-CN" sz="2400" smtClean="0"/>
          </a:p>
        </p:txBody>
      </p:sp>
      <p:graphicFrame>
        <p:nvGraphicFramePr>
          <p:cNvPr id="5" name="表格 4"/>
          <p:cNvGraphicFramePr>
            <a:graphicFrameLocks noGrp="1"/>
          </p:cNvGraphicFramePr>
          <p:nvPr/>
        </p:nvGraphicFramePr>
        <p:xfrm>
          <a:off x="709280" y="1556792"/>
          <a:ext cx="6887055" cy="3960440"/>
        </p:xfrm>
        <a:graphic>
          <a:graphicData uri="http://schemas.openxmlformats.org/drawingml/2006/table">
            <a:tbl>
              <a:tblPr firstRow="1" bandRow="1">
                <a:tableStyleId>{ED083AE6-46FA-4A59-8FB0-9F97EB10719F}</a:tableStyleId>
              </a:tblPr>
              <a:tblGrid>
                <a:gridCol w="2295685"/>
                <a:gridCol w="2295685"/>
                <a:gridCol w="2295685"/>
              </a:tblGrid>
              <a:tr h="422061">
                <a:tc>
                  <a:txBody>
                    <a:bodyPr/>
                    <a:lstStyle/>
                    <a:p>
                      <a:r>
                        <a:rPr lang="zh-CN" altLang="en-US" smtClean="0"/>
                        <a:t>创建型模式</a:t>
                      </a:r>
                      <a:endParaRPr lang="zh-CN" altLang="en-US"/>
                    </a:p>
                  </a:txBody>
                  <a:tcPr/>
                </a:tc>
                <a:tc>
                  <a:txBody>
                    <a:bodyPr/>
                    <a:lstStyle/>
                    <a:p>
                      <a:r>
                        <a:rPr lang="zh-CN" altLang="en-US" smtClean="0"/>
                        <a:t>结构型模式</a:t>
                      </a:r>
                      <a:endParaRPr lang="zh-CN" altLang="en-US"/>
                    </a:p>
                  </a:txBody>
                  <a:tcPr/>
                </a:tc>
                <a:tc>
                  <a:txBody>
                    <a:bodyPr/>
                    <a:lstStyle/>
                    <a:p>
                      <a:r>
                        <a:rPr lang="zh-CN" altLang="en-US" smtClean="0"/>
                        <a:t>行为型模式</a:t>
                      </a:r>
                      <a:endParaRPr lang="zh-CN" altLang="en-US"/>
                    </a:p>
                  </a:txBody>
                  <a:tcPr/>
                </a:tc>
              </a:tr>
              <a:tr h="3538379">
                <a:tc>
                  <a:txBody>
                    <a:bodyPr/>
                    <a:lstStyle/>
                    <a:p>
                      <a:r>
                        <a:rPr lang="zh-CN" altLang="en-US" smtClean="0"/>
                        <a:t>简单工厂模式</a:t>
                      </a:r>
                      <a:endParaRPr lang="en-US" altLang="zh-CN" smtClean="0"/>
                    </a:p>
                    <a:p>
                      <a:r>
                        <a:rPr lang="zh-CN" altLang="en-US" smtClean="0"/>
                        <a:t>抽象工厂模式</a:t>
                      </a:r>
                      <a:endParaRPr lang="en-US" altLang="zh-CN" smtClean="0"/>
                    </a:p>
                    <a:p>
                      <a:r>
                        <a:rPr lang="zh-CN" altLang="en-US" smtClean="0"/>
                        <a:t>工厂方法模式</a:t>
                      </a:r>
                      <a:endParaRPr lang="en-US" altLang="zh-CN" smtClean="0"/>
                    </a:p>
                    <a:p>
                      <a:r>
                        <a:rPr lang="zh-CN" altLang="en-US" smtClean="0"/>
                        <a:t>单例模式</a:t>
                      </a:r>
                      <a:endParaRPr lang="en-US" altLang="zh-CN" smtClean="0"/>
                    </a:p>
                    <a:p>
                      <a:r>
                        <a:rPr lang="zh-CN" altLang="en-US" smtClean="0"/>
                        <a:t>建造者模式</a:t>
                      </a:r>
                      <a:endParaRPr lang="en-US" altLang="zh-CN" smtClean="0"/>
                    </a:p>
                    <a:p>
                      <a:r>
                        <a:rPr lang="zh-CN" altLang="en-US" smtClean="0"/>
                        <a:t>原型模式</a:t>
                      </a:r>
                      <a:endParaRPr lang="zh-CN" altLang="en-US"/>
                    </a:p>
                  </a:txBody>
                  <a:tcPr/>
                </a:tc>
                <a:tc>
                  <a:txBody>
                    <a:bodyPr/>
                    <a:lstStyle/>
                    <a:p>
                      <a:r>
                        <a:rPr lang="zh-CN" altLang="en-US" smtClean="0"/>
                        <a:t>适配器模式</a:t>
                      </a:r>
                      <a:endParaRPr lang="en-US" altLang="zh-CN" smtClean="0"/>
                    </a:p>
                    <a:p>
                      <a:r>
                        <a:rPr lang="zh-CN" altLang="en-US" smtClean="0"/>
                        <a:t>桥接模式</a:t>
                      </a:r>
                      <a:endParaRPr lang="en-US" altLang="zh-CN" smtClean="0"/>
                    </a:p>
                    <a:p>
                      <a:r>
                        <a:rPr lang="zh-CN" altLang="en-US" smtClean="0"/>
                        <a:t>组合模式</a:t>
                      </a:r>
                      <a:endParaRPr lang="en-US" altLang="zh-CN" smtClean="0"/>
                    </a:p>
                    <a:p>
                      <a:r>
                        <a:rPr lang="zh-CN" altLang="en-US" smtClean="0"/>
                        <a:t>装饰器模式</a:t>
                      </a:r>
                      <a:endParaRPr lang="en-US" altLang="zh-CN" smtClean="0"/>
                    </a:p>
                    <a:p>
                      <a:r>
                        <a:rPr lang="zh-CN" altLang="en-US" smtClean="0"/>
                        <a:t>外观模式</a:t>
                      </a:r>
                      <a:endParaRPr lang="en-US" altLang="zh-CN" smtClean="0"/>
                    </a:p>
                    <a:p>
                      <a:r>
                        <a:rPr lang="zh-CN" altLang="en-US" smtClean="0"/>
                        <a:t>享元模式</a:t>
                      </a:r>
                      <a:endParaRPr lang="en-US" altLang="zh-CN" smtClean="0"/>
                    </a:p>
                    <a:p>
                      <a:r>
                        <a:rPr lang="zh-CN" altLang="en-US" smtClean="0"/>
                        <a:t>代理模式</a:t>
                      </a:r>
                      <a:endParaRPr lang="zh-CN" altLang="en-US"/>
                    </a:p>
                  </a:txBody>
                  <a:tcPr/>
                </a:tc>
                <a:tc>
                  <a:txBody>
                    <a:bodyPr/>
                    <a:lstStyle/>
                    <a:p>
                      <a:r>
                        <a:rPr lang="zh-CN" altLang="en-US" smtClean="0"/>
                        <a:t>责任链模式</a:t>
                      </a:r>
                      <a:endParaRPr lang="en-US" altLang="zh-CN" smtClean="0"/>
                    </a:p>
                    <a:p>
                      <a:r>
                        <a:rPr lang="zh-CN" altLang="en-US" smtClean="0"/>
                        <a:t>解释器模式</a:t>
                      </a:r>
                      <a:endParaRPr lang="en-US" altLang="zh-CN" smtClean="0"/>
                    </a:p>
                    <a:p>
                      <a:r>
                        <a:rPr lang="zh-CN" altLang="en-US" smtClean="0"/>
                        <a:t>模板方法模式</a:t>
                      </a:r>
                      <a:endParaRPr lang="en-US" altLang="zh-CN" smtClean="0"/>
                    </a:p>
                    <a:p>
                      <a:r>
                        <a:rPr lang="zh-CN" altLang="en-US" smtClean="0"/>
                        <a:t>命令模式</a:t>
                      </a:r>
                      <a:endParaRPr lang="en-US" altLang="zh-CN" smtClean="0"/>
                    </a:p>
                    <a:p>
                      <a:r>
                        <a:rPr lang="zh-CN" altLang="en-US" smtClean="0"/>
                        <a:t>迭代器模式</a:t>
                      </a:r>
                      <a:endParaRPr lang="en-US" altLang="zh-CN" smtClean="0"/>
                    </a:p>
                    <a:p>
                      <a:r>
                        <a:rPr lang="zh-CN" altLang="en-US" smtClean="0"/>
                        <a:t>中介者模式</a:t>
                      </a:r>
                      <a:endParaRPr lang="en-US" altLang="zh-CN" smtClean="0"/>
                    </a:p>
                    <a:p>
                      <a:r>
                        <a:rPr lang="zh-CN" altLang="en-US" smtClean="0"/>
                        <a:t>备忘录模式</a:t>
                      </a:r>
                      <a:endParaRPr lang="en-US" altLang="zh-CN" smtClean="0"/>
                    </a:p>
                    <a:p>
                      <a:r>
                        <a:rPr lang="zh-CN" altLang="en-US" smtClean="0"/>
                        <a:t>观察者模式</a:t>
                      </a:r>
                      <a:endParaRPr lang="en-US" altLang="zh-CN" smtClean="0"/>
                    </a:p>
                    <a:p>
                      <a:r>
                        <a:rPr lang="zh-CN" altLang="en-US" smtClean="0"/>
                        <a:t>状态模式</a:t>
                      </a:r>
                      <a:endParaRPr lang="en-US" altLang="zh-CN" smtClean="0"/>
                    </a:p>
                    <a:p>
                      <a:r>
                        <a:rPr lang="zh-CN" altLang="en-US" smtClean="0"/>
                        <a:t>策略模式</a:t>
                      </a:r>
                      <a:endParaRPr lang="en-US" altLang="zh-CN" smtClean="0"/>
                    </a:p>
                    <a:p>
                      <a:r>
                        <a:rPr lang="zh-CN" altLang="en-US" smtClean="0"/>
                        <a:t>访问者模式</a:t>
                      </a:r>
                      <a:endParaRPr lang="zh-CN" altLang="en-US"/>
                    </a:p>
                  </a:txBody>
                  <a:tcPr/>
                </a:tc>
              </a:tr>
            </a:tbl>
          </a:graphicData>
        </a:graphic>
      </p:graphicFrame>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创建型模式的总结</a:t>
            </a:r>
            <a:endParaRPr lang="zh-CN" altLang="en-US" smtClean="0"/>
          </a:p>
        </p:txBody>
      </p:sp>
      <p:sp>
        <p:nvSpPr>
          <p:cNvPr id="25603" name="内容占位符 2"/>
          <p:cNvSpPr>
            <a:spLocks noGrp="1"/>
          </p:cNvSpPr>
          <p:nvPr>
            <p:ph idx="1"/>
          </p:nvPr>
        </p:nvSpPr>
        <p:spPr>
          <a:xfrm>
            <a:off x="142875" y="1000125"/>
            <a:ext cx="8786813" cy="5073650"/>
          </a:xfrm>
        </p:spPr>
        <p:txBody>
          <a:bodyPr/>
          <a:lstStyle/>
          <a:p>
            <a:pPr lvl="0"/>
            <a:r>
              <a:rPr lang="zh-CN" altLang="zh-CN" b="1" smtClean="0">
                <a:solidFill>
                  <a:srgbClr val="FF0000"/>
                </a:solidFill>
              </a:rPr>
              <a:t>创建型模式：</a:t>
            </a:r>
            <a:r>
              <a:rPr lang="zh-CN" altLang="en-US" b="1" smtClean="0">
                <a:solidFill>
                  <a:srgbClr val="FF0000"/>
                </a:solidFill>
              </a:rPr>
              <a:t>都是用来帮助我们创建对象的！</a:t>
            </a:r>
            <a:endParaRPr lang="en-US" altLang="zh-CN" b="1" smtClean="0">
              <a:solidFill>
                <a:srgbClr val="FF0000"/>
              </a:solidFill>
            </a:endParaRPr>
          </a:p>
          <a:p>
            <a:pPr lvl="1"/>
            <a:r>
              <a:rPr lang="zh-CN" altLang="zh-CN" smtClean="0">
                <a:solidFill>
                  <a:srgbClr val="00B050"/>
                </a:solidFill>
              </a:rPr>
              <a:t>单例模式</a:t>
            </a:r>
            <a:endParaRPr lang="en-US" altLang="zh-CN" smtClean="0">
              <a:solidFill>
                <a:srgbClr val="00B050"/>
              </a:solidFill>
            </a:endParaRPr>
          </a:p>
          <a:p>
            <a:pPr lvl="2" eaLnBrk="1" hangingPunct="1"/>
            <a:r>
              <a:rPr lang="zh-CN" altLang="zh-CN" smtClean="0">
                <a:solidFill>
                  <a:srgbClr val="00B050"/>
                </a:solidFill>
              </a:rPr>
              <a:t>保证一个类只有一个实例，并且提供一个访问该实例的全局访问点。</a:t>
            </a:r>
            <a:endParaRPr lang="en-US" altLang="zh-CN" smtClean="0">
              <a:solidFill>
                <a:srgbClr val="00B050"/>
              </a:solidFill>
            </a:endParaRPr>
          </a:p>
          <a:p>
            <a:pPr lvl="1"/>
            <a:r>
              <a:rPr lang="zh-CN" altLang="zh-CN" smtClean="0">
                <a:solidFill>
                  <a:srgbClr val="0070C0"/>
                </a:solidFill>
              </a:rPr>
              <a:t>工厂模式</a:t>
            </a:r>
            <a:endParaRPr lang="en-US" altLang="zh-CN" smtClean="0">
              <a:solidFill>
                <a:srgbClr val="0070C0"/>
              </a:solidFill>
            </a:endParaRPr>
          </a:p>
          <a:p>
            <a:pPr lvl="2" eaLnBrk="1" hangingPunct="1"/>
            <a:r>
              <a:rPr lang="zh-CN" altLang="en-US" sz="1600" smtClean="0">
                <a:solidFill>
                  <a:srgbClr val="0070C0"/>
                </a:solidFill>
              </a:rPr>
              <a:t>简单工厂模式</a:t>
            </a:r>
            <a:endParaRPr lang="en-US" altLang="zh-CN" sz="1600" smtClean="0">
              <a:solidFill>
                <a:srgbClr val="0070C0"/>
              </a:solidFill>
            </a:endParaRPr>
          </a:p>
          <a:p>
            <a:pPr lvl="3" eaLnBrk="1" hangingPunct="1"/>
            <a:r>
              <a:rPr lang="zh-CN" altLang="en-US" sz="1400" smtClean="0">
                <a:solidFill>
                  <a:srgbClr val="0070C0"/>
                </a:solidFill>
              </a:rPr>
              <a:t>用来生产同一等级结构中的任意产品。（对于增加新的产品，需要修改已有代码）</a:t>
            </a:r>
            <a:endParaRPr lang="en-US" altLang="zh-CN" sz="1400" smtClean="0">
              <a:solidFill>
                <a:srgbClr val="0070C0"/>
              </a:solidFill>
            </a:endParaRPr>
          </a:p>
          <a:p>
            <a:pPr lvl="2" eaLnBrk="1" hangingPunct="1"/>
            <a:r>
              <a:rPr lang="zh-CN" altLang="en-US" sz="1600" smtClean="0">
                <a:solidFill>
                  <a:srgbClr val="0070C0"/>
                </a:solidFill>
              </a:rPr>
              <a:t>工厂方法模式</a:t>
            </a:r>
            <a:endParaRPr lang="en-US" altLang="zh-CN" sz="1600" smtClean="0">
              <a:solidFill>
                <a:srgbClr val="0070C0"/>
              </a:solidFill>
            </a:endParaRPr>
          </a:p>
          <a:p>
            <a:pPr lvl="3" eaLnBrk="1" hangingPunct="1"/>
            <a:r>
              <a:rPr lang="zh-CN" altLang="en-US" sz="1400" smtClean="0">
                <a:solidFill>
                  <a:srgbClr val="0070C0"/>
                </a:solidFill>
              </a:rPr>
              <a:t>用来生产同一等级结构中的固定产品。（支持增加任意产品）   </a:t>
            </a:r>
            <a:endParaRPr lang="en-US" altLang="zh-CN" sz="1400" smtClean="0">
              <a:solidFill>
                <a:srgbClr val="0070C0"/>
              </a:solidFill>
            </a:endParaRPr>
          </a:p>
          <a:p>
            <a:pPr lvl="2" eaLnBrk="1" hangingPunct="1"/>
            <a:r>
              <a:rPr lang="zh-CN" altLang="en-US" sz="1600" smtClean="0">
                <a:solidFill>
                  <a:srgbClr val="0070C0"/>
                </a:solidFill>
              </a:rPr>
              <a:t>抽象工厂模式</a:t>
            </a:r>
            <a:endParaRPr lang="en-US" altLang="zh-CN" sz="1600" smtClean="0">
              <a:solidFill>
                <a:srgbClr val="0070C0"/>
              </a:solidFill>
            </a:endParaRPr>
          </a:p>
          <a:p>
            <a:pPr lvl="3" eaLnBrk="1" hangingPunct="1"/>
            <a:r>
              <a:rPr lang="zh-CN" altLang="en-US" sz="1400" smtClean="0">
                <a:solidFill>
                  <a:srgbClr val="0070C0"/>
                </a:solidFill>
              </a:rPr>
              <a:t>用来生产不同产品族的全部产品。（对于增加新的产品，无能为力；支持增加产品族） </a:t>
            </a:r>
            <a:endParaRPr lang="zh-CN" altLang="zh-CN" sz="1400" smtClean="0">
              <a:solidFill>
                <a:srgbClr val="0070C0"/>
              </a:solidFill>
            </a:endParaRPr>
          </a:p>
          <a:p>
            <a:pPr lvl="1"/>
            <a:r>
              <a:rPr lang="zh-CN" altLang="zh-CN" smtClean="0">
                <a:solidFill>
                  <a:srgbClr val="FFC000"/>
                </a:solidFill>
              </a:rPr>
              <a:t>建造者模式</a:t>
            </a:r>
            <a:endParaRPr lang="en-US" altLang="zh-CN" smtClean="0">
              <a:solidFill>
                <a:srgbClr val="FFC000"/>
              </a:solidFill>
            </a:endParaRPr>
          </a:p>
          <a:p>
            <a:pPr lvl="2"/>
            <a:r>
              <a:rPr lang="zh-CN" altLang="zh-CN" sz="1600" smtClean="0">
                <a:solidFill>
                  <a:srgbClr val="FFC000"/>
                </a:solidFill>
              </a:rPr>
              <a:t>分离了对象子组件的单独构造</a:t>
            </a:r>
            <a:r>
              <a:rPr lang="en-US" altLang="zh-CN" sz="1600" smtClean="0">
                <a:solidFill>
                  <a:srgbClr val="FFC000"/>
                </a:solidFill>
              </a:rPr>
              <a:t>(</a:t>
            </a:r>
            <a:r>
              <a:rPr lang="zh-CN" altLang="zh-CN" sz="1600" smtClean="0">
                <a:solidFill>
                  <a:srgbClr val="FFC000"/>
                </a:solidFill>
              </a:rPr>
              <a:t>由</a:t>
            </a:r>
            <a:r>
              <a:rPr lang="en-US" altLang="zh-CN" sz="1600" smtClean="0">
                <a:solidFill>
                  <a:srgbClr val="FFC000"/>
                </a:solidFill>
              </a:rPr>
              <a:t>Builder</a:t>
            </a:r>
            <a:r>
              <a:rPr lang="zh-CN" altLang="zh-CN" sz="1600" smtClean="0">
                <a:solidFill>
                  <a:srgbClr val="FFC000"/>
                </a:solidFill>
              </a:rPr>
              <a:t>来负责</a:t>
            </a:r>
            <a:r>
              <a:rPr lang="en-US" altLang="zh-CN" sz="1600" smtClean="0">
                <a:solidFill>
                  <a:srgbClr val="FFC000"/>
                </a:solidFill>
              </a:rPr>
              <a:t>)</a:t>
            </a:r>
            <a:r>
              <a:rPr lang="zh-CN" altLang="zh-CN" sz="1600" smtClean="0">
                <a:solidFill>
                  <a:srgbClr val="FFC000"/>
                </a:solidFill>
              </a:rPr>
              <a:t>和装配</a:t>
            </a:r>
            <a:r>
              <a:rPr lang="en-US" altLang="zh-CN" sz="1600" smtClean="0">
                <a:solidFill>
                  <a:srgbClr val="FFC000"/>
                </a:solidFill>
              </a:rPr>
              <a:t>(</a:t>
            </a:r>
            <a:r>
              <a:rPr lang="zh-CN" altLang="zh-CN" sz="1600" smtClean="0">
                <a:solidFill>
                  <a:srgbClr val="FFC000"/>
                </a:solidFill>
              </a:rPr>
              <a:t>由</a:t>
            </a:r>
            <a:r>
              <a:rPr lang="en-US" altLang="zh-CN" sz="1600" smtClean="0">
                <a:solidFill>
                  <a:srgbClr val="FFC000"/>
                </a:solidFill>
              </a:rPr>
              <a:t>Director</a:t>
            </a:r>
            <a:r>
              <a:rPr lang="zh-CN" altLang="zh-CN" sz="1600" smtClean="0">
                <a:solidFill>
                  <a:srgbClr val="FFC000"/>
                </a:solidFill>
              </a:rPr>
              <a:t>负责</a:t>
            </a:r>
            <a:r>
              <a:rPr lang="en-US" altLang="zh-CN" sz="1600" smtClean="0">
                <a:solidFill>
                  <a:srgbClr val="FFC000"/>
                </a:solidFill>
              </a:rPr>
              <a:t>)</a:t>
            </a:r>
            <a:r>
              <a:rPr lang="zh-CN" altLang="zh-CN" sz="1600" smtClean="0">
                <a:solidFill>
                  <a:srgbClr val="FFC000"/>
                </a:solidFill>
              </a:rPr>
              <a:t>。 从而可以构造出复杂的对象。</a:t>
            </a:r>
            <a:endParaRPr lang="en-US" altLang="zh-CN" sz="1600" smtClean="0">
              <a:solidFill>
                <a:srgbClr val="FFC000"/>
              </a:solidFill>
            </a:endParaRPr>
          </a:p>
          <a:p>
            <a:pPr lvl="1"/>
            <a:r>
              <a:rPr lang="zh-CN" altLang="zh-CN" smtClean="0">
                <a:solidFill>
                  <a:srgbClr val="C00000"/>
                </a:solidFill>
              </a:rPr>
              <a:t>原型模式</a:t>
            </a:r>
            <a:endParaRPr lang="en-US" altLang="zh-CN" smtClean="0">
              <a:solidFill>
                <a:srgbClr val="C00000"/>
              </a:solidFill>
            </a:endParaRPr>
          </a:p>
          <a:p>
            <a:pPr lvl="2"/>
            <a:r>
              <a:rPr lang="zh-CN" altLang="en-US" sz="1600" smtClean="0">
                <a:solidFill>
                  <a:srgbClr val="C00000"/>
                </a:solidFill>
              </a:rPr>
              <a:t>通过</a:t>
            </a:r>
            <a:r>
              <a:rPr lang="en-US" altLang="zh-CN" sz="1600" smtClean="0">
                <a:solidFill>
                  <a:srgbClr val="C00000"/>
                </a:solidFill>
              </a:rPr>
              <a:t>new</a:t>
            </a:r>
            <a:r>
              <a:rPr lang="zh-CN" altLang="en-US" sz="1600" smtClean="0">
                <a:solidFill>
                  <a:srgbClr val="C00000"/>
                </a:solidFill>
              </a:rPr>
              <a:t>产生一个对象需要非常繁琐的数据准备或访问权限，则可以使用原型模式</a:t>
            </a:r>
            <a:endParaRPr lang="zh-CN" altLang="zh-CN" sz="1600" smtClean="0">
              <a:solidFill>
                <a:srgbClr val="C00000"/>
              </a:solidFill>
            </a:endParaRPr>
          </a:p>
          <a:p>
            <a:pPr lvl="2"/>
            <a:endParaRPr lang="en-US" altLang="zh-CN" smtClean="0">
              <a:solidFill>
                <a:srgbClr val="C00000"/>
              </a:solidFill>
            </a:endParaRPr>
          </a:p>
          <a:p>
            <a:pPr lvl="2"/>
            <a:endParaRPr lang="zh-CN" altLang="zh-CN" smtClean="0"/>
          </a:p>
          <a:p>
            <a:pPr lvl="1"/>
            <a:endParaRPr lang="en-US" altLang="zh-CN" smtClean="0"/>
          </a:p>
          <a:p>
            <a:pPr lvl="1" eaLnBrk="1" hangingPunct="1"/>
            <a:endParaRPr lang="en-US" altLang="zh-CN" smtClean="0"/>
          </a:p>
          <a:p>
            <a:pPr lvl="1" eaLnBrk="1" hangingPunct="1"/>
            <a:endParaRPr lang="en-US" altLang="zh-CN" smtClean="0"/>
          </a:p>
          <a:p>
            <a:pPr lvl="1" eaLnBrk="1" hangingPunct="1"/>
            <a:endParaRPr lang="en-US" altLang="zh-CN" smtClean="0"/>
          </a:p>
          <a:p>
            <a:pPr eaLnBrk="1" hangingPunct="1"/>
            <a:endParaRPr lang="en-US" altLang="zh-CN" smtClean="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结构型模式总结</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en-US" sz="3200" smtClean="0">
                <a:solidFill>
                  <a:srgbClr val="0070C0"/>
                </a:solidFill>
              </a:rPr>
              <a:t>结构型模式：</a:t>
            </a:r>
            <a:r>
              <a:rPr lang="zh-CN" altLang="en-US" sz="2000" smtClean="0">
                <a:solidFill>
                  <a:srgbClr val="0070C0"/>
                </a:solidFill>
              </a:rPr>
              <a:t>关注对象和类的组织</a:t>
            </a:r>
            <a:endParaRPr lang="zh-CN" altLang="zh-CN" sz="3200">
              <a:solidFill>
                <a:srgbClr val="0070C0"/>
              </a:solidFill>
            </a:endParaRPr>
          </a:p>
        </p:txBody>
      </p:sp>
      <p:graphicFrame>
        <p:nvGraphicFramePr>
          <p:cNvPr id="2" name="表格 1"/>
          <p:cNvGraphicFramePr>
            <a:graphicFrameLocks noGrp="1"/>
          </p:cNvGraphicFramePr>
          <p:nvPr/>
        </p:nvGraphicFramePr>
        <p:xfrm>
          <a:off x="683568" y="1916832"/>
          <a:ext cx="8136904" cy="3627085"/>
        </p:xfrm>
        <a:graphic>
          <a:graphicData uri="http://schemas.openxmlformats.org/drawingml/2006/table">
            <a:tbl>
              <a:tblPr firstRow="1" bandRow="1">
                <a:tableStyleId>{16D9F66E-5EB9-4882-86FB-DCBF35E3C3E4}</a:tableStyleId>
              </a:tblPr>
              <a:tblGrid>
                <a:gridCol w="1440160"/>
                <a:gridCol w="6696744"/>
              </a:tblGrid>
              <a:tr h="493769">
                <a:tc>
                  <a:txBody>
                    <a:bodyPr/>
                    <a:lstStyle/>
                    <a:p>
                      <a:r>
                        <a:rPr lang="zh-CN" altLang="en-US" b="0" smtClean="0">
                          <a:latin typeface="微软雅黑" panose="020B0503020204020204" pitchFamily="34" charset="-122"/>
                          <a:ea typeface="微软雅黑" panose="020B0503020204020204" pitchFamily="34" charset="-122"/>
                        </a:rPr>
                        <a:t>代理模式</a:t>
                      </a:r>
                      <a:endParaRPr lang="zh-CN" altLang="en-US" b="0">
                        <a:latin typeface="微软雅黑" panose="020B0503020204020204" pitchFamily="34" charset="-122"/>
                        <a:ea typeface="微软雅黑" panose="020B0503020204020204" pitchFamily="34" charset="-122"/>
                      </a:endParaRPr>
                    </a:p>
                  </a:txBody>
                  <a:tcPr/>
                </a:tc>
                <a:tc>
                  <a:txBody>
                    <a:bodyPr/>
                    <a:lstStyle/>
                    <a:p>
                      <a:r>
                        <a:rPr lang="zh-CN" altLang="en-US" sz="1600" b="0" smtClean="0"/>
                        <a:t>为真实对象提供一个代理，从而控制对真实对象的访问</a:t>
                      </a:r>
                      <a:endParaRPr lang="zh-CN" altLang="en-US" sz="1600" b="0"/>
                    </a:p>
                  </a:txBody>
                  <a:tcPr/>
                </a:tc>
              </a:tr>
              <a:tr h="493769">
                <a:tc>
                  <a:txBody>
                    <a:bodyPr/>
                    <a:lstStyle/>
                    <a:p>
                      <a:r>
                        <a:rPr lang="zh-CN" altLang="en-US" smtClean="0">
                          <a:latin typeface="微软雅黑" panose="020B0503020204020204" pitchFamily="34" charset="-122"/>
                          <a:ea typeface="微软雅黑" panose="020B0503020204020204" pitchFamily="34" charset="-122"/>
                        </a:rPr>
                        <a:t>适配模式</a:t>
                      </a:r>
                      <a:endParaRPr lang="zh-CN" altLang="en-US">
                        <a:latin typeface="微软雅黑" panose="020B0503020204020204" pitchFamily="34" charset="-122"/>
                        <a:ea typeface="微软雅黑" panose="020B0503020204020204" pitchFamily="34" charset="-122"/>
                      </a:endParaRPr>
                    </a:p>
                  </a:txBody>
                  <a:tcPr/>
                </a:tc>
                <a:tc>
                  <a:txBody>
                    <a:bodyPr/>
                    <a:lstStyle/>
                    <a:p>
                      <a:r>
                        <a:rPr lang="zh-CN" altLang="en-US" sz="1600" b="0" smtClean="0"/>
                        <a:t>使原本由于接口不兼容不能一起工作的类可以一起工作</a:t>
                      </a:r>
                      <a:endParaRPr lang="zh-CN" altLang="en-US" sz="1600" b="0"/>
                    </a:p>
                  </a:txBody>
                  <a:tcPr/>
                </a:tc>
              </a:tr>
              <a:tr h="493769">
                <a:tc>
                  <a:txBody>
                    <a:bodyPr/>
                    <a:lstStyle/>
                    <a:p>
                      <a:r>
                        <a:rPr lang="zh-CN" altLang="en-US" smtClean="0">
                          <a:latin typeface="微软雅黑" panose="020B0503020204020204" pitchFamily="34" charset="-122"/>
                          <a:ea typeface="微软雅黑" panose="020B0503020204020204" pitchFamily="34" charset="-122"/>
                        </a:rPr>
                        <a:t>桥接模式</a:t>
                      </a:r>
                      <a:endParaRPr lang="zh-CN" altLang="en-US">
                        <a:latin typeface="微软雅黑" panose="020B0503020204020204" pitchFamily="34" charset="-122"/>
                        <a:ea typeface="微软雅黑" panose="020B0503020204020204" pitchFamily="34" charset="-122"/>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zh-CN" altLang="en-US" sz="1600" b="0" smtClean="0"/>
                        <a:t>处理多层继承结构，处理多维度变化的场景，将各个维度设计成独立的继承结构，使各个维度可以独立的扩展在抽象层建立关联。</a:t>
                      </a:r>
                      <a:endParaRPr lang="en-US" altLang="zh-CN" sz="1600" b="0" smtClean="0"/>
                    </a:p>
                  </a:txBody>
                  <a:tcPr/>
                </a:tc>
              </a:tr>
              <a:tr h="493769">
                <a:tc>
                  <a:txBody>
                    <a:bodyPr/>
                    <a:lstStyle/>
                    <a:p>
                      <a:r>
                        <a:rPr lang="zh-CN" altLang="en-US" smtClean="0">
                          <a:latin typeface="微软雅黑" panose="020B0503020204020204" pitchFamily="34" charset="-122"/>
                          <a:ea typeface="微软雅黑" panose="020B0503020204020204" pitchFamily="34" charset="-122"/>
                        </a:rPr>
                        <a:t>组合模式</a:t>
                      </a:r>
                      <a:endParaRPr lang="zh-CN" altLang="en-US">
                        <a:latin typeface="微软雅黑" panose="020B0503020204020204" pitchFamily="34" charset="-122"/>
                        <a:ea typeface="微软雅黑" panose="020B0503020204020204" pitchFamily="34" charset="-122"/>
                      </a:endParaRPr>
                    </a:p>
                  </a:txBody>
                  <a:tcPr/>
                </a:tc>
                <a:tc>
                  <a:txBody>
                    <a:bodyPr/>
                    <a:lstStyle/>
                    <a:p>
                      <a:r>
                        <a:rPr lang="zh-CN" altLang="en-US" sz="1600" b="0" smtClean="0"/>
                        <a:t>将对象组合成树状结构以表示</a:t>
                      </a:r>
                      <a:r>
                        <a:rPr lang="en-US" altLang="zh-CN" sz="1600" b="0" smtClean="0"/>
                        <a:t>”</a:t>
                      </a:r>
                      <a:r>
                        <a:rPr lang="zh-CN" altLang="en-US" sz="1600" b="0" smtClean="0"/>
                        <a:t>部分和整体</a:t>
                      </a:r>
                      <a:r>
                        <a:rPr lang="en-US" altLang="zh-CN" sz="1600" b="0" smtClean="0"/>
                        <a:t>”</a:t>
                      </a:r>
                      <a:r>
                        <a:rPr lang="zh-CN" altLang="en-US" sz="1600" b="0" smtClean="0"/>
                        <a:t>层次结构，使得客户可以统一的调用叶子对象和容器对象</a:t>
                      </a:r>
                      <a:endParaRPr lang="zh-CN" altLang="en-US" sz="1600" b="0"/>
                    </a:p>
                  </a:txBody>
                  <a:tcPr/>
                </a:tc>
              </a:tr>
              <a:tr h="493769">
                <a:tc>
                  <a:txBody>
                    <a:bodyPr/>
                    <a:lstStyle/>
                    <a:p>
                      <a:r>
                        <a:rPr lang="zh-CN" altLang="en-US" smtClean="0">
                          <a:latin typeface="微软雅黑" panose="020B0503020204020204" pitchFamily="34" charset="-122"/>
                          <a:ea typeface="微软雅黑" panose="020B0503020204020204" pitchFamily="34" charset="-122"/>
                        </a:rPr>
                        <a:t>装饰模式</a:t>
                      </a:r>
                      <a:endParaRPr lang="zh-CN" altLang="en-US">
                        <a:latin typeface="微软雅黑" panose="020B0503020204020204" pitchFamily="34" charset="-122"/>
                        <a:ea typeface="微软雅黑" panose="020B0503020204020204" pitchFamily="34" charset="-122"/>
                      </a:endParaRPr>
                    </a:p>
                  </a:txBody>
                  <a:tcPr/>
                </a:tc>
                <a:tc>
                  <a:txBody>
                    <a:bodyPr/>
                    <a:lstStyle/>
                    <a:p>
                      <a:r>
                        <a:rPr lang="zh-CN" altLang="en-US" sz="1600" b="0" smtClean="0"/>
                        <a:t>动态地给一个对象添加额外的功能，比继承灵活</a:t>
                      </a:r>
                      <a:endParaRPr lang="zh-CN" altLang="en-US" sz="1600" b="0"/>
                    </a:p>
                  </a:txBody>
                  <a:tcPr/>
                </a:tc>
              </a:tr>
              <a:tr h="493769">
                <a:tc>
                  <a:txBody>
                    <a:bodyPr/>
                    <a:lstStyle/>
                    <a:p>
                      <a:r>
                        <a:rPr lang="zh-CN" altLang="en-US" smtClean="0">
                          <a:latin typeface="微软雅黑" panose="020B0503020204020204" pitchFamily="34" charset="-122"/>
                          <a:ea typeface="微软雅黑" panose="020B0503020204020204" pitchFamily="34" charset="-122"/>
                        </a:rPr>
                        <a:t>外观模式</a:t>
                      </a:r>
                      <a:endParaRPr lang="zh-CN" altLang="en-US">
                        <a:latin typeface="微软雅黑" panose="020B0503020204020204" pitchFamily="34" charset="-122"/>
                        <a:ea typeface="微软雅黑" panose="020B0503020204020204" pitchFamily="34" charset="-122"/>
                      </a:endParaRPr>
                    </a:p>
                  </a:txBody>
                  <a:tcPr/>
                </a:tc>
                <a:tc>
                  <a:txBody>
                    <a:bodyPr/>
                    <a:lstStyle/>
                    <a:p>
                      <a:r>
                        <a:rPr lang="zh-CN" altLang="en-US" sz="1600" b="0" smtClean="0"/>
                        <a:t>为子系统提供统一的调用接口，使得子系统更加容易使用</a:t>
                      </a:r>
                      <a:endParaRPr lang="zh-CN" altLang="en-US" sz="1600" b="0"/>
                    </a:p>
                  </a:txBody>
                  <a:tcPr/>
                </a:tc>
              </a:tr>
              <a:tr h="493769">
                <a:tc>
                  <a:txBody>
                    <a:bodyPr/>
                    <a:lstStyle/>
                    <a:p>
                      <a:r>
                        <a:rPr lang="zh-CN" altLang="en-US" smtClean="0">
                          <a:latin typeface="微软雅黑" panose="020B0503020204020204" pitchFamily="34" charset="-122"/>
                          <a:ea typeface="微软雅黑" panose="020B0503020204020204" pitchFamily="34" charset="-122"/>
                        </a:rPr>
                        <a:t>享元模式</a:t>
                      </a:r>
                      <a:endParaRPr lang="zh-CN" altLang="en-US">
                        <a:latin typeface="微软雅黑" panose="020B0503020204020204" pitchFamily="34" charset="-122"/>
                        <a:ea typeface="微软雅黑" panose="020B0503020204020204" pitchFamily="34" charset="-122"/>
                      </a:endParaRPr>
                    </a:p>
                  </a:txBody>
                  <a:tcPr/>
                </a:tc>
                <a:tc>
                  <a:txBody>
                    <a:bodyPr/>
                    <a:lstStyle/>
                    <a:p>
                      <a:r>
                        <a:rPr lang="zh-CN" altLang="en-US" sz="1600" b="0" smtClean="0"/>
                        <a:t>运用共享技术有效的实现管理大量细粒度对象，节省内存，提高效率</a:t>
                      </a:r>
                      <a:endParaRPr lang="zh-CN" altLang="en-US" sz="1600" b="0"/>
                    </a:p>
                  </a:txBody>
                  <a:tcPr/>
                </a:tc>
              </a:tr>
            </a:tbl>
          </a:graphicData>
        </a:graphic>
      </p:graphicFrame>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行为型</a:t>
            </a:r>
            <a:r>
              <a:rPr lang="zh-CN" altLang="en-US" smtClean="0"/>
              <a:t>模式总结</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en-US" sz="3200" smtClean="0">
                <a:solidFill>
                  <a:srgbClr val="C00000"/>
                </a:solidFill>
                <a:effectLst>
                  <a:outerShdw blurRad="38100" dist="38100" dir="2700000" algn="tl">
                    <a:srgbClr val="000000">
                      <a:alpha val="43137"/>
                    </a:srgbClr>
                  </a:outerShdw>
                </a:effectLst>
              </a:rPr>
              <a:t>行为型模式汇总：</a:t>
            </a:r>
            <a:endParaRPr lang="en-US" altLang="zh-CN" sz="3200" smtClean="0">
              <a:solidFill>
                <a:srgbClr val="C00000"/>
              </a:solidFill>
              <a:effectLst>
                <a:outerShdw blurRad="38100" dist="38100" dir="2700000" algn="tl">
                  <a:srgbClr val="000000">
                    <a:alpha val="43137"/>
                  </a:srgbClr>
                </a:outerShdw>
              </a:effectLst>
            </a:endParaRPr>
          </a:p>
          <a:p>
            <a:pPr lvl="1"/>
            <a:r>
              <a:rPr lang="zh-CN" altLang="en-US" sz="1800">
                <a:solidFill>
                  <a:srgbClr val="0070C0"/>
                </a:solidFill>
              </a:rPr>
              <a:t>关注系统中对象之间的相互交互，研究系统在运行时对象之间的相互通信和协作，进一步明确对象的职责，共有</a:t>
            </a:r>
            <a:r>
              <a:rPr lang="en-US" altLang="zh-CN" sz="1800">
                <a:solidFill>
                  <a:srgbClr val="0070C0"/>
                </a:solidFill>
              </a:rPr>
              <a:t>11</a:t>
            </a:r>
            <a:r>
              <a:rPr lang="zh-CN" altLang="en-US" sz="1800">
                <a:solidFill>
                  <a:srgbClr val="0070C0"/>
                </a:solidFill>
              </a:rPr>
              <a:t>种模式。</a:t>
            </a:r>
            <a:endParaRPr lang="en-US" altLang="zh-CN" sz="1800">
              <a:solidFill>
                <a:srgbClr val="0070C0"/>
              </a:solidFill>
            </a:endParaRPr>
          </a:p>
          <a:p>
            <a:endParaRPr lang="en-US" altLang="zh-CN" sz="3200" smtClean="0">
              <a:solidFill>
                <a:srgbClr val="C00000"/>
              </a:solidFill>
              <a:effectLst>
                <a:outerShdw blurRad="38100" dist="38100" dir="2700000" algn="tl">
                  <a:srgbClr val="000000">
                    <a:alpha val="43137"/>
                  </a:srgbClr>
                </a:outerShdw>
              </a:effectLst>
            </a:endParaRPr>
          </a:p>
        </p:txBody>
      </p:sp>
      <p:graphicFrame>
        <p:nvGraphicFramePr>
          <p:cNvPr id="2" name="表格 1"/>
          <p:cNvGraphicFramePr>
            <a:graphicFrameLocks noGrp="1"/>
          </p:cNvGraphicFramePr>
          <p:nvPr/>
        </p:nvGraphicFramePr>
        <p:xfrm>
          <a:off x="0" y="2321494"/>
          <a:ext cx="9144000" cy="4536506"/>
        </p:xfrm>
        <a:graphic>
          <a:graphicData uri="http://schemas.openxmlformats.org/drawingml/2006/table">
            <a:tbl>
              <a:tblPr firstRow="1" bandRow="1">
                <a:tableStyleId>{C4B1156A-380E-4F78-BDF5-A606A8083BF9}</a:tableStyleId>
              </a:tblPr>
              <a:tblGrid>
                <a:gridCol w="1491082"/>
                <a:gridCol w="7652918"/>
              </a:tblGrid>
              <a:tr h="594838">
                <a:tc>
                  <a:txBody>
                    <a:bodyPr/>
                    <a:lstStyle/>
                    <a:p>
                      <a:r>
                        <a:rPr lang="zh-CN" altLang="en-US" sz="1800" b="1" dirty="0" smtClean="0">
                          <a:solidFill>
                            <a:srgbClr val="C00000"/>
                          </a:solidFill>
                          <a:effectLst/>
                        </a:rPr>
                        <a:t>职责链模式</a:t>
                      </a:r>
                      <a:endParaRPr lang="zh-CN" altLang="en-US" sz="1800" b="1" dirty="0">
                        <a:solidFill>
                          <a:srgbClr val="C00000"/>
                        </a:solidFill>
                        <a:effectLst/>
                      </a:endParaRPr>
                    </a:p>
                  </a:txBody>
                  <a:tcPr/>
                </a:tc>
                <a:tc>
                  <a:txBody>
                    <a:bodyPr/>
                    <a:lstStyle/>
                    <a:p>
                      <a:r>
                        <a:rPr lang="zh-CN" altLang="en-US" sz="1400" b="0" smtClean="0"/>
                        <a:t>避免请求发送者和接收者耦合，让多个对象都有可能接收请求，将这些对象连成一条链，并且沿着这条链传递请求，直到有对象处理为止</a:t>
                      </a:r>
                      <a:endParaRPr lang="zh-CN" altLang="en-US" sz="1400" b="0"/>
                    </a:p>
                  </a:txBody>
                  <a:tcPr/>
                </a:tc>
              </a:tr>
              <a:tr h="371870">
                <a:tc>
                  <a:txBody>
                    <a:bodyPr/>
                    <a:lstStyle/>
                    <a:p>
                      <a:r>
                        <a:rPr lang="zh-CN" altLang="en-US" sz="1800" b="1" smtClean="0">
                          <a:solidFill>
                            <a:srgbClr val="C00000"/>
                          </a:solidFill>
                          <a:effectLst/>
                        </a:rPr>
                        <a:t>命令模式</a:t>
                      </a:r>
                      <a:endParaRPr lang="zh-CN" altLang="en-US" sz="1800" b="1">
                        <a:solidFill>
                          <a:srgbClr val="C00000"/>
                        </a:solidFill>
                        <a:effectLst/>
                      </a:endParaRPr>
                    </a:p>
                  </a:txBody>
                  <a:tcPr/>
                </a:tc>
                <a:tc>
                  <a:txBody>
                    <a:bodyPr/>
                    <a:lstStyle/>
                    <a:p>
                      <a:r>
                        <a:rPr lang="zh-CN" altLang="en-US" sz="1400" b="0" smtClean="0"/>
                        <a:t>将一个请求封装为一个对象，从而使得请求调用者和请求接收者解耦</a:t>
                      </a:r>
                      <a:endParaRPr lang="zh-CN" altLang="en-US" sz="1400" b="0"/>
                    </a:p>
                  </a:txBody>
                  <a:tcPr/>
                </a:tc>
              </a:tr>
              <a:tr h="371870">
                <a:tc>
                  <a:txBody>
                    <a:bodyPr/>
                    <a:lstStyle/>
                    <a:p>
                      <a:r>
                        <a:rPr lang="zh-CN" altLang="en-US" sz="1800" b="1" smtClean="0">
                          <a:solidFill>
                            <a:srgbClr val="C00000"/>
                          </a:solidFill>
                          <a:effectLst/>
                        </a:rPr>
                        <a:t>解释器模式</a:t>
                      </a:r>
                      <a:endParaRPr lang="zh-CN" altLang="en-US" sz="1800" b="1">
                        <a:solidFill>
                          <a:srgbClr val="C00000"/>
                        </a:solidFill>
                        <a:effectLst/>
                      </a:endParaRPr>
                    </a:p>
                  </a:txBody>
                  <a:tcPr/>
                </a:tc>
                <a:tc>
                  <a:txBody>
                    <a:bodyPr/>
                    <a:lstStyle/>
                    <a:p>
                      <a:r>
                        <a:rPr lang="zh-CN" altLang="en-US" sz="1400" b="0" smtClean="0"/>
                        <a:t>描述如何为语言定义一个文法，如何解析</a:t>
                      </a:r>
                      <a:endParaRPr lang="zh-CN" altLang="en-US" sz="1400" b="0"/>
                    </a:p>
                  </a:txBody>
                  <a:tcPr/>
                </a:tc>
              </a:tr>
              <a:tr h="371870">
                <a:tc>
                  <a:txBody>
                    <a:bodyPr/>
                    <a:lstStyle/>
                    <a:p>
                      <a:r>
                        <a:rPr lang="zh-CN" altLang="en-US" sz="1800" b="1" smtClean="0">
                          <a:solidFill>
                            <a:srgbClr val="C00000"/>
                          </a:solidFill>
                          <a:effectLst/>
                        </a:rPr>
                        <a:t>迭代器模式</a:t>
                      </a:r>
                      <a:endParaRPr lang="zh-CN" altLang="en-US" sz="1800" b="1">
                        <a:solidFill>
                          <a:srgbClr val="C00000"/>
                        </a:solidFill>
                        <a:effectLst/>
                      </a:endParaRPr>
                    </a:p>
                  </a:txBody>
                  <a:tcPr/>
                </a:tc>
                <a:tc>
                  <a:txBody>
                    <a:bodyPr/>
                    <a:lstStyle/>
                    <a:p>
                      <a:r>
                        <a:rPr lang="zh-CN" altLang="en-US" sz="1400" b="0" smtClean="0"/>
                        <a:t>提供了一种方法来访问聚合对象</a:t>
                      </a:r>
                      <a:endParaRPr lang="zh-CN" altLang="en-US" sz="1400" b="0"/>
                    </a:p>
                  </a:txBody>
                  <a:tcPr/>
                </a:tc>
              </a:tr>
              <a:tr h="371870">
                <a:tc>
                  <a:txBody>
                    <a:bodyPr/>
                    <a:lstStyle/>
                    <a:p>
                      <a:r>
                        <a:rPr lang="zh-CN" altLang="en-US" sz="1800" b="1" smtClean="0">
                          <a:solidFill>
                            <a:srgbClr val="C00000"/>
                          </a:solidFill>
                          <a:effectLst/>
                        </a:rPr>
                        <a:t>中介者模式</a:t>
                      </a:r>
                      <a:endParaRPr lang="zh-CN" altLang="en-US" sz="1800" b="1">
                        <a:solidFill>
                          <a:srgbClr val="C00000"/>
                        </a:solidFill>
                        <a:effectLst/>
                      </a:endParaRPr>
                    </a:p>
                  </a:txBody>
                  <a:tcPr/>
                </a:tc>
                <a:tc>
                  <a:txBody>
                    <a:bodyPr/>
                    <a:lstStyle/>
                    <a:p>
                      <a:r>
                        <a:rPr lang="zh-CN" altLang="en-US" sz="1400" b="0" smtClean="0"/>
                        <a:t>通过一个中介对象来封装一系列的对象交互，使得各对象不需要相互引用</a:t>
                      </a:r>
                      <a:endParaRPr lang="zh-CN" altLang="en-US" sz="1400" b="0"/>
                    </a:p>
                  </a:txBody>
                  <a:tcPr/>
                </a:tc>
              </a:tr>
              <a:tr h="371870">
                <a:tc>
                  <a:txBody>
                    <a:bodyPr/>
                    <a:lstStyle/>
                    <a:p>
                      <a:r>
                        <a:rPr lang="zh-CN" altLang="en-US" sz="1800" b="1" smtClean="0">
                          <a:solidFill>
                            <a:srgbClr val="C00000"/>
                          </a:solidFill>
                          <a:effectLst/>
                        </a:rPr>
                        <a:t>备忘录模式</a:t>
                      </a:r>
                      <a:endParaRPr lang="zh-CN" altLang="en-US" sz="1800" b="1">
                        <a:solidFill>
                          <a:srgbClr val="C00000"/>
                        </a:solidFill>
                        <a:effectLst/>
                      </a:endParaRPr>
                    </a:p>
                  </a:txBody>
                  <a:tcPr/>
                </a:tc>
                <a:tc>
                  <a:txBody>
                    <a:bodyPr/>
                    <a:lstStyle/>
                    <a:p>
                      <a:r>
                        <a:rPr lang="zh-CN" altLang="en-US" sz="1400" b="0" smtClean="0"/>
                        <a:t>捕获一个对象的内部状态，并保存之；需要时，可以恢复到保存的状态</a:t>
                      </a:r>
                      <a:endParaRPr lang="zh-CN" altLang="en-US" sz="1400" b="0"/>
                    </a:p>
                  </a:txBody>
                  <a:tcPr/>
                </a:tc>
              </a:tr>
              <a:tr h="371870">
                <a:tc>
                  <a:txBody>
                    <a:bodyPr/>
                    <a:lstStyle/>
                    <a:p>
                      <a:r>
                        <a:rPr lang="zh-CN" altLang="en-US" sz="1800" b="1" dirty="0" smtClean="0">
                          <a:solidFill>
                            <a:srgbClr val="C00000"/>
                          </a:solidFill>
                          <a:effectLst/>
                        </a:rPr>
                        <a:t>观察者模式</a:t>
                      </a:r>
                      <a:endParaRPr lang="zh-CN" altLang="en-US" sz="1800" b="1" dirty="0">
                        <a:solidFill>
                          <a:srgbClr val="C00000"/>
                        </a:solidFill>
                        <a:effectLst/>
                      </a:endParaRPr>
                    </a:p>
                  </a:txBody>
                  <a:tcPr/>
                </a:tc>
                <a:tc>
                  <a:txBody>
                    <a:bodyPr/>
                    <a:lstStyle/>
                    <a:p>
                      <a:r>
                        <a:rPr lang="zh-CN" altLang="en-US" sz="1400" b="0" smtClean="0"/>
                        <a:t>当一个对象状态发生改变时，其相关依赖对象皆得到通知并被自动更新</a:t>
                      </a:r>
                      <a:endParaRPr lang="zh-CN" altLang="en-US" sz="1400" b="0"/>
                    </a:p>
                  </a:txBody>
                  <a:tcPr/>
                </a:tc>
              </a:tr>
              <a:tr h="371870">
                <a:tc>
                  <a:txBody>
                    <a:bodyPr/>
                    <a:lstStyle/>
                    <a:p>
                      <a:r>
                        <a:rPr lang="zh-CN" altLang="en-US" sz="1800" b="1" smtClean="0">
                          <a:solidFill>
                            <a:srgbClr val="C00000"/>
                          </a:solidFill>
                          <a:effectLst/>
                        </a:rPr>
                        <a:t>状态模式</a:t>
                      </a:r>
                      <a:endParaRPr lang="zh-CN" altLang="en-US" sz="1800" b="1">
                        <a:solidFill>
                          <a:srgbClr val="C00000"/>
                        </a:solidFill>
                        <a:effectLst/>
                      </a:endParaRPr>
                    </a:p>
                  </a:txBody>
                  <a:tcPr/>
                </a:tc>
                <a:tc>
                  <a:txBody>
                    <a:bodyPr/>
                    <a:lstStyle/>
                    <a:p>
                      <a:r>
                        <a:rPr lang="zh-CN" altLang="en-US" sz="1400" b="0" smtClean="0"/>
                        <a:t>允许一个对象在其内部状态改变时改变它的行为</a:t>
                      </a:r>
                      <a:endParaRPr lang="zh-CN" altLang="en-US" sz="1400" b="0"/>
                    </a:p>
                  </a:txBody>
                  <a:tcPr/>
                </a:tc>
              </a:tr>
              <a:tr h="371870">
                <a:tc>
                  <a:txBody>
                    <a:bodyPr/>
                    <a:lstStyle/>
                    <a:p>
                      <a:r>
                        <a:rPr lang="zh-CN" altLang="en-US" sz="1800" b="1" smtClean="0">
                          <a:solidFill>
                            <a:srgbClr val="C00000"/>
                          </a:solidFill>
                          <a:effectLst/>
                        </a:rPr>
                        <a:t>策略模式</a:t>
                      </a:r>
                      <a:endParaRPr lang="zh-CN" altLang="en-US" sz="1800" b="1">
                        <a:solidFill>
                          <a:srgbClr val="C00000"/>
                        </a:solidFill>
                        <a:effectLst/>
                      </a:endParaRPr>
                    </a:p>
                  </a:txBody>
                  <a:tcPr/>
                </a:tc>
                <a:tc>
                  <a:txBody>
                    <a:bodyPr/>
                    <a:lstStyle/>
                    <a:p>
                      <a:r>
                        <a:rPr lang="zh-CN" altLang="en-US" sz="1400" b="0" smtClean="0"/>
                        <a:t>定义一系列算法，并将每个算法封装在一个类中</a:t>
                      </a:r>
                      <a:endParaRPr lang="zh-CN" altLang="en-US" sz="1400" b="0"/>
                    </a:p>
                  </a:txBody>
                  <a:tcPr/>
                </a:tc>
              </a:tr>
              <a:tr h="371870">
                <a:tc>
                  <a:txBody>
                    <a:bodyPr/>
                    <a:lstStyle/>
                    <a:p>
                      <a:r>
                        <a:rPr lang="zh-CN" altLang="en-US" sz="1800" b="1" smtClean="0">
                          <a:solidFill>
                            <a:srgbClr val="C00000"/>
                          </a:solidFill>
                          <a:effectLst/>
                        </a:rPr>
                        <a:t>模板方法</a:t>
                      </a:r>
                      <a:endParaRPr lang="zh-CN" altLang="en-US" sz="1800" b="1">
                        <a:solidFill>
                          <a:srgbClr val="C00000"/>
                        </a:solidFill>
                        <a:effectLst/>
                      </a:endParaRPr>
                    </a:p>
                  </a:txBody>
                  <a:tcPr/>
                </a:tc>
                <a:tc>
                  <a:txBody>
                    <a:bodyPr/>
                    <a:lstStyle/>
                    <a:p>
                      <a:r>
                        <a:rPr lang="zh-CN" altLang="en-US" sz="1400" b="0" smtClean="0"/>
                        <a:t>定义一个操作的算法骨架，将某些易变的步骤延迟到子类中实现</a:t>
                      </a:r>
                      <a:endParaRPr lang="zh-CN" altLang="en-US" sz="1400" b="0"/>
                    </a:p>
                  </a:txBody>
                  <a:tcPr/>
                </a:tc>
              </a:tr>
              <a:tr h="594838">
                <a:tc>
                  <a:txBody>
                    <a:bodyPr/>
                    <a:lstStyle/>
                    <a:p>
                      <a:r>
                        <a:rPr lang="zh-CN" altLang="en-US" sz="1800" b="1" smtClean="0">
                          <a:solidFill>
                            <a:srgbClr val="C00000"/>
                          </a:solidFill>
                          <a:effectLst/>
                        </a:rPr>
                        <a:t>访问者模式</a:t>
                      </a:r>
                      <a:endParaRPr lang="zh-CN" altLang="en-US" sz="1800" b="1">
                        <a:solidFill>
                          <a:srgbClr val="C00000"/>
                        </a:solidFill>
                        <a:effectLst/>
                      </a:endParaRPr>
                    </a:p>
                  </a:txBody>
                  <a:tcPr/>
                </a:tc>
                <a:tc>
                  <a:txBody>
                    <a:bodyPr/>
                    <a:lstStyle/>
                    <a:p>
                      <a:r>
                        <a:rPr lang="zh-CN" altLang="en-US" sz="1400" b="0" dirty="0" smtClean="0"/>
                        <a:t>表示一个作用于某对象结构中的各元素的操作，它使得用户可以在不改变各元素的类的前提下定义作用于这些元素的新操作</a:t>
                      </a:r>
                      <a:endParaRPr lang="zh-CN" altLang="en-US" sz="1400" b="0" dirty="0"/>
                    </a:p>
                  </a:txBody>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工厂模式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pPr eaLnBrk="1" hangingPunct="1"/>
            <a:r>
              <a:rPr lang="zh-CN" altLang="en-US" smtClean="0"/>
              <a:t>工厂模式：</a:t>
            </a:r>
            <a:endParaRPr lang="en-US" altLang="zh-CN" smtClean="0"/>
          </a:p>
          <a:p>
            <a:pPr lvl="1" eaLnBrk="1" hangingPunct="1"/>
            <a:r>
              <a:rPr lang="zh-CN" altLang="en-US" smtClean="0"/>
              <a:t>实现了创建者和调用者的分离。</a:t>
            </a:r>
            <a:endParaRPr lang="en-US" altLang="zh-CN" smtClean="0"/>
          </a:p>
          <a:p>
            <a:pPr lvl="1" eaLnBrk="1" hangingPunct="1"/>
            <a:r>
              <a:rPr lang="zh-CN" altLang="en-US" smtClean="0"/>
              <a:t>详细分类：</a:t>
            </a:r>
            <a:endParaRPr lang="en-US" altLang="zh-CN" smtClean="0"/>
          </a:p>
          <a:p>
            <a:pPr lvl="2" eaLnBrk="1" hangingPunct="1"/>
            <a:r>
              <a:rPr lang="zh-CN" altLang="en-US" smtClean="0"/>
              <a:t>简单工厂模式</a:t>
            </a:r>
            <a:endParaRPr lang="en-US" altLang="zh-CN" smtClean="0"/>
          </a:p>
          <a:p>
            <a:pPr lvl="2" eaLnBrk="1" hangingPunct="1"/>
            <a:r>
              <a:rPr lang="zh-CN" altLang="en-US" smtClean="0"/>
              <a:t>工厂方法模式</a:t>
            </a:r>
            <a:endParaRPr lang="en-US" altLang="zh-CN" smtClean="0"/>
          </a:p>
          <a:p>
            <a:pPr lvl="2" eaLnBrk="1" hangingPunct="1"/>
            <a:r>
              <a:rPr lang="zh-CN" altLang="en-US" smtClean="0"/>
              <a:t>抽象工厂模式</a:t>
            </a:r>
            <a:endParaRPr lang="en-US" altLang="zh-CN" smtClean="0"/>
          </a:p>
          <a:p>
            <a:pPr lvl="1" eaLnBrk="1" hangingPunct="1"/>
            <a:endParaRPr lang="en-US" altLang="zh-CN" smtClean="0"/>
          </a:p>
          <a:p>
            <a:pPr eaLnBrk="1" hangingPunct="1"/>
            <a:r>
              <a:rPr lang="zh-CN" altLang="en-US" smtClean="0"/>
              <a:t>面向对象设计的基本原则：</a:t>
            </a:r>
            <a:endParaRPr lang="en-US" altLang="zh-CN" smtClean="0"/>
          </a:p>
          <a:p>
            <a:pPr lvl="1" eaLnBrk="1" hangingPunct="1"/>
            <a:r>
              <a:rPr lang="en-US" altLang="zh-CN" sz="1800" smtClean="0"/>
              <a:t>OCP</a:t>
            </a:r>
            <a:r>
              <a:rPr lang="zh-CN" altLang="en-US" sz="1800" smtClean="0"/>
              <a:t>（开闭原则，</a:t>
            </a:r>
            <a:r>
              <a:rPr lang="en-US" altLang="zh-CN" sz="1800" smtClean="0"/>
              <a:t>Open-Closed Principle</a:t>
            </a:r>
            <a:r>
              <a:rPr lang="zh-CN" altLang="en-US" sz="1800" smtClean="0"/>
              <a:t>）：一个软件的实体应当对扩展开放，对修改关闭。</a:t>
            </a:r>
            <a:br>
              <a:rPr lang="zh-CN" altLang="en-US" sz="1800" smtClean="0"/>
            </a:br>
            <a:r>
              <a:rPr lang="en-US" altLang="zh-CN" sz="1800" smtClean="0"/>
              <a:t>DIP</a:t>
            </a:r>
            <a:r>
              <a:rPr lang="zh-CN" altLang="en-US" sz="1800" smtClean="0"/>
              <a:t>（依赖倒转原则，</a:t>
            </a:r>
            <a:r>
              <a:rPr lang="en-US" altLang="zh-CN" sz="1800" smtClean="0"/>
              <a:t>Dependence Inversion Principle</a:t>
            </a:r>
            <a:r>
              <a:rPr lang="zh-CN" altLang="en-US" sz="1800" smtClean="0"/>
              <a:t>）：要针对接口编程，不要针对实现编程。</a:t>
            </a:r>
            <a:br>
              <a:rPr lang="zh-CN" altLang="en-US" sz="1800" smtClean="0"/>
            </a:br>
            <a:r>
              <a:rPr lang="en-US" altLang="zh-CN" sz="1800" smtClean="0"/>
              <a:t>LoD</a:t>
            </a:r>
            <a:r>
              <a:rPr lang="zh-CN" altLang="en-US" sz="1800" smtClean="0"/>
              <a:t>（迪米特法则，</a:t>
            </a:r>
            <a:r>
              <a:rPr lang="en-US" altLang="zh-CN" sz="1800" smtClean="0"/>
              <a:t>Law of Demeter</a:t>
            </a:r>
            <a:r>
              <a:rPr lang="zh-CN" altLang="en-US" sz="1800" smtClean="0"/>
              <a:t>）：只与你直接的朋友通信，而避免和陌生人通信。</a:t>
            </a:r>
            <a:endParaRPr lang="zh-CN" altLang="zh-CN" sz="1800" smtClean="0">
              <a:solidFill>
                <a:srgbClr val="00B05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工厂模式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pPr eaLnBrk="1" hangingPunct="1"/>
            <a:r>
              <a:rPr lang="zh-CN" altLang="en-US" smtClean="0"/>
              <a:t>核心本质：</a:t>
            </a:r>
            <a:endParaRPr lang="en-US" altLang="zh-CN" smtClean="0"/>
          </a:p>
          <a:p>
            <a:pPr lvl="1" eaLnBrk="1" hangingPunct="1"/>
            <a:r>
              <a:rPr lang="zh-CN" altLang="zh-CN" smtClean="0"/>
              <a:t>实例化对象，用工厂方法代替</a:t>
            </a:r>
            <a:r>
              <a:rPr lang="en-US" altLang="zh-CN" smtClean="0"/>
              <a:t>new</a:t>
            </a:r>
            <a:r>
              <a:rPr lang="zh-CN" altLang="zh-CN" smtClean="0"/>
              <a:t>操作。</a:t>
            </a:r>
            <a:endParaRPr lang="en-US" altLang="zh-CN" smtClean="0"/>
          </a:p>
          <a:p>
            <a:pPr lvl="1" eaLnBrk="1" hangingPunct="1"/>
            <a:r>
              <a:rPr lang="zh-CN" altLang="zh-CN" smtClean="0"/>
              <a:t>将选择实现类、创建对象统一管理和控制。从而将</a:t>
            </a:r>
            <a:r>
              <a:rPr lang="zh-CN" altLang="en-US" smtClean="0"/>
              <a:t>调用者</a:t>
            </a:r>
            <a:r>
              <a:rPr lang="zh-CN" altLang="zh-CN" smtClean="0"/>
              <a:t>跟我们的实现类解耦。</a:t>
            </a:r>
            <a:endParaRPr lang="en-US" altLang="zh-CN" smtClean="0"/>
          </a:p>
          <a:p>
            <a:pPr eaLnBrk="1" hangingPunct="1"/>
            <a:endParaRPr lang="en-US" altLang="zh-CN" smtClean="0"/>
          </a:p>
          <a:p>
            <a:pPr eaLnBrk="1" hangingPunct="1"/>
            <a:r>
              <a:rPr lang="zh-CN" altLang="en-US" smtClean="0"/>
              <a:t>工厂模式：</a:t>
            </a:r>
            <a:endParaRPr lang="en-US" altLang="zh-CN" smtClean="0"/>
          </a:p>
          <a:p>
            <a:pPr lvl="1" eaLnBrk="1" hangingPunct="1"/>
            <a:r>
              <a:rPr lang="zh-CN" altLang="en-US" smtClean="0">
                <a:solidFill>
                  <a:srgbClr val="C00000"/>
                </a:solidFill>
              </a:rPr>
              <a:t>简单工厂模式</a:t>
            </a:r>
            <a:endParaRPr lang="en-US" altLang="zh-CN" smtClean="0">
              <a:solidFill>
                <a:srgbClr val="C00000"/>
              </a:solidFill>
            </a:endParaRPr>
          </a:p>
          <a:p>
            <a:pPr lvl="2" eaLnBrk="1" hangingPunct="1"/>
            <a:r>
              <a:rPr lang="zh-CN" altLang="en-US" smtClean="0">
                <a:solidFill>
                  <a:srgbClr val="C00000"/>
                </a:solidFill>
              </a:rPr>
              <a:t>用来生产同一等级结构中的任意产品。（对于增加新的产品，需要修改已有代码）</a:t>
            </a:r>
            <a:endParaRPr lang="en-US" altLang="zh-CN" smtClean="0">
              <a:solidFill>
                <a:srgbClr val="C00000"/>
              </a:solidFill>
            </a:endParaRPr>
          </a:p>
          <a:p>
            <a:pPr lvl="1" eaLnBrk="1" hangingPunct="1"/>
            <a:r>
              <a:rPr lang="zh-CN" altLang="en-US" smtClean="0">
                <a:solidFill>
                  <a:srgbClr val="00B050"/>
                </a:solidFill>
              </a:rPr>
              <a:t>工厂方法模式</a:t>
            </a:r>
            <a:endParaRPr lang="en-US" altLang="zh-CN" smtClean="0">
              <a:solidFill>
                <a:srgbClr val="00B050"/>
              </a:solidFill>
            </a:endParaRPr>
          </a:p>
          <a:p>
            <a:pPr lvl="2" eaLnBrk="1" hangingPunct="1"/>
            <a:r>
              <a:rPr lang="zh-CN" altLang="en-US" smtClean="0">
                <a:solidFill>
                  <a:srgbClr val="00B050"/>
                </a:solidFill>
              </a:rPr>
              <a:t>用来生产同一等级结构中的固定产品。（支持增加任意产品）   </a:t>
            </a:r>
            <a:endParaRPr lang="en-US" altLang="zh-CN" smtClean="0">
              <a:solidFill>
                <a:srgbClr val="00B050"/>
              </a:solidFill>
            </a:endParaRPr>
          </a:p>
          <a:p>
            <a:pPr lvl="1" eaLnBrk="1" hangingPunct="1"/>
            <a:r>
              <a:rPr lang="zh-CN" altLang="en-US" smtClean="0">
                <a:solidFill>
                  <a:srgbClr val="7030A0"/>
                </a:solidFill>
              </a:rPr>
              <a:t>抽象工厂模式</a:t>
            </a:r>
            <a:endParaRPr lang="en-US" altLang="zh-CN" smtClean="0">
              <a:solidFill>
                <a:srgbClr val="7030A0"/>
              </a:solidFill>
            </a:endParaRPr>
          </a:p>
          <a:p>
            <a:pPr lvl="2" eaLnBrk="1" hangingPunct="1"/>
            <a:r>
              <a:rPr lang="zh-CN" altLang="en-US" smtClean="0">
                <a:solidFill>
                  <a:srgbClr val="7030A0"/>
                </a:solidFill>
              </a:rPr>
              <a:t>用来生产不同产品族的全部产品。（对于增加新的产品，无能为力；支持增加产品族） </a:t>
            </a:r>
            <a:endParaRPr lang="zh-CN" altLang="zh-CN" smtClean="0">
              <a:solidFill>
                <a:srgbClr val="7030A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工厂模式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pPr eaLnBrk="1" hangingPunct="1"/>
            <a:r>
              <a:rPr lang="zh-CN" altLang="en-US" smtClean="0"/>
              <a:t>不使用简单工厂的情况</a:t>
            </a:r>
            <a:endParaRPr lang="en-US" altLang="zh-CN" smtClean="0"/>
          </a:p>
        </p:txBody>
      </p:sp>
      <p:sp>
        <p:nvSpPr>
          <p:cNvPr id="2" name="矩形 1"/>
          <p:cNvSpPr/>
          <p:nvPr/>
        </p:nvSpPr>
        <p:spPr>
          <a:xfrm>
            <a:off x="323528" y="1484784"/>
            <a:ext cx="4572000" cy="2461260"/>
          </a:xfrm>
          <a:prstGeom prst="rect">
            <a:avLst/>
          </a:prstGeom>
        </p:spPr>
        <p:txBody>
          <a:bodyPr>
            <a:spAutoFit/>
          </a:bodyPr>
          <a:lstStyle/>
          <a:p>
            <a:r>
              <a:rPr lang="en-US" altLang="zh-CN" b="1">
                <a:solidFill>
                  <a:srgbClr val="7F0055"/>
                </a:solidFill>
                <a:latin typeface="Consolas" panose="020B0609020204030204" pitchFamily="49" charset="0"/>
              </a:rPr>
              <a:t>public</a:t>
            </a:r>
            <a:r>
              <a:rPr lang="en-US" altLang="zh-CN" b="1">
                <a:solidFill>
                  <a:srgbClr val="000000"/>
                </a:solidFill>
                <a:latin typeface="Consolas" panose="020B0609020204030204" pitchFamily="49" charset="0"/>
              </a:rPr>
              <a:t> </a:t>
            </a:r>
            <a:r>
              <a:rPr lang="en-US" altLang="zh-CN" b="1">
                <a:solidFill>
                  <a:srgbClr val="7F0055"/>
                </a:solidFill>
                <a:latin typeface="Consolas" panose="020B0609020204030204" pitchFamily="49" charset="0"/>
              </a:rPr>
              <a:t>class</a:t>
            </a:r>
            <a:r>
              <a:rPr lang="en-US" altLang="zh-CN" b="1">
                <a:solidFill>
                  <a:srgbClr val="000000"/>
                </a:solidFill>
                <a:latin typeface="Consolas" panose="020B0609020204030204" pitchFamily="49" charset="0"/>
              </a:rPr>
              <a:t> Client01 {   </a:t>
            </a:r>
            <a:r>
              <a:rPr lang="en-US" altLang="zh-CN" b="1">
                <a:solidFill>
                  <a:srgbClr val="3F7F5F"/>
                </a:solidFill>
                <a:latin typeface="Consolas" panose="020B0609020204030204" pitchFamily="49" charset="0"/>
              </a:rPr>
              <a:t>//</a:t>
            </a:r>
            <a:r>
              <a:rPr lang="zh-CN" altLang="en-US" b="1">
                <a:solidFill>
                  <a:srgbClr val="3F7F5F"/>
                </a:solidFill>
                <a:latin typeface="Consolas" panose="020B0609020204030204" pitchFamily="49" charset="0"/>
              </a:rPr>
              <a:t>调用者</a:t>
            </a:r>
            <a:endParaRPr lang="zh-CN" altLang="en-US" b="1">
              <a:solidFill>
                <a:srgbClr val="3F7F5F"/>
              </a:solidFill>
              <a:latin typeface="Consolas" panose="020B0609020204030204" pitchFamily="49" charset="0"/>
            </a:endParaRPr>
          </a:p>
          <a:p>
            <a:endParaRPr lang="zh-CN" altLang="en-US">
              <a:latin typeface="Consolas" panose="020B0609020204030204" pitchFamily="49" charset="0"/>
            </a:endParaRPr>
          </a:p>
          <a:p>
            <a:r>
              <a:rPr lang="en-US" altLang="zh-CN" b="1">
                <a:solidFill>
                  <a:srgbClr val="7F0055"/>
                </a:solidFill>
                <a:latin typeface="Consolas" panose="020B0609020204030204" pitchFamily="49" charset="0"/>
              </a:rPr>
              <a:t>  public</a:t>
            </a:r>
            <a:r>
              <a:rPr lang="en-US" altLang="zh-CN" b="1">
                <a:solidFill>
                  <a:srgbClr val="000000"/>
                </a:solidFill>
                <a:latin typeface="Consolas" panose="020B0609020204030204" pitchFamily="49" charset="0"/>
              </a:rPr>
              <a:t> </a:t>
            </a:r>
            <a:r>
              <a:rPr lang="en-US" altLang="zh-CN" b="1">
                <a:solidFill>
                  <a:srgbClr val="7F0055"/>
                </a:solidFill>
                <a:latin typeface="Consolas" panose="020B0609020204030204" pitchFamily="49" charset="0"/>
              </a:rPr>
              <a:t>static</a:t>
            </a:r>
            <a:r>
              <a:rPr lang="en-US" altLang="zh-CN" b="1">
                <a:solidFill>
                  <a:srgbClr val="000000"/>
                </a:solidFill>
                <a:latin typeface="Consolas" panose="020B0609020204030204" pitchFamily="49" charset="0"/>
              </a:rPr>
              <a:t> </a:t>
            </a:r>
            <a:r>
              <a:rPr lang="en-US" altLang="zh-CN" b="1">
                <a:solidFill>
                  <a:srgbClr val="7F0055"/>
                </a:solidFill>
                <a:latin typeface="Consolas" panose="020B0609020204030204" pitchFamily="49" charset="0"/>
              </a:rPr>
              <a:t>void</a:t>
            </a:r>
            <a:r>
              <a:rPr lang="en-US" altLang="zh-CN" b="1">
                <a:solidFill>
                  <a:srgbClr val="000000"/>
                </a:solidFill>
                <a:latin typeface="Consolas" panose="020B0609020204030204" pitchFamily="49" charset="0"/>
              </a:rPr>
              <a:t> main(String[] args) {</a:t>
            </a:r>
            <a:endParaRPr lang="en-US" altLang="zh-CN" b="1">
              <a:solidFill>
                <a:srgbClr val="000000"/>
              </a:solidFill>
              <a:latin typeface="Consolas" panose="020B0609020204030204" pitchFamily="49" charset="0"/>
            </a:endParaRPr>
          </a:p>
          <a:p>
            <a:r>
              <a:rPr lang="en-US" altLang="zh-CN">
                <a:solidFill>
                  <a:srgbClr val="000000"/>
                </a:solidFill>
                <a:latin typeface="Consolas" panose="020B0609020204030204" pitchFamily="49" charset="0"/>
              </a:rPr>
              <a:t>    Car c1 = </a:t>
            </a:r>
            <a:r>
              <a:rPr lang="en-US" altLang="zh-CN" b="1">
                <a:solidFill>
                  <a:srgbClr val="7F0055"/>
                </a:solidFill>
                <a:latin typeface="Consolas" panose="020B0609020204030204" pitchFamily="49" charset="0"/>
              </a:rPr>
              <a:t>new</a:t>
            </a:r>
            <a:r>
              <a:rPr lang="en-US" altLang="zh-CN" b="1">
                <a:solidFill>
                  <a:srgbClr val="000000"/>
                </a:solidFill>
                <a:latin typeface="Consolas" panose="020B0609020204030204" pitchFamily="49" charset="0"/>
              </a:rPr>
              <a:t> Audi();</a:t>
            </a:r>
            <a:endParaRPr lang="en-US" altLang="zh-CN" b="1">
              <a:solidFill>
                <a:srgbClr val="000000"/>
              </a:solidFill>
              <a:latin typeface="Consolas" panose="020B0609020204030204" pitchFamily="49" charset="0"/>
            </a:endParaRPr>
          </a:p>
          <a:p>
            <a:r>
              <a:rPr lang="en-US" altLang="zh-CN">
                <a:solidFill>
                  <a:srgbClr val="000000"/>
                </a:solidFill>
                <a:latin typeface="Consolas" panose="020B0609020204030204" pitchFamily="49" charset="0"/>
              </a:rPr>
              <a:t>    Car c2 = </a:t>
            </a:r>
            <a:r>
              <a:rPr lang="en-US" altLang="zh-CN" b="1">
                <a:solidFill>
                  <a:srgbClr val="7F0055"/>
                </a:solidFill>
                <a:latin typeface="Consolas" panose="020B0609020204030204" pitchFamily="49" charset="0"/>
              </a:rPr>
              <a:t>new</a:t>
            </a:r>
            <a:r>
              <a:rPr lang="en-US" altLang="zh-CN" b="1">
                <a:solidFill>
                  <a:srgbClr val="000000"/>
                </a:solidFill>
                <a:latin typeface="Consolas" panose="020B0609020204030204" pitchFamily="49" charset="0"/>
              </a:rPr>
              <a:t> Byd();</a:t>
            </a:r>
            <a:endParaRPr lang="en-US" altLang="zh-CN" b="1">
              <a:solidFill>
                <a:srgbClr val="000000"/>
              </a:solidFill>
              <a:latin typeface="Consolas" panose="020B0609020204030204" pitchFamily="49" charset="0"/>
            </a:endParaRPr>
          </a:p>
          <a:p>
            <a:endParaRPr lang="zh-CN" altLang="en-US">
              <a:latin typeface="Consolas" panose="020B0609020204030204" pitchFamily="49" charset="0"/>
            </a:endParaRPr>
          </a:p>
          <a:p>
            <a:r>
              <a:rPr lang="en-US" altLang="zh-CN">
                <a:solidFill>
                  <a:srgbClr val="000000"/>
                </a:solidFill>
                <a:latin typeface="Consolas" panose="020B0609020204030204" pitchFamily="49" charset="0"/>
              </a:rPr>
              <a:t>    c1.run();</a:t>
            </a:r>
            <a:endParaRPr lang="en-US" altLang="zh-CN">
              <a:solidFill>
                <a:srgbClr val="000000"/>
              </a:solidFill>
              <a:latin typeface="Consolas" panose="020B0609020204030204" pitchFamily="49" charset="0"/>
            </a:endParaRPr>
          </a:p>
          <a:p>
            <a:r>
              <a:rPr lang="en-US" altLang="zh-CN">
                <a:solidFill>
                  <a:srgbClr val="000000"/>
                </a:solidFill>
                <a:latin typeface="Consolas" panose="020B0609020204030204" pitchFamily="49" charset="0"/>
              </a:rPr>
              <a:t>    c2.run();</a:t>
            </a:r>
            <a:endParaRPr lang="en-US" altLang="zh-CN">
              <a:solidFill>
                <a:srgbClr val="000000"/>
              </a:solidFill>
              <a:latin typeface="Consolas" panose="020B0609020204030204" pitchFamily="49" charset="0"/>
            </a:endParaRPr>
          </a:p>
          <a:p>
            <a:endParaRPr lang="zh-CN" altLang="en-US">
              <a:latin typeface="Consolas" panose="020B0609020204030204" pitchFamily="49" charset="0"/>
            </a:endParaRPr>
          </a:p>
          <a:p>
            <a:r>
              <a:rPr lang="en-US" altLang="zh-CN">
                <a:solidFill>
                  <a:srgbClr val="000000"/>
                </a:solidFill>
                <a:latin typeface="Consolas" panose="020B0609020204030204" pitchFamily="49" charset="0"/>
              </a:rPr>
              <a:t>  }</a:t>
            </a:r>
            <a:endParaRPr lang="en-US" altLang="zh-CN">
              <a:solidFill>
                <a:srgbClr val="000000"/>
              </a:solidFill>
              <a:latin typeface="Consolas" panose="020B0609020204030204" pitchFamily="49" charset="0"/>
            </a:endParaRPr>
          </a:p>
          <a:p>
            <a:r>
              <a:rPr lang="en-US" altLang="zh-CN">
                <a:solidFill>
                  <a:srgbClr val="000000"/>
                </a:solidFill>
                <a:latin typeface="Consolas" panose="020B0609020204030204" pitchFamily="49" charset="0"/>
              </a:rPr>
              <a:t>}</a:t>
            </a:r>
            <a:endParaRPr lang="zh-CN" altLang="en-US"/>
          </a:p>
        </p:txBody>
      </p:sp>
      <p:pic>
        <p:nvPicPr>
          <p:cNvPr id="3" name="图片 2"/>
          <p:cNvPicPr>
            <a:picLocks noChangeAspect="1"/>
          </p:cNvPicPr>
          <p:nvPr/>
        </p:nvPicPr>
        <p:blipFill>
          <a:blip r:embed="rId1" cstate="print"/>
          <a:stretch>
            <a:fillRect/>
          </a:stretch>
        </p:blipFill>
        <p:spPr>
          <a:xfrm>
            <a:off x="4895528" y="1484784"/>
            <a:ext cx="4057143" cy="352380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简单工厂模式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pPr eaLnBrk="1" hangingPunct="1"/>
            <a:r>
              <a:rPr lang="zh-CN" altLang="en-US" smtClean="0"/>
              <a:t>要点：</a:t>
            </a:r>
            <a:endParaRPr lang="en-US" altLang="zh-CN" smtClean="0"/>
          </a:p>
          <a:p>
            <a:pPr lvl="1"/>
            <a:r>
              <a:rPr lang="zh-CN" altLang="en-US" smtClean="0"/>
              <a:t>简单工厂模式也叫</a:t>
            </a:r>
            <a:r>
              <a:rPr lang="zh-CN" altLang="en-US"/>
              <a:t>静态</a:t>
            </a:r>
            <a:r>
              <a:rPr lang="zh-CN" altLang="en-US" smtClean="0"/>
              <a:t>工厂模式，就是工厂类一般是使用静态方法，通过接收的参数的不同来返回不同的对象实例。</a:t>
            </a:r>
            <a:endParaRPr lang="zh-CN" altLang="en-US" smtClean="0"/>
          </a:p>
          <a:p>
            <a:pPr lvl="1"/>
            <a:r>
              <a:rPr lang="zh-CN" altLang="en-US" smtClean="0"/>
              <a:t>对于增加新产品无能为力！不修改代码的话，是无法扩展的。</a:t>
            </a:r>
            <a:endParaRPr lang="en-US" altLang="zh-CN" smtClean="0"/>
          </a:p>
          <a:p>
            <a:pPr lvl="1"/>
            <a:endParaRPr lang="zh-CN" altLang="en-US" smtClean="0"/>
          </a:p>
          <a:p>
            <a:pPr lvl="1" eaLnBrk="1" hangingPunct="1"/>
            <a:endParaRPr lang="zh-CN" altLang="zh-CN" smtClean="0"/>
          </a:p>
        </p:txBody>
      </p:sp>
      <p:graphicFrame>
        <p:nvGraphicFramePr>
          <p:cNvPr id="4" name="表格 3"/>
          <p:cNvGraphicFramePr>
            <a:graphicFrameLocks noGrp="1"/>
          </p:cNvGraphicFramePr>
          <p:nvPr/>
        </p:nvGraphicFramePr>
        <p:xfrm>
          <a:off x="107504" y="2780928"/>
          <a:ext cx="4590415" cy="3459480"/>
        </p:xfrm>
        <a:graphic>
          <a:graphicData uri="http://schemas.openxmlformats.org/drawingml/2006/table">
            <a:tbl>
              <a:tblPr/>
              <a:tblGrid>
                <a:gridCol w="4590415"/>
              </a:tblGrid>
              <a:tr h="0">
                <a:tc>
                  <a:txBody>
                    <a:bodyPr/>
                    <a:lstStyle/>
                    <a:p>
                      <a:pPr algn="l">
                        <a:spcAft>
                          <a:spcPts val="0"/>
                        </a:spcAft>
                      </a:pPr>
                      <a:r>
                        <a:rPr lang="en-US" sz="1000" b="1" kern="0">
                          <a:solidFill>
                            <a:srgbClr val="7F0055"/>
                          </a:solidFill>
                          <a:latin typeface="Courier New" panose="02070309020205020404"/>
                          <a:ea typeface="宋体" panose="02010600030101010101" pitchFamily="2" charset="-122"/>
                          <a:cs typeface="Times New Roman" panose="02020603050405020304"/>
                        </a:rPr>
                        <a:t>package</a:t>
                      </a:r>
                      <a:r>
                        <a:rPr lang="en-US" sz="1000" kern="0">
                          <a:solidFill>
                            <a:srgbClr val="000000"/>
                          </a:solidFill>
                          <a:latin typeface="Courier New" panose="02070309020205020404"/>
                          <a:ea typeface="宋体" panose="02010600030101010101" pitchFamily="2" charset="-122"/>
                          <a:cs typeface="Times New Roman" panose="02020603050405020304"/>
                        </a:rPr>
                        <a:t> com.bjsxt.simpleFactory;</a:t>
                      </a:r>
                      <a:endParaRPr lang="zh-CN" sz="1050" kern="100">
                        <a:latin typeface="Calibri" panose="020F0502020204030204"/>
                        <a:ea typeface="宋体" panose="02010600030101010101" pitchFamily="2" charset="-122"/>
                        <a:cs typeface="Times New Roman" panose="02020603050405020304"/>
                      </a:endParaRPr>
                    </a:p>
                    <a:p>
                      <a:pPr algn="l">
                        <a:spcAft>
                          <a:spcPts val="0"/>
                        </a:spcAft>
                      </a:pPr>
                      <a:r>
                        <a:rPr lang="en-US" sz="1000" b="1" kern="0">
                          <a:solidFill>
                            <a:srgbClr val="7F0055"/>
                          </a:solidFill>
                          <a:latin typeface="Courier New" panose="02070309020205020404"/>
                          <a:ea typeface="宋体" panose="02010600030101010101" pitchFamily="2" charset="-122"/>
                          <a:cs typeface="Times New Roman" panose="02020603050405020304"/>
                        </a:rPr>
                        <a:t>public</a:t>
                      </a:r>
                      <a:r>
                        <a:rPr lang="en-US" sz="1000" kern="0">
                          <a:solidFill>
                            <a:srgbClr val="000000"/>
                          </a:solidFill>
                          <a:latin typeface="Courier New" panose="02070309020205020404"/>
                          <a:ea typeface="宋体" panose="02010600030101010101" pitchFamily="2" charset="-122"/>
                          <a:cs typeface="Times New Roman" panose="02020603050405020304"/>
                        </a:rPr>
                        <a:t> </a:t>
                      </a:r>
                      <a:r>
                        <a:rPr lang="en-US" sz="1000" b="1" kern="0">
                          <a:solidFill>
                            <a:srgbClr val="7F0055"/>
                          </a:solidFill>
                          <a:latin typeface="Courier New" panose="02070309020205020404"/>
                          <a:ea typeface="宋体" panose="02010600030101010101" pitchFamily="2" charset="-122"/>
                          <a:cs typeface="Times New Roman" panose="02020603050405020304"/>
                        </a:rPr>
                        <a:t>class</a:t>
                      </a:r>
                      <a:r>
                        <a:rPr lang="en-US" sz="1000" kern="0">
                          <a:solidFill>
                            <a:srgbClr val="000000"/>
                          </a:solidFill>
                          <a:latin typeface="Courier New" panose="02070309020205020404"/>
                          <a:ea typeface="宋体" panose="02010600030101010101" pitchFamily="2" charset="-122"/>
                          <a:cs typeface="Times New Roman" panose="02020603050405020304"/>
                        </a:rPr>
                        <a:t> CarFactory {</a:t>
                      </a:r>
                      <a:endParaRPr lang="zh-CN" sz="1050" kern="100">
                        <a:latin typeface="Calibri" panose="020F0502020204030204"/>
                        <a:ea typeface="宋体" panose="02010600030101010101" pitchFamily="2" charset="-122"/>
                        <a:cs typeface="Times New Roman" panose="02020603050405020304"/>
                      </a:endParaRPr>
                    </a:p>
                    <a:p>
                      <a:pPr algn="l">
                        <a:spcAft>
                          <a:spcPts val="0"/>
                        </a:spcAft>
                      </a:pPr>
                      <a:r>
                        <a:rPr lang="en-US" sz="1000" kern="0">
                          <a:solidFill>
                            <a:srgbClr val="000000"/>
                          </a:solidFill>
                          <a:latin typeface="Courier New" panose="02070309020205020404"/>
                          <a:ea typeface="宋体" panose="02010600030101010101" pitchFamily="2" charset="-122"/>
                          <a:cs typeface="Times New Roman" panose="02020603050405020304"/>
                        </a:rPr>
                        <a:t>	</a:t>
                      </a:r>
                      <a:r>
                        <a:rPr lang="en-US" sz="1000" b="1" kern="0">
                          <a:solidFill>
                            <a:srgbClr val="7F0055"/>
                          </a:solidFill>
                          <a:latin typeface="Courier New" panose="02070309020205020404"/>
                          <a:ea typeface="宋体" panose="02010600030101010101" pitchFamily="2" charset="-122"/>
                          <a:cs typeface="Times New Roman" panose="02020603050405020304"/>
                        </a:rPr>
                        <a:t>public</a:t>
                      </a:r>
                      <a:r>
                        <a:rPr lang="en-US" sz="1000" kern="0">
                          <a:solidFill>
                            <a:srgbClr val="000000"/>
                          </a:solidFill>
                          <a:latin typeface="Courier New" panose="02070309020205020404"/>
                          <a:ea typeface="宋体" panose="02010600030101010101" pitchFamily="2" charset="-122"/>
                          <a:cs typeface="Times New Roman" panose="02020603050405020304"/>
                        </a:rPr>
                        <a:t> </a:t>
                      </a:r>
                      <a:r>
                        <a:rPr lang="en-US" sz="1000" b="1" kern="0">
                          <a:solidFill>
                            <a:srgbClr val="7F0055"/>
                          </a:solidFill>
                          <a:latin typeface="Courier New" panose="02070309020205020404"/>
                          <a:ea typeface="宋体" panose="02010600030101010101" pitchFamily="2" charset="-122"/>
                          <a:cs typeface="Times New Roman" panose="02020603050405020304"/>
                        </a:rPr>
                        <a:t>static</a:t>
                      </a:r>
                      <a:r>
                        <a:rPr lang="en-US" sz="1000" kern="0">
                          <a:solidFill>
                            <a:srgbClr val="000000"/>
                          </a:solidFill>
                          <a:latin typeface="Courier New" panose="02070309020205020404"/>
                          <a:ea typeface="宋体" panose="02010600030101010101" pitchFamily="2" charset="-122"/>
                          <a:cs typeface="Times New Roman" panose="02020603050405020304"/>
                        </a:rPr>
                        <a:t> </a:t>
                      </a:r>
                      <a:r>
                        <a:rPr lang="en-US" sz="1000" kern="0">
                          <a:solidFill>
                            <a:srgbClr val="000000"/>
                          </a:solidFill>
                          <a:highlight>
                            <a:srgbClr val="C0C0C0"/>
                          </a:highlight>
                          <a:latin typeface="Courier New" panose="02070309020205020404"/>
                          <a:ea typeface="宋体" panose="02010600030101010101" pitchFamily="2" charset="-122"/>
                          <a:cs typeface="Times New Roman" panose="02020603050405020304"/>
                        </a:rPr>
                        <a:t>Car</a:t>
                      </a:r>
                      <a:r>
                        <a:rPr lang="en-US" sz="1000" kern="0">
                          <a:solidFill>
                            <a:srgbClr val="000000"/>
                          </a:solidFill>
                          <a:latin typeface="Courier New" panose="02070309020205020404"/>
                          <a:ea typeface="宋体" panose="02010600030101010101" pitchFamily="2" charset="-122"/>
                          <a:cs typeface="Times New Roman" panose="02020603050405020304"/>
                        </a:rPr>
                        <a:t> createCar(String type){</a:t>
                      </a:r>
                      <a:endParaRPr lang="zh-CN" sz="1050" kern="100">
                        <a:latin typeface="Calibri" panose="020F0502020204030204"/>
                        <a:ea typeface="宋体" panose="02010600030101010101" pitchFamily="2" charset="-122"/>
                        <a:cs typeface="Times New Roman" panose="02020603050405020304"/>
                      </a:endParaRPr>
                    </a:p>
                    <a:p>
                      <a:pPr algn="l">
                        <a:spcAft>
                          <a:spcPts val="0"/>
                        </a:spcAft>
                      </a:pPr>
                      <a:r>
                        <a:rPr lang="en-US" sz="1000" kern="0">
                          <a:solidFill>
                            <a:srgbClr val="000000"/>
                          </a:solidFill>
                          <a:latin typeface="Courier New" panose="02070309020205020404"/>
                          <a:ea typeface="宋体" panose="02010600030101010101" pitchFamily="2" charset="-122"/>
                          <a:cs typeface="Times New Roman" panose="02020603050405020304"/>
                        </a:rPr>
                        <a:t>		Car c = </a:t>
                      </a:r>
                      <a:r>
                        <a:rPr lang="en-US" sz="1000" b="1" kern="0">
                          <a:solidFill>
                            <a:srgbClr val="7F0055"/>
                          </a:solidFill>
                          <a:latin typeface="Courier New" panose="02070309020205020404"/>
                          <a:ea typeface="宋体" panose="02010600030101010101" pitchFamily="2" charset="-122"/>
                          <a:cs typeface="Times New Roman" panose="02020603050405020304"/>
                        </a:rPr>
                        <a:t>null</a:t>
                      </a:r>
                      <a:r>
                        <a:rPr lang="en-US" sz="1000" kern="0">
                          <a:solidFill>
                            <a:srgbClr val="000000"/>
                          </a:solidFill>
                          <a:latin typeface="Courier New" panose="02070309020205020404"/>
                          <a:ea typeface="宋体" panose="02010600030101010101" pitchFamily="2" charset="-122"/>
                          <a:cs typeface="Times New Roman" panose="02020603050405020304"/>
                        </a:rPr>
                        <a:t>;</a:t>
                      </a:r>
                      <a:endParaRPr lang="zh-CN" sz="1050" kern="100">
                        <a:latin typeface="Calibri" panose="020F0502020204030204"/>
                        <a:ea typeface="宋体" panose="02010600030101010101" pitchFamily="2" charset="-122"/>
                        <a:cs typeface="Times New Roman" panose="02020603050405020304"/>
                      </a:endParaRPr>
                    </a:p>
                    <a:p>
                      <a:pPr algn="l">
                        <a:spcAft>
                          <a:spcPts val="0"/>
                        </a:spcAft>
                      </a:pPr>
                      <a:r>
                        <a:rPr lang="en-US" sz="1000" kern="0">
                          <a:solidFill>
                            <a:srgbClr val="000000"/>
                          </a:solidFill>
                          <a:latin typeface="Courier New" panose="02070309020205020404"/>
                          <a:ea typeface="宋体" panose="02010600030101010101" pitchFamily="2" charset="-122"/>
                          <a:cs typeface="Times New Roman" panose="02020603050405020304"/>
                        </a:rPr>
                        <a:t>		</a:t>
                      </a:r>
                      <a:r>
                        <a:rPr lang="en-US" sz="1000" b="1" kern="0">
                          <a:solidFill>
                            <a:srgbClr val="7F0055"/>
                          </a:solidFill>
                          <a:latin typeface="Courier New" panose="02070309020205020404"/>
                          <a:ea typeface="宋体" panose="02010600030101010101" pitchFamily="2" charset="-122"/>
                          <a:cs typeface="Times New Roman" panose="02020603050405020304"/>
                        </a:rPr>
                        <a:t>if</a:t>
                      </a:r>
                      <a:r>
                        <a:rPr lang="en-US" sz="1000" kern="0">
                          <a:solidFill>
                            <a:srgbClr val="000000"/>
                          </a:solidFill>
                          <a:latin typeface="Courier New" panose="02070309020205020404"/>
                          <a:ea typeface="宋体" panose="02010600030101010101" pitchFamily="2" charset="-122"/>
                          <a:cs typeface="Times New Roman" panose="02020603050405020304"/>
                        </a:rPr>
                        <a:t>(</a:t>
                      </a:r>
                      <a:r>
                        <a:rPr lang="en-US" sz="1000" kern="0">
                          <a:solidFill>
                            <a:srgbClr val="2A00FF"/>
                          </a:solidFill>
                          <a:latin typeface="Courier New" panose="02070309020205020404"/>
                          <a:ea typeface="宋体" panose="02010600030101010101" pitchFamily="2" charset="-122"/>
                          <a:cs typeface="Times New Roman" panose="02020603050405020304"/>
                        </a:rPr>
                        <a:t>"</a:t>
                      </a:r>
                      <a:r>
                        <a:rPr lang="zh-CN" sz="1000" kern="0">
                          <a:solidFill>
                            <a:srgbClr val="2A00FF"/>
                          </a:solidFill>
                          <a:latin typeface="Courier New" panose="02070309020205020404"/>
                          <a:ea typeface="宋体" panose="02010600030101010101" pitchFamily="2" charset="-122"/>
                          <a:cs typeface="Courier New" panose="02070309020205020404"/>
                        </a:rPr>
                        <a:t>奥迪</a:t>
                      </a:r>
                      <a:r>
                        <a:rPr lang="en-US" sz="1000" kern="0">
                          <a:solidFill>
                            <a:srgbClr val="2A00FF"/>
                          </a:solidFill>
                          <a:latin typeface="Courier New" panose="02070309020205020404"/>
                          <a:ea typeface="宋体" panose="02010600030101010101" pitchFamily="2" charset="-122"/>
                          <a:cs typeface="Times New Roman" panose="02020603050405020304"/>
                        </a:rPr>
                        <a:t>"</a:t>
                      </a:r>
                      <a:r>
                        <a:rPr lang="en-US" sz="1000" kern="0">
                          <a:solidFill>
                            <a:srgbClr val="000000"/>
                          </a:solidFill>
                          <a:latin typeface="Courier New" panose="02070309020205020404"/>
                          <a:ea typeface="宋体" panose="02010600030101010101" pitchFamily="2" charset="-122"/>
                          <a:cs typeface="Times New Roman" panose="02020603050405020304"/>
                        </a:rPr>
                        <a:t>.equals(type)){</a:t>
                      </a:r>
                      <a:endParaRPr lang="zh-CN" sz="1050" kern="100">
                        <a:latin typeface="Calibri" panose="020F0502020204030204"/>
                        <a:ea typeface="宋体" panose="02010600030101010101" pitchFamily="2" charset="-122"/>
                        <a:cs typeface="Times New Roman" panose="02020603050405020304"/>
                      </a:endParaRPr>
                    </a:p>
                    <a:p>
                      <a:pPr algn="l">
                        <a:spcAft>
                          <a:spcPts val="0"/>
                        </a:spcAft>
                      </a:pPr>
                      <a:r>
                        <a:rPr lang="en-US" sz="1000" kern="0">
                          <a:solidFill>
                            <a:srgbClr val="000000"/>
                          </a:solidFill>
                          <a:latin typeface="Courier New" panose="02070309020205020404"/>
                          <a:ea typeface="宋体" panose="02010600030101010101" pitchFamily="2" charset="-122"/>
                          <a:cs typeface="Times New Roman" panose="02020603050405020304"/>
                        </a:rPr>
                        <a:t>			c  = </a:t>
                      </a:r>
                      <a:r>
                        <a:rPr lang="en-US" sz="1000" b="1" kern="0">
                          <a:solidFill>
                            <a:srgbClr val="7F0055"/>
                          </a:solidFill>
                          <a:latin typeface="Courier New" panose="02070309020205020404"/>
                          <a:ea typeface="宋体" panose="02010600030101010101" pitchFamily="2" charset="-122"/>
                          <a:cs typeface="Times New Roman" panose="02020603050405020304"/>
                        </a:rPr>
                        <a:t>new</a:t>
                      </a:r>
                      <a:r>
                        <a:rPr lang="en-US" sz="1000" kern="0">
                          <a:solidFill>
                            <a:srgbClr val="000000"/>
                          </a:solidFill>
                          <a:latin typeface="Courier New" panose="02070309020205020404"/>
                          <a:ea typeface="宋体" panose="02010600030101010101" pitchFamily="2" charset="-122"/>
                          <a:cs typeface="Times New Roman" panose="02020603050405020304"/>
                        </a:rPr>
                        <a:t> Audi();</a:t>
                      </a:r>
                      <a:endParaRPr lang="zh-CN" sz="1050" kern="100">
                        <a:latin typeface="Calibri" panose="020F0502020204030204"/>
                        <a:ea typeface="宋体" panose="02010600030101010101" pitchFamily="2" charset="-122"/>
                        <a:cs typeface="Times New Roman" panose="02020603050405020304"/>
                      </a:endParaRPr>
                    </a:p>
                    <a:p>
                      <a:pPr algn="l">
                        <a:spcAft>
                          <a:spcPts val="0"/>
                        </a:spcAft>
                      </a:pPr>
                      <a:r>
                        <a:rPr lang="en-US" sz="1000" kern="0">
                          <a:solidFill>
                            <a:srgbClr val="000000"/>
                          </a:solidFill>
                          <a:latin typeface="Courier New" panose="02070309020205020404"/>
                          <a:ea typeface="宋体" panose="02010600030101010101" pitchFamily="2" charset="-122"/>
                          <a:cs typeface="Times New Roman" panose="02020603050405020304"/>
                        </a:rPr>
                        <a:t>		}</a:t>
                      </a:r>
                      <a:r>
                        <a:rPr lang="en-US" sz="1000" b="1" kern="0">
                          <a:solidFill>
                            <a:srgbClr val="7F0055"/>
                          </a:solidFill>
                          <a:latin typeface="Courier New" panose="02070309020205020404"/>
                          <a:ea typeface="宋体" panose="02010600030101010101" pitchFamily="2" charset="-122"/>
                          <a:cs typeface="Times New Roman" panose="02020603050405020304"/>
                        </a:rPr>
                        <a:t>else</a:t>
                      </a:r>
                      <a:r>
                        <a:rPr lang="en-US" sz="1000" kern="0">
                          <a:solidFill>
                            <a:srgbClr val="000000"/>
                          </a:solidFill>
                          <a:latin typeface="Courier New" panose="02070309020205020404"/>
                          <a:ea typeface="宋体" panose="02010600030101010101" pitchFamily="2" charset="-122"/>
                          <a:cs typeface="Times New Roman" panose="02020603050405020304"/>
                        </a:rPr>
                        <a:t> </a:t>
                      </a:r>
                      <a:r>
                        <a:rPr lang="en-US" sz="1000" b="1" kern="0">
                          <a:solidFill>
                            <a:srgbClr val="7F0055"/>
                          </a:solidFill>
                          <a:latin typeface="Courier New" panose="02070309020205020404"/>
                          <a:ea typeface="宋体" panose="02010600030101010101" pitchFamily="2" charset="-122"/>
                          <a:cs typeface="Times New Roman" panose="02020603050405020304"/>
                        </a:rPr>
                        <a:t>if</a:t>
                      </a:r>
                      <a:r>
                        <a:rPr lang="en-US" sz="1000" kern="0">
                          <a:solidFill>
                            <a:srgbClr val="000000"/>
                          </a:solidFill>
                          <a:latin typeface="Courier New" panose="02070309020205020404"/>
                          <a:ea typeface="宋体" panose="02010600030101010101" pitchFamily="2" charset="-122"/>
                          <a:cs typeface="Times New Roman" panose="02020603050405020304"/>
                        </a:rPr>
                        <a:t>(</a:t>
                      </a:r>
                      <a:r>
                        <a:rPr lang="en-US" sz="1000" kern="0">
                          <a:solidFill>
                            <a:srgbClr val="2A00FF"/>
                          </a:solidFill>
                          <a:latin typeface="Courier New" panose="02070309020205020404"/>
                          <a:ea typeface="宋体" panose="02010600030101010101" pitchFamily="2" charset="-122"/>
                          <a:cs typeface="Times New Roman" panose="02020603050405020304"/>
                        </a:rPr>
                        <a:t>"</a:t>
                      </a:r>
                      <a:r>
                        <a:rPr lang="zh-CN" sz="1000" kern="0">
                          <a:solidFill>
                            <a:srgbClr val="2A00FF"/>
                          </a:solidFill>
                          <a:latin typeface="Courier New" panose="02070309020205020404"/>
                          <a:ea typeface="宋体" panose="02010600030101010101" pitchFamily="2" charset="-122"/>
                          <a:cs typeface="Courier New" panose="02070309020205020404"/>
                        </a:rPr>
                        <a:t>奔驰</a:t>
                      </a:r>
                      <a:r>
                        <a:rPr lang="en-US" sz="1000" kern="0">
                          <a:solidFill>
                            <a:srgbClr val="2A00FF"/>
                          </a:solidFill>
                          <a:latin typeface="Courier New" panose="02070309020205020404"/>
                          <a:ea typeface="宋体" panose="02010600030101010101" pitchFamily="2" charset="-122"/>
                          <a:cs typeface="Times New Roman" panose="02020603050405020304"/>
                        </a:rPr>
                        <a:t>"</a:t>
                      </a:r>
                      <a:r>
                        <a:rPr lang="en-US" sz="1000" kern="0">
                          <a:solidFill>
                            <a:srgbClr val="000000"/>
                          </a:solidFill>
                          <a:latin typeface="Courier New" panose="02070309020205020404"/>
                          <a:ea typeface="宋体" panose="02010600030101010101" pitchFamily="2" charset="-122"/>
                          <a:cs typeface="Times New Roman" panose="02020603050405020304"/>
                        </a:rPr>
                        <a:t>.equals(type)){</a:t>
                      </a:r>
                      <a:endParaRPr lang="zh-CN" sz="1050" kern="100">
                        <a:latin typeface="Calibri" panose="020F0502020204030204"/>
                        <a:ea typeface="宋体" panose="02010600030101010101" pitchFamily="2" charset="-122"/>
                        <a:cs typeface="Times New Roman" panose="02020603050405020304"/>
                      </a:endParaRPr>
                    </a:p>
                    <a:p>
                      <a:pPr algn="l">
                        <a:spcAft>
                          <a:spcPts val="0"/>
                        </a:spcAft>
                      </a:pPr>
                      <a:r>
                        <a:rPr lang="en-US" sz="1000" kern="0">
                          <a:solidFill>
                            <a:srgbClr val="000000"/>
                          </a:solidFill>
                          <a:latin typeface="Courier New" panose="02070309020205020404"/>
                          <a:ea typeface="宋体" panose="02010600030101010101" pitchFamily="2" charset="-122"/>
                          <a:cs typeface="Times New Roman" panose="02020603050405020304"/>
                        </a:rPr>
                        <a:t>			c = </a:t>
                      </a:r>
                      <a:r>
                        <a:rPr lang="en-US" sz="1000" b="1" kern="0">
                          <a:solidFill>
                            <a:srgbClr val="7F0055"/>
                          </a:solidFill>
                          <a:latin typeface="Courier New" panose="02070309020205020404"/>
                          <a:ea typeface="宋体" panose="02010600030101010101" pitchFamily="2" charset="-122"/>
                          <a:cs typeface="Times New Roman" panose="02020603050405020304"/>
                        </a:rPr>
                        <a:t>new</a:t>
                      </a:r>
                      <a:r>
                        <a:rPr lang="en-US" sz="1000" kern="0">
                          <a:solidFill>
                            <a:srgbClr val="000000"/>
                          </a:solidFill>
                          <a:latin typeface="Courier New" panose="02070309020205020404"/>
                          <a:ea typeface="宋体" panose="02010600030101010101" pitchFamily="2" charset="-122"/>
                          <a:cs typeface="Times New Roman" panose="02020603050405020304"/>
                        </a:rPr>
                        <a:t> Benz();</a:t>
                      </a:r>
                      <a:endParaRPr lang="zh-CN" sz="1050" kern="100">
                        <a:latin typeface="Calibri" panose="020F0502020204030204"/>
                        <a:ea typeface="宋体" panose="02010600030101010101" pitchFamily="2" charset="-122"/>
                        <a:cs typeface="Times New Roman" panose="02020603050405020304"/>
                      </a:endParaRPr>
                    </a:p>
                    <a:p>
                      <a:pPr algn="l">
                        <a:spcAft>
                          <a:spcPts val="0"/>
                        </a:spcAft>
                      </a:pPr>
                      <a:r>
                        <a:rPr lang="en-US" sz="1000" kern="0">
                          <a:solidFill>
                            <a:srgbClr val="000000"/>
                          </a:solidFill>
                          <a:latin typeface="Courier New" panose="02070309020205020404"/>
                          <a:ea typeface="宋体" panose="02010600030101010101" pitchFamily="2" charset="-122"/>
                          <a:cs typeface="Times New Roman" panose="02020603050405020304"/>
                        </a:rPr>
                        <a:t>		}</a:t>
                      </a:r>
                      <a:endParaRPr lang="zh-CN" sz="1050" kern="100">
                        <a:latin typeface="Calibri" panose="020F0502020204030204"/>
                        <a:ea typeface="宋体" panose="02010600030101010101" pitchFamily="2" charset="-122"/>
                        <a:cs typeface="Times New Roman" panose="02020603050405020304"/>
                      </a:endParaRPr>
                    </a:p>
                    <a:p>
                      <a:pPr algn="l">
                        <a:spcAft>
                          <a:spcPts val="0"/>
                        </a:spcAft>
                      </a:pPr>
                      <a:r>
                        <a:rPr lang="en-US" sz="1000" kern="0">
                          <a:solidFill>
                            <a:srgbClr val="000000"/>
                          </a:solidFill>
                          <a:latin typeface="Courier New" panose="02070309020205020404"/>
                          <a:ea typeface="宋体" panose="02010600030101010101" pitchFamily="2" charset="-122"/>
                          <a:cs typeface="Times New Roman" panose="02020603050405020304"/>
                        </a:rPr>
                        <a:t>		</a:t>
                      </a:r>
                      <a:r>
                        <a:rPr lang="en-US" sz="1000" b="1" kern="0">
                          <a:solidFill>
                            <a:srgbClr val="7F0055"/>
                          </a:solidFill>
                          <a:highlight>
                            <a:srgbClr val="C0C0C0"/>
                          </a:highlight>
                          <a:latin typeface="Courier New" panose="02070309020205020404"/>
                          <a:ea typeface="宋体" panose="02010600030101010101" pitchFamily="2" charset="-122"/>
                          <a:cs typeface="Times New Roman" panose="02020603050405020304"/>
                        </a:rPr>
                        <a:t>return</a:t>
                      </a:r>
                      <a:r>
                        <a:rPr lang="en-US" sz="1000" kern="0">
                          <a:solidFill>
                            <a:srgbClr val="000000"/>
                          </a:solidFill>
                          <a:highlight>
                            <a:srgbClr val="C0C0C0"/>
                          </a:highlight>
                          <a:latin typeface="Courier New" panose="02070309020205020404"/>
                          <a:ea typeface="宋体" panose="02010600030101010101" pitchFamily="2" charset="-122"/>
                          <a:cs typeface="Times New Roman" panose="02020603050405020304"/>
                        </a:rPr>
                        <a:t> c;</a:t>
                      </a:r>
                      <a:endParaRPr lang="zh-CN" sz="1050" kern="100">
                        <a:latin typeface="Calibri" panose="020F0502020204030204"/>
                        <a:ea typeface="宋体" panose="02010600030101010101" pitchFamily="2" charset="-122"/>
                        <a:cs typeface="Times New Roman" panose="02020603050405020304"/>
                      </a:endParaRPr>
                    </a:p>
                    <a:p>
                      <a:pPr algn="l">
                        <a:spcAft>
                          <a:spcPts val="0"/>
                        </a:spcAft>
                      </a:pPr>
                      <a:r>
                        <a:rPr lang="en-US" sz="1000" kern="0">
                          <a:solidFill>
                            <a:srgbClr val="000000"/>
                          </a:solidFill>
                          <a:latin typeface="Courier New" panose="02070309020205020404"/>
                          <a:ea typeface="宋体" panose="02010600030101010101" pitchFamily="2" charset="-122"/>
                          <a:cs typeface="Times New Roman" panose="02020603050405020304"/>
                        </a:rPr>
                        <a:t>	}</a:t>
                      </a:r>
                      <a:endParaRPr lang="zh-CN" sz="1050" kern="100">
                        <a:latin typeface="Calibri" panose="020F0502020204030204"/>
                        <a:ea typeface="宋体" panose="02010600030101010101" pitchFamily="2" charset="-122"/>
                        <a:cs typeface="Times New Roman" panose="02020603050405020304"/>
                      </a:endParaRPr>
                    </a:p>
                    <a:p>
                      <a:pPr algn="l">
                        <a:spcAft>
                          <a:spcPts val="0"/>
                        </a:spcAft>
                      </a:pPr>
                      <a:r>
                        <a:rPr lang="en-US" sz="1000" kern="0">
                          <a:solidFill>
                            <a:srgbClr val="000000"/>
                          </a:solidFill>
                          <a:latin typeface="Courier New" panose="02070309020205020404"/>
                          <a:ea typeface="宋体" panose="02010600030101010101" pitchFamily="2" charset="-122"/>
                          <a:cs typeface="Times New Roman" panose="02020603050405020304"/>
                        </a:rPr>
                        <a:t>}</a:t>
                      </a:r>
                      <a:endParaRPr lang="zh-CN" sz="105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l">
                        <a:spcAft>
                          <a:spcPts val="0"/>
                        </a:spcAft>
                      </a:pPr>
                      <a:r>
                        <a:rPr lang="en-US" altLang="zh-CN" sz="1050" b="1" kern="0" smtClean="0">
                          <a:solidFill>
                            <a:srgbClr val="7F0055"/>
                          </a:solidFill>
                          <a:latin typeface="Courier New" panose="02070309020205020404"/>
                          <a:ea typeface="+mn-ea"/>
                          <a:cs typeface="Times New Roman" panose="02020603050405020304"/>
                        </a:rPr>
                        <a:t>public</a:t>
                      </a:r>
                      <a:r>
                        <a:rPr lang="en-US" altLang="zh-CN" sz="1050" kern="0" smtClean="0">
                          <a:solidFill>
                            <a:srgbClr val="000000"/>
                          </a:solidFill>
                          <a:latin typeface="Courier New" panose="02070309020205020404"/>
                          <a:ea typeface="+mn-ea"/>
                          <a:cs typeface="Times New Roman" panose="02020603050405020304"/>
                        </a:rPr>
                        <a:t> </a:t>
                      </a:r>
                      <a:r>
                        <a:rPr lang="en-US" altLang="zh-CN" sz="1050" b="1" kern="0" smtClean="0">
                          <a:solidFill>
                            <a:srgbClr val="7F0055"/>
                          </a:solidFill>
                          <a:latin typeface="Courier New" panose="02070309020205020404"/>
                          <a:ea typeface="+mn-ea"/>
                          <a:cs typeface="Times New Roman" panose="02020603050405020304"/>
                        </a:rPr>
                        <a:t>class</a:t>
                      </a:r>
                      <a:r>
                        <a:rPr lang="en-US" altLang="zh-CN" sz="1050" kern="0" smtClean="0">
                          <a:solidFill>
                            <a:srgbClr val="000000"/>
                          </a:solidFill>
                          <a:latin typeface="Courier New" panose="02070309020205020404"/>
                          <a:ea typeface="+mn-ea"/>
                          <a:cs typeface="Times New Roman" panose="02020603050405020304"/>
                        </a:rPr>
                        <a:t> CarFactory {</a:t>
                      </a:r>
                      <a:endParaRPr lang="zh-CN" altLang="zh-CN" sz="1100" kern="100" smtClean="0">
                        <a:latin typeface="Calibri" panose="020F0502020204030204"/>
                        <a:ea typeface="+mn-ea"/>
                        <a:cs typeface="Times New Roman" panose="02020603050405020304"/>
                      </a:endParaRPr>
                    </a:p>
                    <a:p>
                      <a:pPr algn="l">
                        <a:spcAft>
                          <a:spcPts val="0"/>
                        </a:spcAft>
                      </a:pPr>
                      <a:r>
                        <a:rPr lang="en-US" altLang="zh-CN" sz="1050" kern="0" smtClean="0">
                          <a:solidFill>
                            <a:srgbClr val="000000"/>
                          </a:solidFill>
                          <a:latin typeface="Courier New" panose="02070309020205020404"/>
                          <a:ea typeface="+mn-ea"/>
                          <a:cs typeface="Times New Roman" panose="02020603050405020304"/>
                        </a:rPr>
                        <a:t>	</a:t>
                      </a:r>
                      <a:r>
                        <a:rPr lang="en-US" altLang="zh-CN" sz="1050" b="1" kern="0" smtClean="0">
                          <a:solidFill>
                            <a:srgbClr val="7F0055"/>
                          </a:solidFill>
                          <a:latin typeface="Courier New" panose="02070309020205020404"/>
                          <a:ea typeface="+mn-ea"/>
                          <a:cs typeface="Times New Roman" panose="02020603050405020304"/>
                        </a:rPr>
                        <a:t>public</a:t>
                      </a:r>
                      <a:r>
                        <a:rPr lang="en-US" altLang="zh-CN" sz="1050" kern="0" smtClean="0">
                          <a:solidFill>
                            <a:srgbClr val="000000"/>
                          </a:solidFill>
                          <a:latin typeface="Courier New" panose="02070309020205020404"/>
                          <a:ea typeface="+mn-ea"/>
                          <a:cs typeface="Times New Roman" panose="02020603050405020304"/>
                        </a:rPr>
                        <a:t> </a:t>
                      </a:r>
                      <a:r>
                        <a:rPr lang="en-US" altLang="zh-CN" sz="1050" b="1" kern="0" smtClean="0">
                          <a:solidFill>
                            <a:srgbClr val="7F0055"/>
                          </a:solidFill>
                          <a:latin typeface="Courier New" panose="02070309020205020404"/>
                          <a:ea typeface="+mn-ea"/>
                          <a:cs typeface="Times New Roman" panose="02020603050405020304"/>
                        </a:rPr>
                        <a:t>static</a:t>
                      </a:r>
                      <a:r>
                        <a:rPr lang="en-US" altLang="zh-CN" sz="1050" kern="0" smtClean="0">
                          <a:solidFill>
                            <a:srgbClr val="000000"/>
                          </a:solidFill>
                          <a:latin typeface="Courier New" panose="02070309020205020404"/>
                          <a:ea typeface="+mn-ea"/>
                          <a:cs typeface="Times New Roman" panose="02020603050405020304"/>
                        </a:rPr>
                        <a:t> </a:t>
                      </a:r>
                      <a:r>
                        <a:rPr lang="en-US" altLang="zh-CN" sz="1050" kern="0" smtClean="0">
                          <a:solidFill>
                            <a:srgbClr val="000000"/>
                          </a:solidFill>
                          <a:highlight>
                            <a:srgbClr val="C0C0C0"/>
                          </a:highlight>
                          <a:latin typeface="Courier New" panose="02070309020205020404"/>
                          <a:ea typeface="+mn-ea"/>
                          <a:cs typeface="Times New Roman" panose="02020603050405020304"/>
                        </a:rPr>
                        <a:t>Car</a:t>
                      </a:r>
                      <a:r>
                        <a:rPr lang="en-US" altLang="zh-CN" sz="1050" kern="0" smtClean="0">
                          <a:solidFill>
                            <a:srgbClr val="000000"/>
                          </a:solidFill>
                          <a:latin typeface="Courier New" panose="02070309020205020404"/>
                          <a:ea typeface="+mn-ea"/>
                          <a:cs typeface="Times New Roman" panose="02020603050405020304"/>
                        </a:rPr>
                        <a:t> createAudi(){</a:t>
                      </a:r>
                      <a:endParaRPr lang="zh-CN" altLang="zh-CN" sz="1100" kern="100" smtClean="0">
                        <a:latin typeface="Calibri" panose="020F0502020204030204"/>
                        <a:ea typeface="+mn-ea"/>
                        <a:cs typeface="Times New Roman" panose="02020603050405020304"/>
                      </a:endParaRPr>
                    </a:p>
                    <a:p>
                      <a:pPr algn="l">
                        <a:spcAft>
                          <a:spcPts val="0"/>
                        </a:spcAft>
                      </a:pPr>
                      <a:r>
                        <a:rPr lang="en-US" altLang="zh-CN" sz="1050" kern="0" smtClean="0">
                          <a:solidFill>
                            <a:srgbClr val="000000"/>
                          </a:solidFill>
                          <a:latin typeface="Courier New" panose="02070309020205020404"/>
                          <a:ea typeface="+mn-ea"/>
                          <a:cs typeface="Times New Roman" panose="02020603050405020304"/>
                        </a:rPr>
                        <a:t>		return  new Audi();</a:t>
                      </a:r>
                      <a:endParaRPr lang="zh-CN" altLang="zh-CN" sz="1100" kern="100" smtClean="0">
                        <a:latin typeface="Calibri" panose="020F0502020204030204"/>
                        <a:ea typeface="+mn-ea"/>
                        <a:cs typeface="Times New Roman" panose="02020603050405020304"/>
                      </a:endParaRPr>
                    </a:p>
                    <a:p>
                      <a:pPr algn="l">
                        <a:spcAft>
                          <a:spcPts val="0"/>
                        </a:spcAft>
                      </a:pPr>
                      <a:r>
                        <a:rPr lang="en-US" altLang="zh-CN" sz="1050" kern="0" smtClean="0">
                          <a:solidFill>
                            <a:srgbClr val="000000"/>
                          </a:solidFill>
                          <a:latin typeface="Courier New" panose="02070309020205020404"/>
                          <a:ea typeface="+mn-ea"/>
                          <a:cs typeface="Times New Roman" panose="02020603050405020304"/>
                        </a:rPr>
                        <a:t>	}</a:t>
                      </a:r>
                      <a:endParaRPr lang="en-US" altLang="zh-CN" sz="1050" kern="0" smtClean="0">
                        <a:solidFill>
                          <a:srgbClr val="000000"/>
                        </a:solidFill>
                        <a:latin typeface="Courier New" panose="02070309020205020404"/>
                        <a:ea typeface="+mn-ea"/>
                        <a:cs typeface="Times New Roman" panose="02020603050405020304"/>
                      </a:endParaRPr>
                    </a:p>
                    <a:p>
                      <a:pPr algn="l">
                        <a:spcAft>
                          <a:spcPts val="0"/>
                        </a:spcAft>
                      </a:pPr>
                      <a:r>
                        <a:rPr lang="en-US" altLang="zh-CN" sz="1100" kern="0" smtClean="0">
                          <a:solidFill>
                            <a:srgbClr val="000000"/>
                          </a:solidFill>
                          <a:latin typeface="Courier New" panose="02070309020205020404"/>
                          <a:ea typeface="+mn-ea"/>
                          <a:cs typeface="Times New Roman" panose="02020603050405020304"/>
                        </a:rPr>
                        <a:t>	</a:t>
                      </a:r>
                      <a:r>
                        <a:rPr lang="en-US" altLang="zh-CN" sz="1100" b="1" kern="0" smtClean="0">
                          <a:solidFill>
                            <a:srgbClr val="7F0055"/>
                          </a:solidFill>
                          <a:latin typeface="Courier New" panose="02070309020205020404"/>
                          <a:ea typeface="+mn-ea"/>
                          <a:cs typeface="Times New Roman" panose="02020603050405020304"/>
                        </a:rPr>
                        <a:t>public</a:t>
                      </a:r>
                      <a:r>
                        <a:rPr lang="en-US" altLang="zh-CN" sz="1100" kern="0" smtClean="0">
                          <a:solidFill>
                            <a:srgbClr val="000000"/>
                          </a:solidFill>
                          <a:latin typeface="Courier New" panose="02070309020205020404"/>
                          <a:ea typeface="+mn-ea"/>
                          <a:cs typeface="Times New Roman" panose="02020603050405020304"/>
                        </a:rPr>
                        <a:t> </a:t>
                      </a:r>
                      <a:r>
                        <a:rPr lang="en-US" altLang="zh-CN" sz="1100" b="1" kern="0" smtClean="0">
                          <a:solidFill>
                            <a:srgbClr val="7F0055"/>
                          </a:solidFill>
                          <a:latin typeface="Courier New" panose="02070309020205020404"/>
                          <a:ea typeface="+mn-ea"/>
                          <a:cs typeface="Times New Roman" panose="02020603050405020304"/>
                        </a:rPr>
                        <a:t>static</a:t>
                      </a:r>
                      <a:r>
                        <a:rPr lang="en-US" altLang="zh-CN" sz="1100" kern="0" smtClean="0">
                          <a:solidFill>
                            <a:srgbClr val="000000"/>
                          </a:solidFill>
                          <a:latin typeface="Courier New" panose="02070309020205020404"/>
                          <a:ea typeface="+mn-ea"/>
                          <a:cs typeface="Times New Roman" panose="02020603050405020304"/>
                        </a:rPr>
                        <a:t> </a:t>
                      </a:r>
                      <a:r>
                        <a:rPr lang="en-US" altLang="zh-CN" sz="1100" kern="0" smtClean="0">
                          <a:solidFill>
                            <a:srgbClr val="000000"/>
                          </a:solidFill>
                          <a:highlight>
                            <a:srgbClr val="C0C0C0"/>
                          </a:highlight>
                          <a:latin typeface="Courier New" panose="02070309020205020404"/>
                          <a:ea typeface="+mn-ea"/>
                          <a:cs typeface="Times New Roman" panose="02020603050405020304"/>
                        </a:rPr>
                        <a:t>Car</a:t>
                      </a:r>
                      <a:r>
                        <a:rPr lang="en-US" altLang="zh-CN" sz="1100" kern="0" smtClean="0">
                          <a:solidFill>
                            <a:srgbClr val="000000"/>
                          </a:solidFill>
                          <a:latin typeface="Courier New" panose="02070309020205020404"/>
                          <a:ea typeface="+mn-ea"/>
                          <a:cs typeface="Times New Roman" panose="02020603050405020304"/>
                        </a:rPr>
                        <a:t> createBenz(){</a:t>
                      </a:r>
                      <a:endParaRPr lang="zh-CN" altLang="zh-CN" sz="1200" kern="100" smtClean="0">
                        <a:latin typeface="Calibri" panose="020F0502020204030204"/>
                        <a:ea typeface="+mn-ea"/>
                        <a:cs typeface="Times New Roman" panose="02020603050405020304"/>
                      </a:endParaRPr>
                    </a:p>
                    <a:p>
                      <a:pPr algn="l">
                        <a:spcAft>
                          <a:spcPts val="0"/>
                        </a:spcAft>
                      </a:pPr>
                      <a:r>
                        <a:rPr lang="en-US" altLang="zh-CN" sz="1100" kern="0" smtClean="0">
                          <a:solidFill>
                            <a:srgbClr val="000000"/>
                          </a:solidFill>
                          <a:latin typeface="Courier New" panose="02070309020205020404"/>
                          <a:ea typeface="+mn-ea"/>
                          <a:cs typeface="Times New Roman" panose="02020603050405020304"/>
                        </a:rPr>
                        <a:t>		return  new Benz();</a:t>
                      </a:r>
                      <a:endParaRPr lang="zh-CN" altLang="zh-CN" sz="1200" kern="100" smtClean="0">
                        <a:latin typeface="Calibri" panose="020F0502020204030204"/>
                        <a:ea typeface="+mn-ea"/>
                        <a:cs typeface="Times New Roman" panose="02020603050405020304"/>
                      </a:endParaRPr>
                    </a:p>
                    <a:p>
                      <a:pPr algn="l">
                        <a:spcAft>
                          <a:spcPts val="0"/>
                        </a:spcAft>
                      </a:pPr>
                      <a:r>
                        <a:rPr lang="en-US" altLang="zh-CN" sz="1100" kern="0" smtClean="0">
                          <a:solidFill>
                            <a:srgbClr val="000000"/>
                          </a:solidFill>
                          <a:latin typeface="Courier New" panose="02070309020205020404"/>
                          <a:ea typeface="+mn-ea"/>
                          <a:cs typeface="Times New Roman" panose="02020603050405020304"/>
                        </a:rPr>
                        <a:t>	}</a:t>
                      </a:r>
                      <a:endParaRPr lang="zh-CN" altLang="zh-CN" sz="1200" kern="100" smtClean="0">
                        <a:latin typeface="Calibri" panose="020F0502020204030204"/>
                        <a:ea typeface="+mn-ea"/>
                        <a:cs typeface="Times New Roman" panose="02020603050405020304"/>
                      </a:endParaRPr>
                    </a:p>
                    <a:p>
                      <a:pPr algn="l">
                        <a:spcAft>
                          <a:spcPts val="0"/>
                        </a:spcAft>
                      </a:pPr>
                      <a:endParaRPr lang="zh-CN" altLang="zh-CN" sz="1100" kern="100" smtClean="0">
                        <a:latin typeface="Calibri" panose="020F0502020204030204"/>
                        <a:ea typeface="+mn-ea"/>
                        <a:cs typeface="Times New Roman" panose="02020603050405020304"/>
                      </a:endParaRPr>
                    </a:p>
                    <a:p>
                      <a:pPr algn="l">
                        <a:spcAft>
                          <a:spcPts val="0"/>
                        </a:spcAft>
                      </a:pPr>
                      <a:r>
                        <a:rPr lang="en-US" altLang="zh-CN" sz="1050" kern="0" smtClean="0">
                          <a:solidFill>
                            <a:srgbClr val="000000"/>
                          </a:solidFill>
                          <a:latin typeface="Courier New" panose="02070309020205020404"/>
                          <a:ea typeface="+mn-ea"/>
                          <a:cs typeface="Times New Roman" panose="02020603050405020304"/>
                        </a:rPr>
                        <a:t>}</a:t>
                      </a:r>
                      <a:endParaRPr lang="zh-CN" altLang="zh-CN" sz="1100" kern="100" smtClean="0">
                        <a:latin typeface="Calibri" panose="020F0502020204030204"/>
                        <a:ea typeface="+mn-ea"/>
                        <a:cs typeface="Times New Roman" panose="02020603050405020304"/>
                      </a:endParaRPr>
                    </a:p>
                    <a:p>
                      <a:pPr algn="l">
                        <a:spcAft>
                          <a:spcPts val="0"/>
                        </a:spcAft>
                      </a:pPr>
                      <a:endParaRPr lang="zh-CN" sz="105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5" name="图片 4" descr="C:\Documents and Settings\gaoqi\Workspaces\MyEclipse 8.5\pattern\src\com\bjsxt\simplaFactory\factory2.png"/>
          <p:cNvPicPr/>
          <p:nvPr/>
        </p:nvPicPr>
        <p:blipFill>
          <a:blip r:embed="rId1" cstate="print"/>
          <a:srcRect/>
          <a:stretch>
            <a:fillRect/>
          </a:stretch>
        </p:blipFill>
        <p:spPr bwMode="auto">
          <a:xfrm>
            <a:off x="4860032" y="2780928"/>
            <a:ext cx="3960440" cy="2664296"/>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工厂方法模式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pPr eaLnBrk="1" hangingPunct="1"/>
            <a:r>
              <a:rPr lang="zh-CN" altLang="en-US" smtClean="0"/>
              <a:t>工厂方法模式要点：</a:t>
            </a:r>
            <a:endParaRPr lang="en-US" altLang="zh-CN" smtClean="0"/>
          </a:p>
          <a:p>
            <a:pPr lvl="1" eaLnBrk="1" hangingPunct="1"/>
            <a:r>
              <a:rPr lang="zh-CN" altLang="en-US" sz="1600" smtClean="0"/>
              <a:t>为了避免简单工厂模式的缺点，不完全满足</a:t>
            </a:r>
            <a:r>
              <a:rPr lang="en-US" altLang="zh-CN" sz="1600" smtClean="0"/>
              <a:t>OCP</a:t>
            </a:r>
            <a:r>
              <a:rPr lang="zh-CN" altLang="en-US" sz="1600" smtClean="0"/>
              <a:t>。</a:t>
            </a:r>
            <a:endParaRPr lang="en-US" altLang="zh-CN" sz="1600" smtClean="0"/>
          </a:p>
          <a:p>
            <a:pPr lvl="1" eaLnBrk="1" hangingPunct="1"/>
            <a:r>
              <a:rPr lang="zh-CN" altLang="en-US" sz="1600" smtClean="0"/>
              <a:t>工厂方法模式和简单工厂模式最大的不同在于，简单工厂模式只有一个（对于一个项目或者一个独立模块而言）工厂类，而工厂方法模式有一组实现了相同接口的工厂类。</a:t>
            </a:r>
            <a:endParaRPr lang="en-US" altLang="zh-CN" sz="1600" smtClean="0"/>
          </a:p>
          <a:p>
            <a:pPr lvl="1" eaLnBrk="1" hangingPunct="1"/>
            <a:endParaRPr lang="en-US" altLang="zh-CN" sz="1600" smtClean="0"/>
          </a:p>
          <a:p>
            <a:pPr lvl="1" eaLnBrk="1" hangingPunct="1"/>
            <a:endParaRPr lang="en-US" altLang="zh-CN" sz="1600" smtClean="0"/>
          </a:p>
          <a:p>
            <a:pPr lvl="1" eaLnBrk="1" hangingPunct="1"/>
            <a:endParaRPr lang="en-US" altLang="zh-CN" sz="1600" smtClean="0"/>
          </a:p>
          <a:p>
            <a:pPr eaLnBrk="1" hangingPunct="1"/>
            <a:endParaRPr lang="en-US" altLang="zh-CN" smtClean="0"/>
          </a:p>
          <a:p>
            <a:pPr eaLnBrk="1" hangingPunct="1"/>
            <a:endParaRPr lang="zh-CN" altLang="zh-CN" smtClean="0"/>
          </a:p>
        </p:txBody>
      </p:sp>
      <p:pic>
        <p:nvPicPr>
          <p:cNvPr id="2" name="图片 1"/>
          <p:cNvPicPr>
            <a:picLocks noChangeAspect="1"/>
          </p:cNvPicPr>
          <p:nvPr/>
        </p:nvPicPr>
        <p:blipFill>
          <a:blip r:embed="rId1" cstate="print"/>
          <a:stretch>
            <a:fillRect/>
          </a:stretch>
        </p:blipFill>
        <p:spPr>
          <a:xfrm>
            <a:off x="849224" y="2636912"/>
            <a:ext cx="8080464" cy="259228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工厂模式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pPr eaLnBrk="1" hangingPunct="1"/>
            <a:r>
              <a:rPr lang="zh-CN" altLang="en-US" smtClean="0"/>
              <a:t>简单工厂模式和工厂方法模式</a:t>
            </a:r>
            <a:r>
              <a:rPr lang="en-US" altLang="zh-CN" smtClean="0"/>
              <a:t>PK:</a:t>
            </a:r>
            <a:endParaRPr lang="en-US" altLang="zh-CN" smtClean="0"/>
          </a:p>
          <a:p>
            <a:pPr lvl="1" eaLnBrk="1" hangingPunct="1"/>
            <a:r>
              <a:rPr lang="zh-CN" altLang="en-US" sz="1200" b="1" smtClean="0">
                <a:solidFill>
                  <a:srgbClr val="FF0000"/>
                </a:solidFill>
              </a:rPr>
              <a:t>结构复杂度</a:t>
            </a:r>
            <a:br>
              <a:rPr lang="zh-CN" altLang="en-US" sz="1200" smtClean="0">
                <a:solidFill>
                  <a:srgbClr val="FF0000"/>
                </a:solidFill>
              </a:rPr>
            </a:br>
            <a:r>
              <a:rPr lang="zh-CN" altLang="en-US" sz="1200" smtClean="0">
                <a:solidFill>
                  <a:srgbClr val="FF0000"/>
                </a:solidFill>
              </a:rPr>
              <a:t>从这个角度比较，显然简单工厂模式要占优。简单工厂模式只需一个工厂类，而工厂方法模式的工厂类随着产品类个数增加而增加，这无疑会使类的个数越来越多，从而增加了结构的复杂程度。</a:t>
            </a:r>
            <a:endParaRPr lang="en-US" altLang="zh-CN" sz="1200" smtClean="0">
              <a:solidFill>
                <a:srgbClr val="FF0000"/>
              </a:solidFill>
            </a:endParaRPr>
          </a:p>
          <a:p>
            <a:pPr lvl="1" eaLnBrk="1" hangingPunct="1"/>
            <a:r>
              <a:rPr lang="zh-CN" altLang="en-US" sz="1200" b="1" smtClean="0">
                <a:solidFill>
                  <a:srgbClr val="00B050"/>
                </a:solidFill>
              </a:rPr>
              <a:t>代码复杂度</a:t>
            </a:r>
            <a:br>
              <a:rPr lang="zh-CN" altLang="en-US" sz="1200" smtClean="0">
                <a:solidFill>
                  <a:srgbClr val="00B050"/>
                </a:solidFill>
              </a:rPr>
            </a:br>
            <a:r>
              <a:rPr lang="zh-CN" altLang="en-US" sz="1200" smtClean="0">
                <a:solidFill>
                  <a:srgbClr val="00B050"/>
                </a:solidFill>
              </a:rPr>
              <a:t>代码复杂度和结构复杂度是一对矛盾，既然简单工厂模式在结构方面相对简洁，那么它在代码方面肯定是比工厂方法模式复杂的了。简单工厂模式的工厂类随着产品类的增加需要增加很多方法（或代码），而工厂方法模式每个具体工厂类只完成单一任务，代码简洁。</a:t>
            </a:r>
            <a:endParaRPr lang="en-US" altLang="zh-CN" sz="1200" smtClean="0">
              <a:solidFill>
                <a:srgbClr val="00B050"/>
              </a:solidFill>
            </a:endParaRPr>
          </a:p>
          <a:p>
            <a:pPr lvl="1" eaLnBrk="1" hangingPunct="1"/>
            <a:r>
              <a:rPr lang="zh-CN" altLang="en-US" sz="1200" b="1" smtClean="0">
                <a:solidFill>
                  <a:srgbClr val="0070C0"/>
                </a:solidFill>
              </a:rPr>
              <a:t>客户端编程难度</a:t>
            </a:r>
            <a:br>
              <a:rPr lang="zh-CN" altLang="en-US" sz="1200" smtClean="0">
                <a:solidFill>
                  <a:srgbClr val="0070C0"/>
                </a:solidFill>
              </a:rPr>
            </a:br>
            <a:r>
              <a:rPr lang="zh-CN" altLang="en-US" sz="1200" smtClean="0">
                <a:solidFill>
                  <a:srgbClr val="0070C0"/>
                </a:solidFill>
              </a:rPr>
              <a:t>工厂方法模式虽然在工厂类结构中引入了接口从而满足了</a:t>
            </a:r>
            <a:r>
              <a:rPr lang="en-US" altLang="zh-CN" sz="1200" smtClean="0">
                <a:solidFill>
                  <a:srgbClr val="0070C0"/>
                </a:solidFill>
              </a:rPr>
              <a:t>OCP</a:t>
            </a:r>
            <a:r>
              <a:rPr lang="zh-CN" altLang="en-US" sz="1200" smtClean="0">
                <a:solidFill>
                  <a:srgbClr val="0070C0"/>
                </a:solidFill>
              </a:rPr>
              <a:t>，但是在客户端编码中需要对工厂类进行实例化。而简单工厂模式的工厂类是个静态类，在客户端无需实例化，这无疑是个吸引人的优点。</a:t>
            </a:r>
            <a:endParaRPr lang="en-US" altLang="zh-CN" sz="1200" smtClean="0">
              <a:solidFill>
                <a:srgbClr val="0070C0"/>
              </a:solidFill>
            </a:endParaRPr>
          </a:p>
          <a:p>
            <a:pPr lvl="1" eaLnBrk="1" hangingPunct="1"/>
            <a:r>
              <a:rPr lang="zh-CN" altLang="en-US" sz="1200" b="1" smtClean="0">
                <a:solidFill>
                  <a:srgbClr val="FF0000"/>
                </a:solidFill>
              </a:rPr>
              <a:t>管理上的难度</a:t>
            </a:r>
            <a:br>
              <a:rPr lang="zh-CN" altLang="en-US" sz="1200" smtClean="0">
                <a:solidFill>
                  <a:srgbClr val="FF0000"/>
                </a:solidFill>
              </a:rPr>
            </a:br>
            <a:r>
              <a:rPr lang="zh-CN" altLang="en-US" sz="1200" smtClean="0">
                <a:solidFill>
                  <a:srgbClr val="FF0000"/>
                </a:solidFill>
              </a:rPr>
              <a:t>这是个关键的问题。</a:t>
            </a:r>
            <a:br>
              <a:rPr lang="zh-CN" altLang="en-US" sz="1200" smtClean="0">
                <a:solidFill>
                  <a:srgbClr val="FF0000"/>
                </a:solidFill>
              </a:rPr>
            </a:br>
            <a:r>
              <a:rPr lang="zh-CN" altLang="en-US" sz="1200" smtClean="0">
                <a:solidFill>
                  <a:srgbClr val="FF0000"/>
                </a:solidFill>
              </a:rPr>
              <a:t>我们先谈扩展。众所周知，工厂方法模式完全满足</a:t>
            </a:r>
            <a:r>
              <a:rPr lang="en-US" altLang="zh-CN" sz="1200" smtClean="0">
                <a:solidFill>
                  <a:srgbClr val="FF0000"/>
                </a:solidFill>
              </a:rPr>
              <a:t>OCP</a:t>
            </a:r>
            <a:r>
              <a:rPr lang="zh-CN" altLang="en-US" sz="1200" smtClean="0">
                <a:solidFill>
                  <a:srgbClr val="FF0000"/>
                </a:solidFill>
              </a:rPr>
              <a:t>，即它有非常良好的扩展性。那是否就说明了简单工厂模式就没有扩展性呢？答案是否定的。简单工厂模式同样具备良好的扩展性</a:t>
            </a:r>
            <a:r>
              <a:rPr lang="en-US" altLang="zh-CN" sz="1200" smtClean="0">
                <a:solidFill>
                  <a:srgbClr val="FF0000"/>
                </a:solidFill>
              </a:rPr>
              <a:t>——</a:t>
            </a:r>
            <a:r>
              <a:rPr lang="zh-CN" altLang="en-US" sz="1200" smtClean="0">
                <a:solidFill>
                  <a:srgbClr val="FF0000"/>
                </a:solidFill>
              </a:rPr>
              <a:t>扩展的时候仅需要修改少量的代码（修改工厂类的代码）就可以满足扩展性的要求了。尽管这没有完全满足</a:t>
            </a:r>
            <a:r>
              <a:rPr lang="en-US" altLang="zh-CN" sz="1200" smtClean="0">
                <a:solidFill>
                  <a:srgbClr val="FF0000"/>
                </a:solidFill>
              </a:rPr>
              <a:t>OCP</a:t>
            </a:r>
            <a:r>
              <a:rPr lang="zh-CN" altLang="en-US" sz="1200" smtClean="0">
                <a:solidFill>
                  <a:srgbClr val="FF0000"/>
                </a:solidFill>
              </a:rPr>
              <a:t>，但我们不需要太拘泥于设计理论，要知道，</a:t>
            </a:r>
            <a:r>
              <a:rPr lang="en-US" altLang="zh-CN" sz="1200" smtClean="0">
                <a:solidFill>
                  <a:srgbClr val="FF0000"/>
                </a:solidFill>
              </a:rPr>
              <a:t>sun</a:t>
            </a:r>
            <a:r>
              <a:rPr lang="zh-CN" altLang="en-US" sz="1200" smtClean="0">
                <a:solidFill>
                  <a:srgbClr val="FF0000"/>
                </a:solidFill>
              </a:rPr>
              <a:t>提供的</a:t>
            </a:r>
            <a:r>
              <a:rPr lang="en-US" altLang="zh-CN" sz="1200" smtClean="0">
                <a:solidFill>
                  <a:srgbClr val="FF0000"/>
                </a:solidFill>
              </a:rPr>
              <a:t>java</a:t>
            </a:r>
            <a:r>
              <a:rPr lang="zh-CN" altLang="en-US" sz="1200" smtClean="0">
                <a:solidFill>
                  <a:srgbClr val="FF0000"/>
                </a:solidFill>
              </a:rPr>
              <a:t>官方工具包中也有想到多没有满足</a:t>
            </a:r>
            <a:r>
              <a:rPr lang="en-US" altLang="zh-CN" sz="1200" smtClean="0">
                <a:solidFill>
                  <a:srgbClr val="FF0000"/>
                </a:solidFill>
              </a:rPr>
              <a:t>OCP</a:t>
            </a:r>
            <a:r>
              <a:rPr lang="zh-CN" altLang="en-US" sz="1200" smtClean="0">
                <a:solidFill>
                  <a:srgbClr val="FF0000"/>
                </a:solidFill>
              </a:rPr>
              <a:t>的例子啊。</a:t>
            </a:r>
            <a:br>
              <a:rPr lang="zh-CN" altLang="en-US" sz="1200" smtClean="0">
                <a:solidFill>
                  <a:srgbClr val="FF0000"/>
                </a:solidFill>
              </a:rPr>
            </a:br>
            <a:r>
              <a:rPr lang="zh-CN" altLang="en-US" sz="1200" smtClean="0">
                <a:solidFill>
                  <a:srgbClr val="FF0000"/>
                </a:solidFill>
              </a:rPr>
              <a:t>然后我们从维护性的角度分析下。假如某个具体产品类需要进行一定的修改，很可能需要修改对应的工厂类。当同时需要修改多个产品类的时候，对工厂类的修改会变得相当麻烦（对号入座已经是个问题了）。反而简单工厂没有这些麻烦，当多个产品类需要修改是，简单工厂模式仍然仅仅需要修改唯一的工厂类（无论怎样都能改到满足要求吧？大不了把这个类重写）。</a:t>
            </a:r>
            <a:endParaRPr lang="en-US" altLang="zh-CN" sz="1200" smtClean="0">
              <a:solidFill>
                <a:srgbClr val="FF0000"/>
              </a:solidFill>
            </a:endParaRPr>
          </a:p>
          <a:p>
            <a:pPr eaLnBrk="1" hangingPunct="1"/>
            <a:r>
              <a:rPr lang="zh-CN" altLang="en-US" sz="1800" b="1" smtClean="0">
                <a:solidFill>
                  <a:srgbClr val="0070C0"/>
                </a:solidFill>
              </a:rPr>
              <a:t>根据设计理论建议：工厂方法模式。但实际上，我们一般都用简单工厂模式。</a:t>
            </a:r>
            <a:endParaRPr lang="en-US" altLang="zh-CN" sz="1800" b="1" smtClean="0">
              <a:solidFill>
                <a:srgbClr val="0070C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xfrm>
            <a:off x="0" y="0"/>
            <a:ext cx="7092950" cy="857250"/>
          </a:xfrm>
        </p:spPr>
        <p:txBody>
          <a:bodyPr/>
          <a:lstStyle/>
          <a:p>
            <a:pPr eaLnBrk="1" hangingPunct="1"/>
            <a:r>
              <a:rPr lang="zh-CN" altLang="en-US" smtClean="0"/>
              <a:t>设计模式</a:t>
            </a:r>
            <a:r>
              <a:rPr lang="en-US" altLang="zh-CN" smtClean="0"/>
              <a:t>GOF23</a:t>
            </a:r>
            <a:endParaRPr lang="zh-CN" altLang="en-US" smtClean="0"/>
          </a:p>
        </p:txBody>
      </p:sp>
      <p:sp>
        <p:nvSpPr>
          <p:cNvPr id="23555" name="内容占位符 2"/>
          <p:cNvSpPr>
            <a:spLocks noGrp="1"/>
          </p:cNvSpPr>
          <p:nvPr>
            <p:ph idx="1"/>
          </p:nvPr>
        </p:nvSpPr>
        <p:spPr>
          <a:xfrm>
            <a:off x="142875" y="1000125"/>
            <a:ext cx="8786813" cy="5073650"/>
          </a:xfrm>
        </p:spPr>
        <p:txBody>
          <a:bodyPr/>
          <a:lstStyle/>
          <a:p>
            <a:pPr lvl="0"/>
            <a:r>
              <a:rPr lang="zh-CN" altLang="en-US" b="1" smtClean="0">
                <a:solidFill>
                  <a:srgbClr val="FF0000"/>
                </a:solidFill>
              </a:rPr>
              <a:t>将设计者的思维融入大家的学习和工作中，更高层次的思考！</a:t>
            </a:r>
            <a:endParaRPr lang="en-US" altLang="zh-CN" b="1" smtClean="0">
              <a:solidFill>
                <a:srgbClr val="FF0000"/>
              </a:solidFill>
            </a:endParaRPr>
          </a:p>
          <a:p>
            <a:pPr lvl="0"/>
            <a:endParaRPr lang="en-US" altLang="zh-CN" b="1" smtClean="0"/>
          </a:p>
          <a:p>
            <a:pPr lvl="0"/>
            <a:endParaRPr lang="en-US" altLang="zh-CN" b="1"/>
          </a:p>
          <a:p>
            <a:pPr lvl="0"/>
            <a:endParaRPr lang="en-US" altLang="zh-CN" b="1" smtClean="0"/>
          </a:p>
          <a:p>
            <a:pPr lvl="0"/>
            <a:r>
              <a:rPr lang="zh-CN" altLang="zh-CN" b="1" smtClean="0">
                <a:solidFill>
                  <a:srgbClr val="C00000"/>
                </a:solidFill>
              </a:rPr>
              <a:t>创建型模式：</a:t>
            </a:r>
            <a:endParaRPr lang="en-US" altLang="zh-CN" b="1" smtClean="0">
              <a:solidFill>
                <a:srgbClr val="C00000"/>
              </a:solidFill>
            </a:endParaRPr>
          </a:p>
          <a:p>
            <a:pPr lvl="1"/>
            <a:r>
              <a:rPr lang="zh-CN" altLang="zh-CN" sz="1800" smtClean="0">
                <a:solidFill>
                  <a:srgbClr val="C00000"/>
                </a:solidFill>
              </a:rPr>
              <a:t>单例模式、工厂模式、抽象工厂模式、建造者模式、原型模式。</a:t>
            </a:r>
            <a:endParaRPr lang="zh-CN" altLang="zh-CN" sz="1800" smtClean="0">
              <a:solidFill>
                <a:srgbClr val="C00000"/>
              </a:solidFill>
            </a:endParaRPr>
          </a:p>
          <a:p>
            <a:pPr lvl="0"/>
            <a:r>
              <a:rPr lang="zh-CN" altLang="zh-CN" b="1" smtClean="0">
                <a:solidFill>
                  <a:srgbClr val="FFC000"/>
                </a:solidFill>
              </a:rPr>
              <a:t>结构型模式</a:t>
            </a:r>
            <a:r>
              <a:rPr lang="zh-CN" altLang="zh-CN" smtClean="0">
                <a:solidFill>
                  <a:srgbClr val="FFC000"/>
                </a:solidFill>
              </a:rPr>
              <a:t>：</a:t>
            </a:r>
            <a:endParaRPr lang="en-US" altLang="zh-CN" smtClean="0">
              <a:solidFill>
                <a:srgbClr val="FFC000"/>
              </a:solidFill>
            </a:endParaRPr>
          </a:p>
          <a:p>
            <a:pPr lvl="1"/>
            <a:r>
              <a:rPr lang="zh-CN" altLang="zh-CN" sz="1800" smtClean="0">
                <a:solidFill>
                  <a:srgbClr val="FFC000"/>
                </a:solidFill>
              </a:rPr>
              <a:t>适配器模式、桥接模式、装饰模式、组合模式、外观模式、享元模式</a:t>
            </a:r>
            <a:r>
              <a:rPr lang="zh-CN" altLang="en-US" sz="1800" smtClean="0">
                <a:solidFill>
                  <a:srgbClr val="FFC000"/>
                </a:solidFill>
              </a:rPr>
              <a:t>、</a:t>
            </a:r>
            <a:r>
              <a:rPr lang="zh-CN" altLang="zh-CN" sz="1800" smtClean="0">
                <a:solidFill>
                  <a:srgbClr val="FFC000"/>
                </a:solidFill>
              </a:rPr>
              <a:t>代理模式。</a:t>
            </a:r>
            <a:endParaRPr lang="zh-CN" altLang="zh-CN" smtClean="0">
              <a:solidFill>
                <a:srgbClr val="FFC000"/>
              </a:solidFill>
            </a:endParaRPr>
          </a:p>
          <a:p>
            <a:pPr lvl="0"/>
            <a:r>
              <a:rPr lang="zh-CN" altLang="zh-CN" b="1" smtClean="0">
                <a:solidFill>
                  <a:srgbClr val="00B050"/>
                </a:solidFill>
              </a:rPr>
              <a:t>行为型模式</a:t>
            </a:r>
            <a:r>
              <a:rPr lang="zh-CN" altLang="zh-CN" smtClean="0">
                <a:solidFill>
                  <a:srgbClr val="00B050"/>
                </a:solidFill>
              </a:rPr>
              <a:t>：</a:t>
            </a:r>
            <a:endParaRPr lang="en-US" altLang="zh-CN" smtClean="0">
              <a:solidFill>
                <a:srgbClr val="00B050"/>
              </a:solidFill>
            </a:endParaRPr>
          </a:p>
          <a:p>
            <a:pPr lvl="1"/>
            <a:r>
              <a:rPr lang="zh-CN" altLang="zh-CN" sz="1800" smtClean="0">
                <a:solidFill>
                  <a:srgbClr val="00B050"/>
                </a:solidFill>
              </a:rPr>
              <a:t>模版方法模式、命令模式、迭代器模式、观察者模式、中介者模式、备忘录模式、解释器模式、状态模式、策略模式、职责链模式、访问者模式。</a:t>
            </a:r>
            <a:endParaRPr lang="zh-CN" altLang="zh-CN" smtClean="0">
              <a:solidFill>
                <a:srgbClr val="00B050"/>
              </a:solidFill>
            </a:endParaRPr>
          </a:p>
          <a:p>
            <a:pPr eaLnBrk="1" hangingPunct="1"/>
            <a:endParaRPr lang="zh-CN" altLang="en-US"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抽象工厂模式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pPr eaLnBrk="1" hangingPunct="1"/>
            <a:r>
              <a:rPr lang="zh-CN" altLang="en-US" smtClean="0"/>
              <a:t>抽象工厂模式</a:t>
            </a:r>
            <a:endParaRPr lang="en-US" altLang="zh-CN" smtClean="0"/>
          </a:p>
          <a:p>
            <a:pPr lvl="1" eaLnBrk="1" hangingPunct="1"/>
            <a:r>
              <a:rPr lang="zh-CN" altLang="en-US" smtClean="0"/>
              <a:t>用来生产不同产品族的全部产品。（对于增加新的产品，无能为力；支持增加产品族） </a:t>
            </a:r>
            <a:endParaRPr lang="zh-CN" altLang="zh-CN" smtClean="0"/>
          </a:p>
          <a:p>
            <a:pPr lvl="1" eaLnBrk="1" hangingPunct="1"/>
            <a:r>
              <a:rPr lang="zh-CN" altLang="en-US" smtClean="0"/>
              <a:t> 抽象工厂模式是工厂方法模式的升级版本，在有多个业务品种、业务分类时，通过抽象工厂模式产生需要的对象是一种非常好的解决方式。</a:t>
            </a:r>
            <a:endParaRPr lang="en-US" altLang="zh-CN" smtClean="0"/>
          </a:p>
          <a:p>
            <a:pPr lvl="1" eaLnBrk="1" hangingPunct="1"/>
            <a:endParaRPr lang="zh-CN" altLang="zh-CN" smtClean="0"/>
          </a:p>
        </p:txBody>
      </p:sp>
      <p:pic>
        <p:nvPicPr>
          <p:cNvPr id="3073" name="Picture 1"/>
          <p:cNvPicPr>
            <a:picLocks noChangeAspect="1" noChangeArrowheads="1"/>
          </p:cNvPicPr>
          <p:nvPr/>
        </p:nvPicPr>
        <p:blipFill>
          <a:blip r:embed="rId1" cstate="print"/>
          <a:srcRect/>
          <a:stretch>
            <a:fillRect/>
          </a:stretch>
        </p:blipFill>
        <p:spPr bwMode="auto">
          <a:xfrm>
            <a:off x="611560" y="2996952"/>
            <a:ext cx="7108291" cy="31371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抽象工厂模式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pPr eaLnBrk="1" hangingPunct="1"/>
            <a:r>
              <a:rPr lang="zh-CN" altLang="en-US" sz="1600" smtClean="0"/>
              <a:t>类图</a:t>
            </a:r>
            <a:endParaRPr lang="en-US" altLang="zh-CN" sz="1600" smtClean="0"/>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412776"/>
            <a:ext cx="9195445" cy="3168352"/>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工厂模式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pPr eaLnBrk="1" hangingPunct="1"/>
            <a:r>
              <a:rPr lang="zh-CN" altLang="en-US" smtClean="0">
                <a:solidFill>
                  <a:srgbClr val="FF0000"/>
                </a:solidFill>
              </a:rPr>
              <a:t>工厂模式要点：</a:t>
            </a:r>
            <a:endParaRPr lang="en-US" altLang="zh-CN" smtClean="0">
              <a:solidFill>
                <a:srgbClr val="FF0000"/>
              </a:solidFill>
            </a:endParaRPr>
          </a:p>
          <a:p>
            <a:pPr lvl="1" eaLnBrk="1" hangingPunct="1"/>
            <a:r>
              <a:rPr lang="zh-CN" altLang="en-US" smtClean="0">
                <a:solidFill>
                  <a:srgbClr val="FF0000"/>
                </a:solidFill>
              </a:rPr>
              <a:t>简单工厂模式</a:t>
            </a:r>
            <a:r>
              <a:rPr lang="en-US" altLang="zh-CN" smtClean="0">
                <a:solidFill>
                  <a:srgbClr val="FF0000"/>
                </a:solidFill>
              </a:rPr>
              <a:t>(</a:t>
            </a:r>
            <a:r>
              <a:rPr lang="zh-CN" altLang="en-US" smtClean="0">
                <a:solidFill>
                  <a:srgbClr val="FF0000"/>
                </a:solidFill>
              </a:rPr>
              <a:t>静态工厂模式</a:t>
            </a:r>
            <a:r>
              <a:rPr lang="en-US" altLang="zh-CN" smtClean="0">
                <a:solidFill>
                  <a:srgbClr val="FF0000"/>
                </a:solidFill>
              </a:rPr>
              <a:t>)</a:t>
            </a:r>
            <a:endParaRPr lang="en-US" altLang="zh-CN" smtClean="0">
              <a:solidFill>
                <a:srgbClr val="FF0000"/>
              </a:solidFill>
            </a:endParaRPr>
          </a:p>
          <a:p>
            <a:pPr lvl="2" eaLnBrk="1" hangingPunct="1"/>
            <a:r>
              <a:rPr lang="zh-CN" altLang="en-US" smtClean="0">
                <a:solidFill>
                  <a:srgbClr val="FF0000"/>
                </a:solidFill>
              </a:rPr>
              <a:t>虽然某种程度不符合设计原则，但实际使用最多。</a:t>
            </a:r>
            <a:endParaRPr lang="en-US" altLang="zh-CN" smtClean="0">
              <a:solidFill>
                <a:srgbClr val="FF0000"/>
              </a:solidFill>
            </a:endParaRPr>
          </a:p>
          <a:p>
            <a:pPr lvl="1" eaLnBrk="1" hangingPunct="1"/>
            <a:r>
              <a:rPr lang="zh-CN" altLang="en-US" smtClean="0">
                <a:solidFill>
                  <a:srgbClr val="FF0000"/>
                </a:solidFill>
              </a:rPr>
              <a:t>工厂方法模式</a:t>
            </a:r>
            <a:endParaRPr lang="en-US" altLang="zh-CN" smtClean="0">
              <a:solidFill>
                <a:srgbClr val="FF0000"/>
              </a:solidFill>
            </a:endParaRPr>
          </a:p>
          <a:p>
            <a:pPr lvl="2" eaLnBrk="1" hangingPunct="1"/>
            <a:r>
              <a:rPr lang="zh-CN" altLang="en-US" smtClean="0">
                <a:solidFill>
                  <a:srgbClr val="FF0000"/>
                </a:solidFill>
              </a:rPr>
              <a:t>不修改已有类的前提下，通过增加新的工厂类实现扩展。</a:t>
            </a:r>
            <a:endParaRPr lang="en-US" altLang="zh-CN" smtClean="0">
              <a:solidFill>
                <a:srgbClr val="FF0000"/>
              </a:solidFill>
            </a:endParaRPr>
          </a:p>
          <a:p>
            <a:pPr lvl="1" eaLnBrk="1" hangingPunct="1"/>
            <a:r>
              <a:rPr lang="zh-CN" altLang="en-US" smtClean="0">
                <a:solidFill>
                  <a:srgbClr val="FF0000"/>
                </a:solidFill>
              </a:rPr>
              <a:t>抽象工厂模式</a:t>
            </a:r>
            <a:endParaRPr lang="en-US" altLang="zh-CN" smtClean="0">
              <a:solidFill>
                <a:srgbClr val="FF0000"/>
              </a:solidFill>
            </a:endParaRPr>
          </a:p>
          <a:p>
            <a:pPr lvl="2" eaLnBrk="1" hangingPunct="1"/>
            <a:r>
              <a:rPr lang="zh-CN" altLang="en-US" smtClean="0">
                <a:solidFill>
                  <a:srgbClr val="FF0000"/>
                </a:solidFill>
              </a:rPr>
              <a:t>不可以增加产品，可以增加产品族！</a:t>
            </a:r>
            <a:endParaRPr lang="en-US" altLang="zh-CN" smtClean="0">
              <a:solidFill>
                <a:srgbClr val="FF0000"/>
              </a:solidFill>
            </a:endParaRPr>
          </a:p>
          <a:p>
            <a:pPr eaLnBrk="1" hangingPunct="1"/>
            <a:r>
              <a:rPr lang="zh-CN" altLang="en-US" smtClean="0">
                <a:solidFill>
                  <a:srgbClr val="00B050"/>
                </a:solidFill>
              </a:rPr>
              <a:t>应用场景</a:t>
            </a:r>
            <a:endParaRPr lang="en-US" altLang="zh-CN" smtClean="0">
              <a:solidFill>
                <a:srgbClr val="00B050"/>
              </a:solidFill>
            </a:endParaRPr>
          </a:p>
          <a:p>
            <a:pPr lvl="1" eaLnBrk="1" hangingPunct="1"/>
            <a:r>
              <a:rPr lang="en-US" altLang="zh-CN" smtClean="0">
                <a:solidFill>
                  <a:srgbClr val="00B050"/>
                </a:solidFill>
              </a:rPr>
              <a:t>JDK</a:t>
            </a:r>
            <a:r>
              <a:rPr lang="zh-CN" altLang="en-US" smtClean="0">
                <a:solidFill>
                  <a:srgbClr val="00B050"/>
                </a:solidFill>
              </a:rPr>
              <a:t>中</a:t>
            </a:r>
            <a:r>
              <a:rPr lang="en-US" altLang="zh-CN" smtClean="0">
                <a:solidFill>
                  <a:srgbClr val="00B050"/>
                </a:solidFill>
              </a:rPr>
              <a:t>Calendar</a:t>
            </a:r>
            <a:r>
              <a:rPr lang="zh-CN" altLang="en-US" smtClean="0">
                <a:solidFill>
                  <a:srgbClr val="00B050"/>
                </a:solidFill>
              </a:rPr>
              <a:t>的</a:t>
            </a:r>
            <a:r>
              <a:rPr lang="en-US" altLang="zh-CN" smtClean="0">
                <a:solidFill>
                  <a:srgbClr val="00B050"/>
                </a:solidFill>
              </a:rPr>
              <a:t>getInstance</a:t>
            </a:r>
            <a:r>
              <a:rPr lang="zh-CN" altLang="en-US" smtClean="0">
                <a:solidFill>
                  <a:srgbClr val="00B050"/>
                </a:solidFill>
              </a:rPr>
              <a:t>方法</a:t>
            </a:r>
            <a:endParaRPr lang="en-US" altLang="zh-CN" smtClean="0">
              <a:solidFill>
                <a:srgbClr val="00B050"/>
              </a:solidFill>
            </a:endParaRPr>
          </a:p>
          <a:p>
            <a:pPr lvl="1" eaLnBrk="1" hangingPunct="1"/>
            <a:r>
              <a:rPr lang="en-US" altLang="zh-CN" smtClean="0">
                <a:solidFill>
                  <a:srgbClr val="00B050"/>
                </a:solidFill>
              </a:rPr>
              <a:t>JDBC</a:t>
            </a:r>
            <a:r>
              <a:rPr lang="zh-CN" altLang="en-US" smtClean="0">
                <a:solidFill>
                  <a:srgbClr val="00B050"/>
                </a:solidFill>
              </a:rPr>
              <a:t>中</a:t>
            </a:r>
            <a:r>
              <a:rPr lang="en-US" altLang="zh-CN" smtClean="0">
                <a:solidFill>
                  <a:srgbClr val="00B050"/>
                </a:solidFill>
              </a:rPr>
              <a:t>Connection</a:t>
            </a:r>
            <a:r>
              <a:rPr lang="zh-CN" altLang="en-US" smtClean="0">
                <a:solidFill>
                  <a:srgbClr val="00B050"/>
                </a:solidFill>
              </a:rPr>
              <a:t>对象的获取</a:t>
            </a:r>
            <a:endParaRPr lang="en-US" altLang="zh-CN" smtClean="0">
              <a:solidFill>
                <a:srgbClr val="00B050"/>
              </a:solidFill>
            </a:endParaRPr>
          </a:p>
          <a:p>
            <a:pPr lvl="1" eaLnBrk="1" hangingPunct="1"/>
            <a:r>
              <a:rPr lang="en-US" altLang="zh-CN" smtClean="0">
                <a:solidFill>
                  <a:srgbClr val="00B050"/>
                </a:solidFill>
              </a:rPr>
              <a:t>Hibernate</a:t>
            </a:r>
            <a:r>
              <a:rPr lang="zh-CN" altLang="en-US" smtClean="0">
                <a:solidFill>
                  <a:srgbClr val="00B050"/>
                </a:solidFill>
              </a:rPr>
              <a:t>中</a:t>
            </a:r>
            <a:r>
              <a:rPr lang="en-US" altLang="zh-CN" smtClean="0">
                <a:solidFill>
                  <a:srgbClr val="00B050"/>
                </a:solidFill>
              </a:rPr>
              <a:t>SessionFactory</a:t>
            </a:r>
            <a:r>
              <a:rPr lang="zh-CN" altLang="en-US" smtClean="0">
                <a:solidFill>
                  <a:srgbClr val="00B050"/>
                </a:solidFill>
              </a:rPr>
              <a:t>创建</a:t>
            </a:r>
            <a:r>
              <a:rPr lang="en-US" altLang="zh-CN" smtClean="0">
                <a:solidFill>
                  <a:srgbClr val="00B050"/>
                </a:solidFill>
              </a:rPr>
              <a:t>Session</a:t>
            </a:r>
            <a:endParaRPr lang="en-US" altLang="zh-CN" smtClean="0">
              <a:solidFill>
                <a:srgbClr val="00B050"/>
              </a:solidFill>
            </a:endParaRPr>
          </a:p>
          <a:p>
            <a:pPr lvl="1" eaLnBrk="1" hangingPunct="1"/>
            <a:r>
              <a:rPr lang="en-US" altLang="zh-CN" smtClean="0">
                <a:solidFill>
                  <a:srgbClr val="00B050"/>
                </a:solidFill>
              </a:rPr>
              <a:t>spring</a:t>
            </a:r>
            <a:r>
              <a:rPr lang="zh-CN" altLang="en-US" smtClean="0">
                <a:solidFill>
                  <a:srgbClr val="00B050"/>
                </a:solidFill>
              </a:rPr>
              <a:t>中</a:t>
            </a:r>
            <a:r>
              <a:rPr lang="en-US" altLang="zh-CN" smtClean="0">
                <a:solidFill>
                  <a:srgbClr val="00B050"/>
                </a:solidFill>
              </a:rPr>
              <a:t>IOC</a:t>
            </a:r>
            <a:r>
              <a:rPr lang="zh-CN" altLang="en-US" smtClean="0">
                <a:solidFill>
                  <a:srgbClr val="00B050"/>
                </a:solidFill>
              </a:rPr>
              <a:t>容器创建管理</a:t>
            </a:r>
            <a:r>
              <a:rPr lang="en-US" altLang="zh-CN" smtClean="0">
                <a:solidFill>
                  <a:srgbClr val="00B050"/>
                </a:solidFill>
              </a:rPr>
              <a:t>bean</a:t>
            </a:r>
            <a:r>
              <a:rPr lang="zh-CN" altLang="en-US" smtClean="0">
                <a:solidFill>
                  <a:srgbClr val="00B050"/>
                </a:solidFill>
              </a:rPr>
              <a:t>对象</a:t>
            </a:r>
            <a:endParaRPr lang="en-US" altLang="zh-CN" smtClean="0">
              <a:solidFill>
                <a:srgbClr val="00B050"/>
              </a:solidFill>
            </a:endParaRPr>
          </a:p>
          <a:p>
            <a:pPr lvl="1" eaLnBrk="1" hangingPunct="1"/>
            <a:r>
              <a:rPr lang="en-US" altLang="zh-CN" smtClean="0">
                <a:solidFill>
                  <a:srgbClr val="00B050"/>
                </a:solidFill>
              </a:rPr>
              <a:t>XML</a:t>
            </a:r>
            <a:r>
              <a:rPr lang="zh-CN" altLang="en-US" smtClean="0">
                <a:solidFill>
                  <a:srgbClr val="00B050"/>
                </a:solidFill>
              </a:rPr>
              <a:t>解析时的</a:t>
            </a:r>
            <a:r>
              <a:rPr lang="en-US" altLang="zh-CN" smtClean="0">
                <a:solidFill>
                  <a:srgbClr val="00B050"/>
                </a:solidFill>
              </a:rPr>
              <a:t>DocumentBuilderFactory</a:t>
            </a:r>
            <a:r>
              <a:rPr lang="zh-CN" altLang="en-US" smtClean="0">
                <a:solidFill>
                  <a:srgbClr val="00B050"/>
                </a:solidFill>
              </a:rPr>
              <a:t>创建解析器对象</a:t>
            </a:r>
            <a:endParaRPr lang="en-US" altLang="zh-CN" smtClean="0">
              <a:solidFill>
                <a:srgbClr val="00B050"/>
              </a:solidFill>
            </a:endParaRPr>
          </a:p>
          <a:p>
            <a:pPr lvl="1" eaLnBrk="1" hangingPunct="1"/>
            <a:r>
              <a:rPr lang="zh-CN" altLang="en-US" smtClean="0">
                <a:solidFill>
                  <a:srgbClr val="00B050"/>
                </a:solidFill>
              </a:rPr>
              <a:t>反射中</a:t>
            </a:r>
            <a:r>
              <a:rPr lang="en-US" altLang="zh-CN" smtClean="0">
                <a:solidFill>
                  <a:srgbClr val="00B050"/>
                </a:solidFill>
              </a:rPr>
              <a:t>Class</a:t>
            </a:r>
            <a:r>
              <a:rPr lang="zh-CN" altLang="en-US" smtClean="0">
                <a:solidFill>
                  <a:srgbClr val="00B050"/>
                </a:solidFill>
              </a:rPr>
              <a:t>对象的</a:t>
            </a:r>
            <a:r>
              <a:rPr lang="en-US" altLang="zh-CN" smtClean="0">
                <a:solidFill>
                  <a:srgbClr val="00B050"/>
                </a:solidFill>
              </a:rPr>
              <a:t>newInstance()</a:t>
            </a:r>
            <a:endParaRPr lang="en-US" altLang="zh-CN" smtClean="0">
              <a:solidFill>
                <a:srgbClr val="00B050"/>
              </a:solidFill>
            </a:endParaRPr>
          </a:p>
          <a:p>
            <a:pPr lvl="1" eaLnBrk="1" hangingPunct="1"/>
            <a:endParaRPr lang="en-US" altLang="zh-CN"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建造者模式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pPr eaLnBrk="1" hangingPunct="1"/>
            <a:r>
              <a:rPr lang="zh-CN" altLang="en-US" smtClean="0">
                <a:solidFill>
                  <a:srgbClr val="C00000"/>
                </a:solidFill>
              </a:rPr>
              <a:t>场景：</a:t>
            </a:r>
            <a:endParaRPr lang="en-US" altLang="zh-CN" smtClean="0">
              <a:solidFill>
                <a:srgbClr val="C00000"/>
              </a:solidFill>
            </a:endParaRPr>
          </a:p>
          <a:p>
            <a:pPr lvl="1"/>
            <a:r>
              <a:rPr lang="zh-CN" altLang="zh-CN" sz="1600" smtClean="0">
                <a:solidFill>
                  <a:srgbClr val="C00000"/>
                </a:solidFill>
              </a:rPr>
              <a:t>我们要建造一个复杂的产品。比如：神州飞船</a:t>
            </a:r>
            <a:r>
              <a:rPr lang="en-US" altLang="zh-CN" sz="1600" smtClean="0">
                <a:solidFill>
                  <a:srgbClr val="C00000"/>
                </a:solidFill>
              </a:rPr>
              <a:t>,Iphone</a:t>
            </a:r>
            <a:r>
              <a:rPr lang="zh-CN" altLang="zh-CN" sz="1600" smtClean="0">
                <a:solidFill>
                  <a:srgbClr val="C00000"/>
                </a:solidFill>
              </a:rPr>
              <a:t>。这个复杂的产品的创建。有这样一个问题需要处理：</a:t>
            </a:r>
            <a:endParaRPr lang="zh-CN" altLang="zh-CN" sz="1600" smtClean="0">
              <a:solidFill>
                <a:srgbClr val="C00000"/>
              </a:solidFill>
            </a:endParaRPr>
          </a:p>
          <a:p>
            <a:pPr lvl="2"/>
            <a:r>
              <a:rPr lang="zh-CN" altLang="zh-CN" sz="1400" smtClean="0">
                <a:solidFill>
                  <a:srgbClr val="C00000"/>
                </a:solidFill>
              </a:rPr>
              <a:t>装配这些子组件是不是有个步骤问题</a:t>
            </a:r>
            <a:r>
              <a:rPr lang="en-US" altLang="zh-CN" sz="1400" smtClean="0">
                <a:solidFill>
                  <a:srgbClr val="C00000"/>
                </a:solidFill>
              </a:rPr>
              <a:t>?</a:t>
            </a:r>
            <a:endParaRPr lang="zh-CN" altLang="zh-CN" sz="1400" smtClean="0">
              <a:solidFill>
                <a:srgbClr val="C00000"/>
              </a:solidFill>
            </a:endParaRPr>
          </a:p>
          <a:p>
            <a:pPr lvl="1"/>
            <a:r>
              <a:rPr lang="zh-CN" altLang="zh-CN" sz="1600" smtClean="0">
                <a:solidFill>
                  <a:srgbClr val="C00000"/>
                </a:solidFill>
              </a:rPr>
              <a:t>实际开发中，我们所需要的对象构建时，也非常复杂，有很多步骤需要处理时。</a:t>
            </a:r>
            <a:endParaRPr lang="zh-CN" altLang="zh-CN" sz="1600" smtClean="0">
              <a:solidFill>
                <a:srgbClr val="C00000"/>
              </a:solidFill>
            </a:endParaRPr>
          </a:p>
          <a:p>
            <a:r>
              <a:rPr lang="zh-CN" altLang="zh-CN" b="1" smtClean="0">
                <a:solidFill>
                  <a:srgbClr val="00B050"/>
                </a:solidFill>
              </a:rPr>
              <a:t>建造模式的本质：</a:t>
            </a:r>
            <a:endParaRPr lang="zh-CN" altLang="zh-CN" smtClean="0">
              <a:solidFill>
                <a:srgbClr val="00B050"/>
              </a:solidFill>
            </a:endParaRPr>
          </a:p>
          <a:p>
            <a:pPr lvl="1"/>
            <a:r>
              <a:rPr lang="zh-CN" altLang="zh-CN" sz="1600" smtClean="0">
                <a:solidFill>
                  <a:srgbClr val="00B050"/>
                </a:solidFill>
              </a:rPr>
              <a:t>分离了对象子组件的单独构造</a:t>
            </a:r>
            <a:r>
              <a:rPr lang="en-US" altLang="zh-CN" sz="1600" smtClean="0">
                <a:solidFill>
                  <a:srgbClr val="00B050"/>
                </a:solidFill>
              </a:rPr>
              <a:t>(</a:t>
            </a:r>
            <a:r>
              <a:rPr lang="zh-CN" altLang="zh-CN" sz="1600" smtClean="0">
                <a:solidFill>
                  <a:srgbClr val="00B050"/>
                </a:solidFill>
              </a:rPr>
              <a:t>由</a:t>
            </a:r>
            <a:r>
              <a:rPr lang="en-US" altLang="zh-CN" sz="1600" smtClean="0">
                <a:solidFill>
                  <a:srgbClr val="00B050"/>
                </a:solidFill>
              </a:rPr>
              <a:t>Builder</a:t>
            </a:r>
            <a:r>
              <a:rPr lang="zh-CN" altLang="zh-CN" sz="1600" smtClean="0">
                <a:solidFill>
                  <a:srgbClr val="00B050"/>
                </a:solidFill>
              </a:rPr>
              <a:t>来负责</a:t>
            </a:r>
            <a:r>
              <a:rPr lang="en-US" altLang="zh-CN" sz="1600" smtClean="0">
                <a:solidFill>
                  <a:srgbClr val="00B050"/>
                </a:solidFill>
              </a:rPr>
              <a:t>)</a:t>
            </a:r>
            <a:r>
              <a:rPr lang="zh-CN" altLang="zh-CN" sz="1600" smtClean="0">
                <a:solidFill>
                  <a:srgbClr val="00B050"/>
                </a:solidFill>
              </a:rPr>
              <a:t>和装配</a:t>
            </a:r>
            <a:r>
              <a:rPr lang="en-US" altLang="zh-CN" sz="1600" smtClean="0">
                <a:solidFill>
                  <a:srgbClr val="00B050"/>
                </a:solidFill>
              </a:rPr>
              <a:t>(</a:t>
            </a:r>
            <a:r>
              <a:rPr lang="zh-CN" altLang="zh-CN" sz="1600" smtClean="0">
                <a:solidFill>
                  <a:srgbClr val="00B050"/>
                </a:solidFill>
              </a:rPr>
              <a:t>由</a:t>
            </a:r>
            <a:r>
              <a:rPr lang="en-US" altLang="zh-CN" sz="1600" smtClean="0">
                <a:solidFill>
                  <a:srgbClr val="00B050"/>
                </a:solidFill>
              </a:rPr>
              <a:t>Director</a:t>
            </a:r>
            <a:r>
              <a:rPr lang="zh-CN" altLang="zh-CN" sz="1600" smtClean="0">
                <a:solidFill>
                  <a:srgbClr val="00B050"/>
                </a:solidFill>
              </a:rPr>
              <a:t>负责</a:t>
            </a:r>
            <a:r>
              <a:rPr lang="en-US" altLang="zh-CN" sz="1600" smtClean="0">
                <a:solidFill>
                  <a:srgbClr val="00B050"/>
                </a:solidFill>
              </a:rPr>
              <a:t>)</a:t>
            </a:r>
            <a:r>
              <a:rPr lang="zh-CN" altLang="zh-CN" sz="1600" smtClean="0">
                <a:solidFill>
                  <a:srgbClr val="00B050"/>
                </a:solidFill>
              </a:rPr>
              <a:t>。 从而可以构造出复杂的对象。这个模式适用于：某个对象的构建过程复杂的情况下使用。</a:t>
            </a:r>
            <a:endParaRPr lang="zh-CN" altLang="zh-CN" sz="1600" smtClean="0">
              <a:solidFill>
                <a:srgbClr val="00B050"/>
              </a:solidFill>
            </a:endParaRPr>
          </a:p>
          <a:p>
            <a:pPr lvl="1"/>
            <a:r>
              <a:rPr lang="zh-CN" altLang="zh-CN" sz="1600" smtClean="0">
                <a:solidFill>
                  <a:srgbClr val="00B050"/>
                </a:solidFill>
              </a:rPr>
              <a:t>由于实现了构建和装配的解耦。不同的构建器，相同的装配，也可以做出不同的对象；相同的构建器，不同的装配顺序也可以做出不同的对象。也就是实现了构建算法、装配算法的解耦，实现了更好的复用。</a:t>
            </a:r>
            <a:endParaRPr lang="zh-CN" altLang="zh-CN" sz="1600" smtClean="0">
              <a:solidFill>
                <a:srgbClr val="00B050"/>
              </a:solidFill>
            </a:endParaRPr>
          </a:p>
          <a:p>
            <a:pPr eaLnBrk="1" hangingPunct="1"/>
            <a:endParaRPr lang="en-US" altLang="zh-CN" smtClean="0"/>
          </a:p>
        </p:txBody>
      </p:sp>
      <p:pic>
        <p:nvPicPr>
          <p:cNvPr id="1027" name="Picture 3"/>
          <p:cNvPicPr>
            <a:picLocks noChangeAspect="1" noChangeArrowheads="1"/>
          </p:cNvPicPr>
          <p:nvPr/>
        </p:nvPicPr>
        <p:blipFill>
          <a:blip r:embed="rId1" cstate="print"/>
          <a:srcRect/>
          <a:stretch>
            <a:fillRect/>
          </a:stretch>
        </p:blipFill>
        <p:spPr bwMode="auto">
          <a:xfrm>
            <a:off x="683568" y="4437112"/>
            <a:ext cx="2485306" cy="1730384"/>
          </a:xfrm>
          <a:prstGeom prst="rect">
            <a:avLst/>
          </a:prstGeom>
          <a:noFill/>
          <a:ln w="9525">
            <a:noFill/>
            <a:miter lim="800000"/>
            <a:headEnd/>
            <a:tailEnd/>
          </a:ln>
        </p:spPr>
      </p:pic>
      <p:pic>
        <p:nvPicPr>
          <p:cNvPr id="1029" name="Picture 5" descr="http://www.cnsa.gov.cn/n1081/n7529/n7950/n25817.files/n25822.jpg"/>
          <p:cNvPicPr>
            <a:picLocks noChangeAspect="1" noChangeArrowheads="1"/>
          </p:cNvPicPr>
          <p:nvPr/>
        </p:nvPicPr>
        <p:blipFill>
          <a:blip r:embed="rId2" cstate="print"/>
          <a:srcRect/>
          <a:stretch>
            <a:fillRect/>
          </a:stretch>
        </p:blipFill>
        <p:spPr bwMode="auto">
          <a:xfrm>
            <a:off x="4427984" y="4293096"/>
            <a:ext cx="1722812" cy="1783110"/>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建造者模式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pPr eaLnBrk="1" hangingPunct="1"/>
            <a:r>
              <a:rPr lang="zh-CN" altLang="en-US" smtClean="0"/>
              <a:t>构建“尚学堂牌</a:t>
            </a:r>
            <a:r>
              <a:rPr lang="en-US" altLang="zh-CN" smtClean="0"/>
              <a:t>”</a:t>
            </a:r>
            <a:r>
              <a:rPr lang="zh-CN" altLang="en-US" smtClean="0"/>
              <a:t>神舟飞船的示例</a:t>
            </a:r>
            <a:endParaRPr lang="en-US" altLang="zh-CN" smtClean="0"/>
          </a:p>
          <a:p>
            <a:pPr eaLnBrk="1" hangingPunct="1"/>
            <a:endParaRPr lang="en-US" altLang="zh-CN" smtClean="0"/>
          </a:p>
          <a:p>
            <a:pPr eaLnBrk="1" hangingPunct="1"/>
            <a:endParaRPr lang="en-US" altLang="zh-CN" smtClean="0"/>
          </a:p>
        </p:txBody>
      </p:sp>
      <p:pic>
        <p:nvPicPr>
          <p:cNvPr id="2" name="图片 1"/>
          <p:cNvPicPr>
            <a:picLocks noChangeAspect="1"/>
          </p:cNvPicPr>
          <p:nvPr/>
        </p:nvPicPr>
        <p:blipFill>
          <a:blip r:embed="rId1" cstate="print"/>
          <a:stretch>
            <a:fillRect/>
          </a:stretch>
        </p:blipFill>
        <p:spPr>
          <a:xfrm>
            <a:off x="971600" y="1916832"/>
            <a:ext cx="7714286" cy="3866667"/>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建造者模式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pPr eaLnBrk="1" hangingPunct="1"/>
            <a:r>
              <a:rPr lang="zh-CN" altLang="en-US" smtClean="0">
                <a:solidFill>
                  <a:srgbClr val="C00000"/>
                </a:solidFill>
              </a:rPr>
              <a:t>开发中应用场景：</a:t>
            </a:r>
            <a:endParaRPr lang="en-US" altLang="zh-CN" smtClean="0">
              <a:solidFill>
                <a:srgbClr val="C00000"/>
              </a:solidFill>
            </a:endParaRPr>
          </a:p>
          <a:p>
            <a:pPr lvl="1" eaLnBrk="1" hangingPunct="1"/>
            <a:r>
              <a:rPr lang="en-US" altLang="zh-CN" smtClean="0">
                <a:solidFill>
                  <a:srgbClr val="C00000"/>
                </a:solidFill>
              </a:rPr>
              <a:t>StringBuilder</a:t>
            </a:r>
            <a:r>
              <a:rPr lang="zh-CN" altLang="en-US" smtClean="0">
                <a:solidFill>
                  <a:srgbClr val="C00000"/>
                </a:solidFill>
              </a:rPr>
              <a:t>类的</a:t>
            </a:r>
            <a:r>
              <a:rPr lang="en-US" altLang="zh-CN" smtClean="0">
                <a:solidFill>
                  <a:srgbClr val="C00000"/>
                </a:solidFill>
              </a:rPr>
              <a:t>append</a:t>
            </a:r>
            <a:r>
              <a:rPr lang="zh-CN" altLang="en-US" smtClean="0">
                <a:solidFill>
                  <a:srgbClr val="C00000"/>
                </a:solidFill>
              </a:rPr>
              <a:t>方法</a:t>
            </a:r>
            <a:endParaRPr lang="en-US" altLang="zh-CN" smtClean="0">
              <a:solidFill>
                <a:srgbClr val="C00000"/>
              </a:solidFill>
            </a:endParaRPr>
          </a:p>
          <a:p>
            <a:pPr lvl="1" eaLnBrk="1" hangingPunct="1"/>
            <a:r>
              <a:rPr lang="en-US" altLang="zh-CN" smtClean="0">
                <a:solidFill>
                  <a:srgbClr val="C00000"/>
                </a:solidFill>
              </a:rPr>
              <a:t>SQL</a:t>
            </a:r>
            <a:r>
              <a:rPr lang="zh-CN" altLang="en-US" smtClean="0">
                <a:solidFill>
                  <a:srgbClr val="C00000"/>
                </a:solidFill>
              </a:rPr>
              <a:t>中的</a:t>
            </a:r>
            <a:r>
              <a:rPr lang="en-US" altLang="zh-CN" smtClean="0">
                <a:solidFill>
                  <a:srgbClr val="C00000"/>
                </a:solidFill>
              </a:rPr>
              <a:t>PreparedStatement</a:t>
            </a:r>
            <a:endParaRPr lang="en-US" altLang="zh-CN" smtClean="0">
              <a:solidFill>
                <a:srgbClr val="C00000"/>
              </a:solidFill>
            </a:endParaRPr>
          </a:p>
          <a:p>
            <a:pPr lvl="1" eaLnBrk="1" hangingPunct="1"/>
            <a:r>
              <a:rPr lang="en-US" altLang="zh-CN" smtClean="0">
                <a:solidFill>
                  <a:srgbClr val="C00000"/>
                </a:solidFill>
              </a:rPr>
              <a:t>JDOM</a:t>
            </a:r>
            <a:r>
              <a:rPr lang="zh-CN" altLang="en-US" smtClean="0">
                <a:solidFill>
                  <a:srgbClr val="C00000"/>
                </a:solidFill>
              </a:rPr>
              <a:t>中，</a:t>
            </a:r>
            <a:r>
              <a:rPr lang="en-US" altLang="zh-CN" smtClean="0">
                <a:solidFill>
                  <a:srgbClr val="C00000"/>
                </a:solidFill>
              </a:rPr>
              <a:t>DomBuilder</a:t>
            </a:r>
            <a:r>
              <a:rPr lang="zh-CN" altLang="en-US" smtClean="0">
                <a:solidFill>
                  <a:srgbClr val="C00000"/>
                </a:solidFill>
              </a:rPr>
              <a:t>、</a:t>
            </a:r>
            <a:r>
              <a:rPr lang="en-US" altLang="zh-CN" smtClean="0">
                <a:solidFill>
                  <a:srgbClr val="C00000"/>
                </a:solidFill>
              </a:rPr>
              <a:t>SAXBuil</a:t>
            </a:r>
            <a:r>
              <a:rPr lang="en-US" altLang="zh-CN" smtClean="0"/>
              <a:t>der</a:t>
            </a:r>
            <a:endParaRPr lang="en-US" altLang="zh-CN" smtClean="0"/>
          </a:p>
          <a:p>
            <a:pPr lvl="1" eaLnBrk="1" hangingPunct="1"/>
            <a:endParaRPr lang="en-US" altLang="zh-CN" smtClean="0"/>
          </a:p>
          <a:p>
            <a:pPr eaLnBrk="1" hangingPunct="1"/>
            <a:endParaRPr lang="en-US" altLang="zh-CN"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原型模式</a:t>
            </a:r>
            <a:r>
              <a:rPr lang="en-US" altLang="zh-CN" smtClean="0"/>
              <a:t>prototype</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zh-CN" dirty="0" smtClean="0">
                <a:solidFill>
                  <a:srgbClr val="7030A0"/>
                </a:solidFill>
              </a:rPr>
              <a:t>场景：</a:t>
            </a:r>
            <a:endParaRPr lang="zh-CN" altLang="zh-CN" dirty="0" smtClean="0">
              <a:solidFill>
                <a:srgbClr val="7030A0"/>
              </a:solidFill>
            </a:endParaRPr>
          </a:p>
          <a:p>
            <a:pPr lvl="1"/>
            <a:r>
              <a:rPr lang="zh-CN" altLang="zh-CN" sz="1800" dirty="0" smtClean="0">
                <a:solidFill>
                  <a:srgbClr val="7030A0"/>
                </a:solidFill>
              </a:rPr>
              <a:t>思考一下：克隆技术是怎么样的过程</a:t>
            </a:r>
            <a:r>
              <a:rPr lang="en-US" altLang="zh-CN" sz="1800" dirty="0" smtClean="0">
                <a:solidFill>
                  <a:srgbClr val="7030A0"/>
                </a:solidFill>
              </a:rPr>
              <a:t>? </a:t>
            </a:r>
            <a:r>
              <a:rPr lang="zh-CN" altLang="zh-CN" sz="1800" dirty="0" smtClean="0">
                <a:solidFill>
                  <a:srgbClr val="7030A0"/>
                </a:solidFill>
              </a:rPr>
              <a:t>克隆羊多利大家还记得吗</a:t>
            </a:r>
            <a:r>
              <a:rPr lang="en-US" altLang="zh-CN" sz="1800" dirty="0" smtClean="0">
                <a:solidFill>
                  <a:srgbClr val="7030A0"/>
                </a:solidFill>
              </a:rPr>
              <a:t>?</a:t>
            </a:r>
            <a:endParaRPr lang="zh-CN" altLang="zh-CN" sz="1800" dirty="0" smtClean="0">
              <a:solidFill>
                <a:srgbClr val="7030A0"/>
              </a:solidFill>
            </a:endParaRPr>
          </a:p>
          <a:p>
            <a:pPr lvl="1"/>
            <a:r>
              <a:rPr lang="en-US" altLang="zh-CN" sz="1800" dirty="0" err="1" smtClean="0">
                <a:solidFill>
                  <a:srgbClr val="7030A0"/>
                </a:solidFill>
              </a:rPr>
              <a:t>javascript</a:t>
            </a:r>
            <a:r>
              <a:rPr lang="zh-CN" altLang="zh-CN" sz="1800" dirty="0" smtClean="0">
                <a:solidFill>
                  <a:srgbClr val="7030A0"/>
                </a:solidFill>
              </a:rPr>
              <a:t>语言中的，继承怎么实现</a:t>
            </a:r>
            <a:r>
              <a:rPr lang="en-US" altLang="zh-CN" sz="1800" dirty="0" smtClean="0">
                <a:solidFill>
                  <a:srgbClr val="7030A0"/>
                </a:solidFill>
              </a:rPr>
              <a:t>?</a:t>
            </a:r>
            <a:r>
              <a:rPr lang="zh-CN" altLang="zh-CN" sz="1800" dirty="0" smtClean="0">
                <a:solidFill>
                  <a:srgbClr val="7030A0"/>
                </a:solidFill>
              </a:rPr>
              <a:t>那里面也有</a:t>
            </a:r>
            <a:r>
              <a:rPr lang="en-US" altLang="zh-CN" sz="1800" dirty="0" smtClean="0">
                <a:solidFill>
                  <a:srgbClr val="7030A0"/>
                </a:solidFill>
              </a:rPr>
              <a:t>prototype</a:t>
            </a:r>
            <a:r>
              <a:rPr lang="zh-CN" altLang="zh-CN" sz="1800" dirty="0" smtClean="0">
                <a:solidFill>
                  <a:srgbClr val="7030A0"/>
                </a:solidFill>
              </a:rPr>
              <a:t>，大家还记得吗</a:t>
            </a:r>
            <a:r>
              <a:rPr lang="en-US" altLang="zh-CN" sz="1800" dirty="0" smtClean="0">
                <a:solidFill>
                  <a:srgbClr val="7030A0"/>
                </a:solidFill>
              </a:rPr>
              <a:t>?</a:t>
            </a:r>
            <a:endParaRPr lang="zh-CN" altLang="zh-CN" sz="1800" dirty="0" smtClean="0">
              <a:solidFill>
                <a:srgbClr val="7030A0"/>
              </a:solidFill>
            </a:endParaRPr>
          </a:p>
          <a:p>
            <a:r>
              <a:rPr lang="zh-CN" altLang="zh-CN" b="1" dirty="0" smtClean="0">
                <a:solidFill>
                  <a:srgbClr val="00B050"/>
                </a:solidFill>
              </a:rPr>
              <a:t>原型模式：</a:t>
            </a:r>
            <a:endParaRPr lang="en-US" altLang="zh-CN" b="1" dirty="0" smtClean="0">
              <a:solidFill>
                <a:srgbClr val="00B050"/>
              </a:solidFill>
            </a:endParaRPr>
          </a:p>
          <a:p>
            <a:pPr lvl="1"/>
            <a:r>
              <a:rPr lang="zh-CN" altLang="en-US" sz="1600" dirty="0" smtClean="0">
                <a:solidFill>
                  <a:srgbClr val="00B050"/>
                </a:solidFill>
              </a:rPr>
              <a:t>通过</a:t>
            </a:r>
            <a:r>
              <a:rPr lang="en-US" altLang="zh-CN" sz="1600" dirty="0" smtClean="0">
                <a:solidFill>
                  <a:srgbClr val="00B050"/>
                </a:solidFill>
              </a:rPr>
              <a:t>new</a:t>
            </a:r>
            <a:r>
              <a:rPr lang="zh-CN" altLang="en-US" sz="1600" dirty="0" smtClean="0">
                <a:solidFill>
                  <a:srgbClr val="00B050"/>
                </a:solidFill>
              </a:rPr>
              <a:t>产生一个对象需要非常繁琐的数据准备或访问权限，则可以使用原型模式。</a:t>
            </a:r>
            <a:endParaRPr lang="zh-CN" altLang="zh-CN" sz="1600" dirty="0" smtClean="0">
              <a:solidFill>
                <a:srgbClr val="00B050"/>
              </a:solidFill>
            </a:endParaRPr>
          </a:p>
          <a:p>
            <a:pPr lvl="1"/>
            <a:r>
              <a:rPr lang="zh-CN" altLang="zh-CN" sz="1400" dirty="0" smtClean="0">
                <a:solidFill>
                  <a:srgbClr val="00B050"/>
                </a:solidFill>
              </a:rPr>
              <a:t>就是</a:t>
            </a:r>
            <a:r>
              <a:rPr lang="en-US" altLang="zh-CN" sz="1400" dirty="0" smtClean="0">
                <a:solidFill>
                  <a:srgbClr val="00B050"/>
                </a:solidFill>
              </a:rPr>
              <a:t>java</a:t>
            </a:r>
            <a:r>
              <a:rPr lang="zh-CN" altLang="zh-CN" sz="1400" dirty="0" smtClean="0">
                <a:solidFill>
                  <a:srgbClr val="00B050"/>
                </a:solidFill>
              </a:rPr>
              <a:t>中的克隆技术，以某个对象为原型，复制出新的对象。显然，新的对象具备原型对象的特点</a:t>
            </a:r>
            <a:endParaRPr lang="zh-CN" altLang="zh-CN" sz="1400" dirty="0" smtClean="0">
              <a:solidFill>
                <a:srgbClr val="00B050"/>
              </a:solidFill>
            </a:endParaRPr>
          </a:p>
          <a:p>
            <a:pPr lvl="1"/>
            <a:r>
              <a:rPr lang="zh-CN" altLang="zh-CN" sz="1400" dirty="0" smtClean="0">
                <a:solidFill>
                  <a:srgbClr val="00B050"/>
                </a:solidFill>
              </a:rPr>
              <a:t>优势有：效率高</a:t>
            </a:r>
            <a:r>
              <a:rPr lang="en-US" altLang="zh-CN" sz="1400" dirty="0" smtClean="0">
                <a:solidFill>
                  <a:srgbClr val="00B050"/>
                </a:solidFill>
              </a:rPr>
              <a:t>(</a:t>
            </a:r>
            <a:r>
              <a:rPr lang="zh-CN" altLang="zh-CN" sz="1400" dirty="0" smtClean="0">
                <a:solidFill>
                  <a:srgbClr val="00B050"/>
                </a:solidFill>
              </a:rPr>
              <a:t>直接克隆，避免了重新执行构造过程步骤</a:t>
            </a:r>
            <a:r>
              <a:rPr lang="en-US" altLang="zh-CN" sz="1400" dirty="0" smtClean="0">
                <a:solidFill>
                  <a:srgbClr val="00B050"/>
                </a:solidFill>
              </a:rPr>
              <a:t>)</a:t>
            </a:r>
            <a:r>
              <a:rPr lang="zh-CN" altLang="zh-CN" sz="1400" dirty="0" smtClean="0">
                <a:solidFill>
                  <a:srgbClr val="00B050"/>
                </a:solidFill>
              </a:rPr>
              <a:t> 。</a:t>
            </a:r>
            <a:endParaRPr lang="zh-CN" altLang="zh-CN" sz="1400" dirty="0" smtClean="0">
              <a:solidFill>
                <a:srgbClr val="00B050"/>
              </a:solidFill>
            </a:endParaRPr>
          </a:p>
          <a:p>
            <a:pPr lvl="1" eaLnBrk="1" hangingPunct="1"/>
            <a:r>
              <a:rPr lang="zh-CN" altLang="zh-CN" sz="1600" dirty="0" smtClean="0">
                <a:solidFill>
                  <a:srgbClr val="00B050"/>
                </a:solidFill>
              </a:rPr>
              <a:t>克隆类似于</a:t>
            </a:r>
            <a:r>
              <a:rPr lang="en-US" altLang="zh-CN" sz="1600" dirty="0" smtClean="0">
                <a:solidFill>
                  <a:srgbClr val="00B050"/>
                </a:solidFill>
              </a:rPr>
              <a:t>new</a:t>
            </a:r>
            <a:r>
              <a:rPr lang="zh-CN" altLang="zh-CN" sz="1600" dirty="0" smtClean="0">
                <a:solidFill>
                  <a:srgbClr val="00B050"/>
                </a:solidFill>
              </a:rPr>
              <a:t>，但是不同于</a:t>
            </a:r>
            <a:r>
              <a:rPr lang="en-US" altLang="zh-CN" sz="1600" dirty="0" smtClean="0">
                <a:solidFill>
                  <a:srgbClr val="00B050"/>
                </a:solidFill>
              </a:rPr>
              <a:t>new</a:t>
            </a:r>
            <a:r>
              <a:rPr lang="zh-CN" altLang="zh-CN" sz="1600" dirty="0" smtClean="0">
                <a:solidFill>
                  <a:srgbClr val="00B050"/>
                </a:solidFill>
              </a:rPr>
              <a:t>。</a:t>
            </a:r>
            <a:r>
              <a:rPr lang="en-US" altLang="zh-CN" sz="1600" dirty="0" smtClean="0">
                <a:solidFill>
                  <a:srgbClr val="00B050"/>
                </a:solidFill>
              </a:rPr>
              <a:t>new</a:t>
            </a:r>
            <a:r>
              <a:rPr lang="zh-CN" altLang="zh-CN" sz="1600" dirty="0" smtClean="0">
                <a:solidFill>
                  <a:srgbClr val="00B050"/>
                </a:solidFill>
              </a:rPr>
              <a:t>创建新的对象属性采用的是默认值。克隆出的对象的属性值完全和原型对象相同。并且克隆出的新对象改变不会影响原型对象。</a:t>
            </a:r>
            <a:r>
              <a:rPr lang="zh-CN" altLang="en-US" sz="1600" dirty="0" smtClean="0">
                <a:solidFill>
                  <a:srgbClr val="00B050"/>
                </a:solidFill>
              </a:rPr>
              <a:t>然后，再修改克隆对象的值。</a:t>
            </a:r>
            <a:endParaRPr lang="zh-CN" altLang="zh-CN" sz="1600" dirty="0" smtClean="0">
              <a:solidFill>
                <a:srgbClr val="00B050"/>
              </a:solidFill>
            </a:endParaRPr>
          </a:p>
          <a:p>
            <a:pPr eaLnBrk="1" hangingPunct="1"/>
            <a:r>
              <a:rPr lang="zh-CN" altLang="en-US" dirty="0" smtClean="0">
                <a:solidFill>
                  <a:srgbClr val="0070C0"/>
                </a:solidFill>
              </a:rPr>
              <a:t>原型模式实现：</a:t>
            </a:r>
            <a:endParaRPr lang="en-US" altLang="zh-CN" dirty="0" smtClean="0">
              <a:solidFill>
                <a:srgbClr val="0070C0"/>
              </a:solidFill>
            </a:endParaRPr>
          </a:p>
          <a:p>
            <a:pPr lvl="1" eaLnBrk="1" hangingPunct="1"/>
            <a:r>
              <a:rPr lang="en-US" altLang="zh-CN" sz="1600" dirty="0" err="1" smtClean="0">
                <a:solidFill>
                  <a:srgbClr val="0070C0"/>
                </a:solidFill>
              </a:rPr>
              <a:t>Cloneable</a:t>
            </a:r>
            <a:r>
              <a:rPr lang="zh-CN" altLang="en-US" sz="1600" dirty="0" smtClean="0">
                <a:solidFill>
                  <a:srgbClr val="0070C0"/>
                </a:solidFill>
              </a:rPr>
              <a:t>接口和</a:t>
            </a:r>
            <a:r>
              <a:rPr lang="en-US" altLang="zh-CN" sz="1600" dirty="0" smtClean="0">
                <a:solidFill>
                  <a:srgbClr val="0070C0"/>
                </a:solidFill>
              </a:rPr>
              <a:t>clone</a:t>
            </a:r>
            <a:r>
              <a:rPr lang="zh-CN" altLang="en-US" sz="1600" dirty="0" smtClean="0">
                <a:solidFill>
                  <a:srgbClr val="0070C0"/>
                </a:solidFill>
              </a:rPr>
              <a:t>方法</a:t>
            </a:r>
            <a:endParaRPr lang="en-US" altLang="zh-CN" sz="1600" dirty="0" smtClean="0">
              <a:solidFill>
                <a:srgbClr val="0070C0"/>
              </a:solidFill>
            </a:endParaRPr>
          </a:p>
          <a:p>
            <a:pPr lvl="1" eaLnBrk="1" hangingPunct="1"/>
            <a:r>
              <a:rPr lang="en-US" altLang="zh-CN" sz="1600" dirty="0" smtClean="0">
                <a:solidFill>
                  <a:srgbClr val="0070C0"/>
                </a:solidFill>
              </a:rPr>
              <a:t>Prototype</a:t>
            </a:r>
            <a:r>
              <a:rPr lang="zh-CN" altLang="en-US" sz="1600" dirty="0" smtClean="0">
                <a:solidFill>
                  <a:srgbClr val="0070C0"/>
                </a:solidFill>
              </a:rPr>
              <a:t>模式中实现起来最困难的地方就是内存复制操作，所幸在</a:t>
            </a:r>
            <a:r>
              <a:rPr lang="en-US" altLang="zh-CN" sz="1600" dirty="0" smtClean="0">
                <a:solidFill>
                  <a:srgbClr val="0070C0"/>
                </a:solidFill>
              </a:rPr>
              <a:t>Java</a:t>
            </a:r>
            <a:r>
              <a:rPr lang="zh-CN" altLang="en-US" sz="1600" dirty="0" smtClean="0">
                <a:solidFill>
                  <a:srgbClr val="0070C0"/>
                </a:solidFill>
              </a:rPr>
              <a:t>中提供了</a:t>
            </a:r>
            <a:r>
              <a:rPr lang="en-US" altLang="zh-CN" sz="1600" dirty="0" smtClean="0">
                <a:solidFill>
                  <a:srgbClr val="0070C0"/>
                </a:solidFill>
              </a:rPr>
              <a:t>clone()</a:t>
            </a:r>
            <a:r>
              <a:rPr lang="zh-CN" altLang="en-US" sz="1600" dirty="0" smtClean="0">
                <a:solidFill>
                  <a:srgbClr val="0070C0"/>
                </a:solidFill>
              </a:rPr>
              <a:t>方法替我们做了绝大部分事情。</a:t>
            </a:r>
            <a:endParaRPr lang="en-US" altLang="zh-CN" sz="1600" dirty="0" smtClean="0">
              <a:solidFill>
                <a:srgbClr val="0070C0"/>
              </a:solidFill>
            </a:endParaRPr>
          </a:p>
          <a:p>
            <a:pPr eaLnBrk="1" hangingPunct="1"/>
            <a:r>
              <a:rPr lang="zh-CN" altLang="en-US" dirty="0" smtClean="0">
                <a:solidFill>
                  <a:srgbClr val="C00000"/>
                </a:solidFill>
              </a:rPr>
              <a:t>注意用词：克隆和拷贝一回事！</a:t>
            </a:r>
            <a:endParaRPr lang="en-US" altLang="zh-CN" dirty="0" smtClean="0">
              <a:solidFill>
                <a:srgbClr val="C00000"/>
              </a:solidFill>
            </a:endParaRPr>
          </a:p>
          <a:p>
            <a:pPr eaLnBrk="1" hangingPunct="1"/>
            <a:endParaRPr lang="en-US" altLang="zh-CN" dirty="0" smtClean="0"/>
          </a:p>
          <a:p>
            <a:pPr lvl="1" eaLnBrk="1" hangingPunct="1"/>
            <a:endParaRPr lang="en-US" altLang="zh-CN" dirty="0" smtClean="0"/>
          </a:p>
          <a:p>
            <a:pPr lvl="1" eaLnBrk="1" hangingPunct="1"/>
            <a:endParaRPr lang="en-US" altLang="zh-CN" dirty="0" smtClean="0"/>
          </a:p>
          <a:p>
            <a:pPr eaLnBrk="1" hangingPunct="1"/>
            <a:endParaRPr lang="en-US" altLang="zh-CN" dirty="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原型模式</a:t>
            </a:r>
            <a:r>
              <a:rPr lang="en-US" altLang="zh-CN" smtClean="0"/>
              <a:t>prototype</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en-US" smtClean="0">
                <a:solidFill>
                  <a:srgbClr val="00B050"/>
                </a:solidFill>
              </a:rPr>
              <a:t>浅克隆存在的问题</a:t>
            </a:r>
            <a:endParaRPr lang="en-US" altLang="zh-CN" smtClean="0">
              <a:solidFill>
                <a:srgbClr val="00B050"/>
              </a:solidFill>
            </a:endParaRPr>
          </a:p>
          <a:p>
            <a:pPr lvl="1"/>
            <a:r>
              <a:rPr lang="zh-CN" altLang="en-US" sz="1600" smtClean="0">
                <a:solidFill>
                  <a:srgbClr val="00B050"/>
                </a:solidFill>
              </a:rPr>
              <a:t>被复制的对象的所有变量都含有与原来的对象相同的值，而所有的对其他对象的引用都仍然指向原来的对象。</a:t>
            </a:r>
            <a:endParaRPr lang="en-US" altLang="zh-CN" sz="1600" smtClean="0">
              <a:solidFill>
                <a:srgbClr val="00B050"/>
              </a:solidFill>
            </a:endParaRPr>
          </a:p>
          <a:p>
            <a:r>
              <a:rPr lang="zh-CN" altLang="en-US" smtClean="0">
                <a:solidFill>
                  <a:srgbClr val="7030A0"/>
                </a:solidFill>
              </a:rPr>
              <a:t>深克隆如何实现</a:t>
            </a:r>
            <a:r>
              <a:rPr lang="en-US" altLang="zh-CN" smtClean="0">
                <a:solidFill>
                  <a:srgbClr val="7030A0"/>
                </a:solidFill>
              </a:rPr>
              <a:t>?</a:t>
            </a:r>
            <a:endParaRPr lang="en-US" altLang="zh-CN" smtClean="0">
              <a:solidFill>
                <a:srgbClr val="7030A0"/>
              </a:solidFill>
            </a:endParaRPr>
          </a:p>
          <a:p>
            <a:pPr lvl="1"/>
            <a:r>
              <a:rPr lang="zh-CN" altLang="en-US" sz="1600" smtClean="0">
                <a:solidFill>
                  <a:srgbClr val="7030A0"/>
                </a:solidFill>
              </a:rPr>
              <a:t>深克隆把引用的变量指向复制过的新对象，而不是原有的被引用的对象。</a:t>
            </a:r>
            <a:endParaRPr lang="en-US" altLang="zh-CN" sz="1600" smtClean="0">
              <a:solidFill>
                <a:srgbClr val="7030A0"/>
              </a:solidFill>
            </a:endParaRPr>
          </a:p>
          <a:p>
            <a:pPr lvl="1"/>
            <a:r>
              <a:rPr lang="zh-CN" altLang="en-US" sz="1600" smtClean="0">
                <a:solidFill>
                  <a:srgbClr val="7030A0"/>
                </a:solidFill>
              </a:rPr>
              <a:t>深克隆：让已实现</a:t>
            </a:r>
            <a:r>
              <a:rPr lang="en-US" altLang="zh-CN" sz="1600" smtClean="0">
                <a:solidFill>
                  <a:srgbClr val="7030A0"/>
                </a:solidFill>
              </a:rPr>
              <a:t>Clonable</a:t>
            </a:r>
            <a:r>
              <a:rPr lang="zh-CN" altLang="en-US" sz="1600" smtClean="0">
                <a:solidFill>
                  <a:srgbClr val="7030A0"/>
                </a:solidFill>
              </a:rPr>
              <a:t>接口的类中的属性也实现</a:t>
            </a:r>
            <a:r>
              <a:rPr lang="en-US" altLang="zh-CN" sz="1600" smtClean="0">
                <a:solidFill>
                  <a:srgbClr val="7030A0"/>
                </a:solidFill>
              </a:rPr>
              <a:t>Clonable</a:t>
            </a:r>
            <a:r>
              <a:rPr lang="zh-CN" altLang="en-US" sz="1600" smtClean="0">
                <a:solidFill>
                  <a:srgbClr val="7030A0"/>
                </a:solidFill>
              </a:rPr>
              <a:t>接口</a:t>
            </a:r>
            <a:endParaRPr lang="en-US" altLang="zh-CN" sz="1600" smtClean="0">
              <a:solidFill>
                <a:srgbClr val="7030A0"/>
              </a:solidFill>
            </a:endParaRPr>
          </a:p>
          <a:p>
            <a:pPr lvl="1"/>
            <a:r>
              <a:rPr lang="zh-CN" altLang="en-US" sz="1600" smtClean="0">
                <a:solidFill>
                  <a:srgbClr val="7030A0"/>
                </a:solidFill>
              </a:rPr>
              <a:t>基本数据类型和</a:t>
            </a:r>
            <a:r>
              <a:rPr lang="en-US" altLang="zh-CN" sz="1600" smtClean="0">
                <a:solidFill>
                  <a:srgbClr val="7030A0"/>
                </a:solidFill>
              </a:rPr>
              <a:t>String</a:t>
            </a:r>
            <a:r>
              <a:rPr lang="zh-CN" altLang="en-US" sz="1600" smtClean="0">
                <a:solidFill>
                  <a:srgbClr val="7030A0"/>
                </a:solidFill>
              </a:rPr>
              <a:t>能够自动实现深度克隆（值的复制）</a:t>
            </a:r>
            <a:endParaRPr lang="en-US" altLang="zh-CN" sz="1600" smtClean="0">
              <a:solidFill>
                <a:srgbClr val="7030A0"/>
              </a:solidFill>
            </a:endParaRPr>
          </a:p>
          <a:p>
            <a:endParaRPr lang="en-US" altLang="zh-CN" smtClean="0"/>
          </a:p>
          <a:p>
            <a:pPr lvl="1" eaLnBrk="1" hangingPunct="1"/>
            <a:endParaRPr lang="en-US" altLang="zh-CN" smtClean="0"/>
          </a:p>
          <a:p>
            <a:pPr lvl="1" eaLnBrk="1" hangingPunct="1"/>
            <a:endParaRPr lang="en-US" altLang="zh-CN" smtClean="0"/>
          </a:p>
          <a:p>
            <a:pPr lvl="1" eaLnBrk="1" hangingPunct="1"/>
            <a:endParaRPr lang="en-US" altLang="zh-CN" smtClean="0"/>
          </a:p>
          <a:p>
            <a:pPr eaLnBrk="1" hangingPunct="1"/>
            <a:endParaRPr lang="en-US" altLang="zh-CN" smtClean="0"/>
          </a:p>
        </p:txBody>
      </p:sp>
      <p:pic>
        <p:nvPicPr>
          <p:cNvPr id="2" name="图片 1"/>
          <p:cNvPicPr>
            <a:picLocks noChangeAspect="1"/>
          </p:cNvPicPr>
          <p:nvPr/>
        </p:nvPicPr>
        <p:blipFill>
          <a:blip r:embed="rId1" cstate="print"/>
          <a:stretch>
            <a:fillRect/>
          </a:stretch>
        </p:blipFill>
        <p:spPr>
          <a:xfrm>
            <a:off x="725676" y="3260112"/>
            <a:ext cx="4572000" cy="3564234"/>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z="2400" smtClean="0"/>
              <a:t>原型模式</a:t>
            </a:r>
            <a:r>
              <a:rPr lang="en-US" altLang="zh-CN" sz="2400" smtClean="0"/>
              <a:t>prototype</a:t>
            </a:r>
            <a:endParaRPr lang="zh-CN" altLang="en-US" sz="2400" smtClean="0"/>
          </a:p>
        </p:txBody>
      </p:sp>
      <p:sp>
        <p:nvSpPr>
          <p:cNvPr id="25603" name="内容占位符 2"/>
          <p:cNvSpPr>
            <a:spLocks noGrp="1"/>
          </p:cNvSpPr>
          <p:nvPr>
            <p:ph idx="1"/>
          </p:nvPr>
        </p:nvSpPr>
        <p:spPr>
          <a:xfrm>
            <a:off x="142875" y="1000125"/>
            <a:ext cx="8786813" cy="5073650"/>
          </a:xfrm>
        </p:spPr>
        <p:txBody>
          <a:bodyPr/>
          <a:lstStyle/>
          <a:p>
            <a:r>
              <a:rPr lang="zh-CN" altLang="en-US" sz="2000" smtClean="0">
                <a:solidFill>
                  <a:srgbClr val="FF0000"/>
                </a:solidFill>
              </a:rPr>
              <a:t>利用序列化和反序列化技术实现深克隆！</a:t>
            </a:r>
            <a:endParaRPr lang="en-US" altLang="zh-CN" sz="2000" smtClean="0">
              <a:solidFill>
                <a:srgbClr val="FF0000"/>
              </a:solidFill>
            </a:endParaRPr>
          </a:p>
          <a:p>
            <a:endParaRPr lang="en-US" altLang="zh-CN" sz="2000" smtClean="0"/>
          </a:p>
          <a:p>
            <a:pPr lvl="1" eaLnBrk="1" hangingPunct="1"/>
            <a:endParaRPr lang="en-US" altLang="zh-CN" sz="1800" smtClean="0"/>
          </a:p>
          <a:p>
            <a:pPr lvl="1" eaLnBrk="1" hangingPunct="1"/>
            <a:endParaRPr lang="en-US" altLang="zh-CN" sz="1800" smtClean="0"/>
          </a:p>
          <a:p>
            <a:pPr lvl="1" eaLnBrk="1" hangingPunct="1"/>
            <a:endParaRPr lang="en-US" altLang="zh-CN" sz="1800" smtClean="0"/>
          </a:p>
          <a:p>
            <a:pPr eaLnBrk="1" hangingPunct="1"/>
            <a:endParaRPr lang="en-US" altLang="zh-CN" sz="2000" smtClean="0"/>
          </a:p>
        </p:txBody>
      </p:sp>
      <p:sp>
        <p:nvSpPr>
          <p:cNvPr id="3" name="矩形 2"/>
          <p:cNvSpPr/>
          <p:nvPr/>
        </p:nvSpPr>
        <p:spPr>
          <a:xfrm>
            <a:off x="755576" y="1326290"/>
            <a:ext cx="6858000" cy="4893647"/>
          </a:xfrm>
          <a:prstGeom prst="rect">
            <a:avLst/>
          </a:prstGeom>
        </p:spPr>
        <p:txBody>
          <a:bodyPr wrap="square">
            <a:spAutoFit/>
          </a:bodyPr>
          <a:lstStyle/>
          <a:p>
            <a:r>
              <a:rPr lang="en-US" altLang="zh-CN" sz="1200">
                <a:solidFill>
                  <a:srgbClr val="000000"/>
                </a:solidFill>
                <a:highlight>
                  <a:srgbClr val="D4D4D4"/>
                </a:highlight>
                <a:latin typeface="Consolas" panose="020B0609020204030204" pitchFamily="49" charset="0"/>
              </a:rPr>
              <a:t>Date date = </a:t>
            </a:r>
            <a:r>
              <a:rPr lang="en-US" altLang="zh-CN" sz="1200" b="1">
                <a:solidFill>
                  <a:srgbClr val="7F0055"/>
                </a:solidFill>
                <a:highlight>
                  <a:srgbClr val="D4D4D4"/>
                </a:highlight>
                <a:latin typeface="Consolas" panose="020B0609020204030204" pitchFamily="49" charset="0"/>
              </a:rPr>
              <a:t>new</a:t>
            </a:r>
            <a:r>
              <a:rPr lang="en-US" altLang="zh-CN" sz="1200" b="1">
                <a:solidFill>
                  <a:srgbClr val="000000"/>
                </a:solidFill>
                <a:highlight>
                  <a:srgbClr val="D4D4D4"/>
                </a:highlight>
                <a:latin typeface="Consolas" panose="020B0609020204030204" pitchFamily="49" charset="0"/>
              </a:rPr>
              <a:t> Date(12312321331L);</a:t>
            </a:r>
            <a:endParaRPr lang="en-US" altLang="zh-CN" sz="1200" b="1">
              <a:solidFill>
                <a:srgbClr val="000000"/>
              </a:solidFill>
              <a:highlight>
                <a:srgbClr val="D4D4D4"/>
              </a:highlight>
              <a:latin typeface="Consolas" panose="020B0609020204030204" pitchFamily="49" charset="0"/>
            </a:endParaRPr>
          </a:p>
          <a:p>
            <a:r>
              <a:rPr lang="en-US" altLang="zh-CN" sz="1200">
                <a:solidFill>
                  <a:srgbClr val="000000"/>
                </a:solidFill>
                <a:latin typeface="Consolas" panose="020B0609020204030204" pitchFamily="49" charset="0"/>
              </a:rPr>
              <a:t>Sheep s1 = </a:t>
            </a:r>
            <a:r>
              <a:rPr lang="en-US" altLang="zh-CN" sz="1200" b="1">
                <a:solidFill>
                  <a:srgbClr val="7F0055"/>
                </a:solidFill>
                <a:latin typeface="Consolas" panose="020B0609020204030204" pitchFamily="49" charset="0"/>
              </a:rPr>
              <a:t>new</a:t>
            </a:r>
            <a:r>
              <a:rPr lang="en-US" altLang="zh-CN" sz="1200" b="1">
                <a:solidFill>
                  <a:srgbClr val="000000"/>
                </a:solidFill>
                <a:latin typeface="Consolas" panose="020B0609020204030204" pitchFamily="49" charset="0"/>
              </a:rPr>
              <a:t> Sheep(</a:t>
            </a:r>
            <a:r>
              <a:rPr lang="en-US" altLang="zh-CN" sz="1200" b="1">
                <a:solidFill>
                  <a:srgbClr val="2A00FF"/>
                </a:solidFill>
                <a:latin typeface="Consolas" panose="020B0609020204030204" pitchFamily="49" charset="0"/>
              </a:rPr>
              <a:t>"</a:t>
            </a:r>
            <a:r>
              <a:rPr lang="zh-CN" altLang="en-US" sz="1200" b="1">
                <a:solidFill>
                  <a:srgbClr val="2A00FF"/>
                </a:solidFill>
                <a:latin typeface="Consolas" panose="020B0609020204030204" pitchFamily="49" charset="0"/>
              </a:rPr>
              <a:t>少利</a:t>
            </a:r>
            <a:r>
              <a:rPr lang="en-US" altLang="zh-CN" sz="1200" b="1">
                <a:solidFill>
                  <a:srgbClr val="2A00FF"/>
                </a:solidFill>
                <a:latin typeface="Consolas" panose="020B0609020204030204" pitchFamily="49" charset="0"/>
              </a:rPr>
              <a:t>"</a:t>
            </a:r>
            <a:r>
              <a:rPr lang="en-US" altLang="zh-CN" sz="1200" b="1">
                <a:solidFill>
                  <a:srgbClr val="000000"/>
                </a:solidFill>
                <a:latin typeface="Consolas" panose="020B0609020204030204" pitchFamily="49" charset="0"/>
              </a:rPr>
              <a:t>,date);</a:t>
            </a:r>
            <a:endParaRPr lang="en-US" altLang="zh-CN" sz="1200" b="1">
              <a:solidFill>
                <a:srgbClr val="000000"/>
              </a:solidFill>
              <a:latin typeface="Consolas" panose="020B0609020204030204" pitchFamily="49" charset="0"/>
            </a:endParaRPr>
          </a:p>
          <a:p>
            <a:r>
              <a:rPr lang="en-US" altLang="zh-CN" sz="1200">
                <a:solidFill>
                  <a:srgbClr val="000000"/>
                </a:solidFill>
                <a:latin typeface="Consolas" panose="020B0609020204030204" pitchFamily="49" charset="0"/>
              </a:rPr>
              <a:t>System.</a:t>
            </a:r>
            <a:r>
              <a:rPr lang="en-US" altLang="zh-CN" sz="1200" i="1">
                <a:solidFill>
                  <a:srgbClr val="0000C0"/>
                </a:solidFill>
                <a:latin typeface="Consolas" panose="020B0609020204030204" pitchFamily="49" charset="0"/>
              </a:rPr>
              <a:t>out</a:t>
            </a:r>
            <a:r>
              <a:rPr lang="en-US" altLang="zh-CN" sz="1200" i="1">
                <a:solidFill>
                  <a:srgbClr val="000000"/>
                </a:solidFill>
                <a:latin typeface="Consolas" panose="020B0609020204030204" pitchFamily="49" charset="0"/>
              </a:rPr>
              <a:t>.println(s1);</a:t>
            </a:r>
            <a:endParaRPr lang="en-US" altLang="zh-CN" sz="1200" i="1">
              <a:solidFill>
                <a:srgbClr val="000000"/>
              </a:solidFill>
              <a:latin typeface="Consolas" panose="020B0609020204030204" pitchFamily="49" charset="0"/>
            </a:endParaRPr>
          </a:p>
          <a:p>
            <a:r>
              <a:rPr lang="en-US" altLang="zh-CN" sz="1200">
                <a:solidFill>
                  <a:srgbClr val="000000"/>
                </a:solidFill>
                <a:latin typeface="Consolas" panose="020B0609020204030204" pitchFamily="49" charset="0"/>
              </a:rPr>
              <a:t>System.</a:t>
            </a:r>
            <a:r>
              <a:rPr lang="en-US" altLang="zh-CN" sz="1200" i="1">
                <a:solidFill>
                  <a:srgbClr val="0000C0"/>
                </a:solidFill>
                <a:latin typeface="Consolas" panose="020B0609020204030204" pitchFamily="49" charset="0"/>
              </a:rPr>
              <a:t>out</a:t>
            </a:r>
            <a:r>
              <a:rPr lang="en-US" altLang="zh-CN" sz="1200" i="1">
                <a:solidFill>
                  <a:srgbClr val="000000"/>
                </a:solidFill>
                <a:latin typeface="Consolas" panose="020B0609020204030204" pitchFamily="49" charset="0"/>
              </a:rPr>
              <a:t>.println(s1.getSname());</a:t>
            </a:r>
            <a:endParaRPr lang="en-US" altLang="zh-CN" sz="1200" i="1">
              <a:solidFill>
                <a:srgbClr val="000000"/>
              </a:solidFill>
              <a:latin typeface="Consolas" panose="020B0609020204030204" pitchFamily="49" charset="0"/>
            </a:endParaRPr>
          </a:p>
          <a:p>
            <a:r>
              <a:rPr lang="en-US" altLang="zh-CN" sz="1200">
                <a:solidFill>
                  <a:srgbClr val="000000"/>
                </a:solidFill>
                <a:latin typeface="Consolas" panose="020B0609020204030204" pitchFamily="49" charset="0"/>
              </a:rPr>
              <a:t>System.</a:t>
            </a:r>
            <a:r>
              <a:rPr lang="en-US" altLang="zh-CN" sz="1200" i="1">
                <a:solidFill>
                  <a:srgbClr val="0000C0"/>
                </a:solidFill>
                <a:latin typeface="Consolas" panose="020B0609020204030204" pitchFamily="49" charset="0"/>
              </a:rPr>
              <a:t>out</a:t>
            </a:r>
            <a:r>
              <a:rPr lang="en-US" altLang="zh-CN" sz="1200" i="1">
                <a:solidFill>
                  <a:srgbClr val="000000"/>
                </a:solidFill>
                <a:latin typeface="Consolas" panose="020B0609020204030204" pitchFamily="49" charset="0"/>
              </a:rPr>
              <a:t>.println(s1.getBirthday());</a:t>
            </a:r>
            <a:endParaRPr lang="en-US" altLang="zh-CN" sz="1200" i="1">
              <a:solidFill>
                <a:srgbClr val="000000"/>
              </a:solidFill>
              <a:latin typeface="Consolas" panose="020B0609020204030204" pitchFamily="49" charset="0"/>
            </a:endParaRPr>
          </a:p>
          <a:p>
            <a:endParaRPr lang="zh-CN" altLang="en-US" sz="1200">
              <a:latin typeface="Consolas" panose="020B0609020204030204" pitchFamily="49" charset="0"/>
            </a:endParaRPr>
          </a:p>
          <a:p>
            <a:r>
              <a:rPr lang="en-US" altLang="zh-CN" sz="1200" b="1" smtClean="0">
                <a:solidFill>
                  <a:srgbClr val="0070C0"/>
                </a:solidFill>
                <a:latin typeface="Consolas" panose="020B0609020204030204" pitchFamily="49" charset="0"/>
              </a:rPr>
              <a:t>//</a:t>
            </a:r>
            <a:r>
              <a:rPr lang="zh-CN" altLang="en-US" sz="1200" b="1">
                <a:solidFill>
                  <a:srgbClr val="0070C0"/>
                </a:solidFill>
                <a:latin typeface="Consolas" panose="020B0609020204030204" pitchFamily="49" charset="0"/>
              </a:rPr>
              <a:t>使用序列化和反序列化实现深复制</a:t>
            </a:r>
            <a:endParaRPr lang="zh-CN" altLang="en-US" sz="1200" b="1">
              <a:solidFill>
                <a:srgbClr val="0070C0"/>
              </a:solidFill>
              <a:latin typeface="Consolas" panose="020B0609020204030204" pitchFamily="49" charset="0"/>
            </a:endParaRPr>
          </a:p>
          <a:p>
            <a:r>
              <a:rPr lang="en-US" altLang="zh-CN" sz="1200" b="1">
                <a:solidFill>
                  <a:srgbClr val="0070C0"/>
                </a:solidFill>
                <a:latin typeface="Consolas" panose="020B0609020204030204" pitchFamily="49" charset="0"/>
              </a:rPr>
              <a:t>ByteArrayOutputStream bos = new ByteArrayOutputStream();</a:t>
            </a:r>
            <a:endParaRPr lang="en-US" altLang="zh-CN" sz="1200" b="1">
              <a:solidFill>
                <a:srgbClr val="0070C0"/>
              </a:solidFill>
              <a:latin typeface="Consolas" panose="020B0609020204030204" pitchFamily="49" charset="0"/>
            </a:endParaRPr>
          </a:p>
          <a:p>
            <a:r>
              <a:rPr lang="en-US" altLang="zh-CN" sz="1200" b="1">
                <a:solidFill>
                  <a:srgbClr val="0070C0"/>
                </a:solidFill>
                <a:latin typeface="Consolas" panose="020B0609020204030204" pitchFamily="49" charset="0"/>
              </a:rPr>
              <a:t>ObjectOutputStream    oos = new ObjectOutputStream(bos);</a:t>
            </a:r>
            <a:endParaRPr lang="en-US" altLang="zh-CN" sz="1200" b="1">
              <a:solidFill>
                <a:srgbClr val="0070C0"/>
              </a:solidFill>
              <a:latin typeface="Consolas" panose="020B0609020204030204" pitchFamily="49" charset="0"/>
            </a:endParaRPr>
          </a:p>
          <a:p>
            <a:r>
              <a:rPr lang="en-US" altLang="zh-CN" sz="1200" b="1">
                <a:solidFill>
                  <a:srgbClr val="0070C0"/>
                </a:solidFill>
                <a:latin typeface="Consolas" panose="020B0609020204030204" pitchFamily="49" charset="0"/>
              </a:rPr>
              <a:t>oos.writeObject(s1);</a:t>
            </a:r>
            <a:endParaRPr lang="en-US" altLang="zh-CN" sz="1200" b="1">
              <a:solidFill>
                <a:srgbClr val="0070C0"/>
              </a:solidFill>
              <a:latin typeface="Consolas" panose="020B0609020204030204" pitchFamily="49" charset="0"/>
            </a:endParaRPr>
          </a:p>
          <a:p>
            <a:r>
              <a:rPr lang="en-US" altLang="zh-CN" sz="1200" b="1">
                <a:solidFill>
                  <a:srgbClr val="0070C0"/>
                </a:solidFill>
                <a:latin typeface="Consolas" panose="020B0609020204030204" pitchFamily="49" charset="0"/>
              </a:rPr>
              <a:t>byte[] bytes = bos.toByteArray();</a:t>
            </a:r>
            <a:endParaRPr lang="en-US" altLang="zh-CN" sz="1200" b="1">
              <a:solidFill>
                <a:srgbClr val="0070C0"/>
              </a:solidFill>
              <a:latin typeface="Consolas" panose="020B0609020204030204" pitchFamily="49" charset="0"/>
            </a:endParaRPr>
          </a:p>
          <a:p>
            <a:endParaRPr lang="zh-CN" altLang="en-US" sz="1200" b="1">
              <a:solidFill>
                <a:srgbClr val="0070C0"/>
              </a:solidFill>
              <a:latin typeface="Consolas" panose="020B0609020204030204" pitchFamily="49" charset="0"/>
            </a:endParaRPr>
          </a:p>
          <a:p>
            <a:r>
              <a:rPr lang="en-US" altLang="zh-CN" sz="1200" b="1">
                <a:solidFill>
                  <a:srgbClr val="0070C0"/>
                </a:solidFill>
                <a:latin typeface="Consolas" panose="020B0609020204030204" pitchFamily="49" charset="0"/>
              </a:rPr>
              <a:t>ByteArrayInputStream  bis = new ByteArrayInputStream(bytes);</a:t>
            </a:r>
            <a:endParaRPr lang="en-US" altLang="zh-CN" sz="1200" b="1">
              <a:solidFill>
                <a:srgbClr val="0070C0"/>
              </a:solidFill>
              <a:latin typeface="Consolas" panose="020B0609020204030204" pitchFamily="49" charset="0"/>
            </a:endParaRPr>
          </a:p>
          <a:p>
            <a:r>
              <a:rPr lang="en-US" altLang="zh-CN" sz="1200" b="1">
                <a:solidFill>
                  <a:srgbClr val="0070C0"/>
                </a:solidFill>
                <a:latin typeface="Consolas" panose="020B0609020204030204" pitchFamily="49" charset="0"/>
              </a:rPr>
              <a:t>ObjectInputStream  ois = new ObjectInputStream(bis);</a:t>
            </a:r>
            <a:endParaRPr lang="en-US" altLang="zh-CN" sz="1200" b="1">
              <a:solidFill>
                <a:srgbClr val="0070C0"/>
              </a:solidFill>
              <a:latin typeface="Consolas" panose="020B0609020204030204" pitchFamily="49" charset="0"/>
            </a:endParaRPr>
          </a:p>
          <a:p>
            <a:endParaRPr lang="zh-CN" altLang="en-US" sz="1200" b="1">
              <a:solidFill>
                <a:srgbClr val="0070C0"/>
              </a:solidFill>
              <a:latin typeface="Consolas" panose="020B0609020204030204" pitchFamily="49" charset="0"/>
            </a:endParaRPr>
          </a:p>
          <a:p>
            <a:r>
              <a:rPr lang="en-US" altLang="zh-CN" sz="1200" b="1">
                <a:solidFill>
                  <a:srgbClr val="0070C0"/>
                </a:solidFill>
                <a:latin typeface="Consolas" panose="020B0609020204030204" pitchFamily="49" charset="0"/>
              </a:rPr>
              <a:t>Sheep s2 = (Sheep) ois.readObject();   //</a:t>
            </a:r>
            <a:r>
              <a:rPr lang="zh-CN" altLang="en-US" sz="1200" b="1">
                <a:solidFill>
                  <a:srgbClr val="0070C0"/>
                </a:solidFill>
                <a:latin typeface="Consolas" panose="020B0609020204030204" pitchFamily="49" charset="0"/>
              </a:rPr>
              <a:t>克隆好的对象！</a:t>
            </a:r>
            <a:endParaRPr lang="zh-CN" altLang="en-US" sz="1200" b="1">
              <a:solidFill>
                <a:srgbClr val="0070C0"/>
              </a:solidFill>
              <a:latin typeface="Consolas" panose="020B0609020204030204" pitchFamily="49" charset="0"/>
            </a:endParaRPr>
          </a:p>
          <a:p>
            <a:endParaRPr lang="zh-CN" altLang="en-US" sz="1200">
              <a:latin typeface="Consolas" panose="020B0609020204030204" pitchFamily="49" charset="0"/>
            </a:endParaRPr>
          </a:p>
          <a:p>
            <a:r>
              <a:rPr lang="en-US" altLang="zh-CN" sz="1200">
                <a:solidFill>
                  <a:srgbClr val="000000"/>
                </a:solidFill>
                <a:latin typeface="Consolas" panose="020B0609020204030204" pitchFamily="49" charset="0"/>
              </a:rPr>
              <a:t>System.</a:t>
            </a:r>
            <a:r>
              <a:rPr lang="en-US" altLang="zh-CN" sz="1200" i="1">
                <a:solidFill>
                  <a:srgbClr val="0000C0"/>
                </a:solidFill>
                <a:latin typeface="Consolas" panose="020B0609020204030204" pitchFamily="49" charset="0"/>
              </a:rPr>
              <a:t>out</a:t>
            </a:r>
            <a:r>
              <a:rPr lang="en-US" altLang="zh-CN" sz="1200" i="1">
                <a:solidFill>
                  <a:srgbClr val="000000"/>
                </a:solidFill>
                <a:latin typeface="Consolas" panose="020B0609020204030204" pitchFamily="49" charset="0"/>
              </a:rPr>
              <a:t>.println(</a:t>
            </a:r>
            <a:r>
              <a:rPr lang="en-US" altLang="zh-CN" sz="1200" i="1">
                <a:solidFill>
                  <a:srgbClr val="2A00FF"/>
                </a:solidFill>
                <a:latin typeface="Consolas" panose="020B0609020204030204" pitchFamily="49" charset="0"/>
              </a:rPr>
              <a:t>"</a:t>
            </a:r>
            <a:r>
              <a:rPr lang="zh-CN" altLang="en-US" sz="1200" i="1">
                <a:solidFill>
                  <a:srgbClr val="2A00FF"/>
                </a:solidFill>
                <a:latin typeface="Consolas" panose="020B0609020204030204" pitchFamily="49" charset="0"/>
              </a:rPr>
              <a:t>修改原型对象的属性值</a:t>
            </a:r>
            <a:r>
              <a:rPr lang="en-US" altLang="zh-CN" sz="1200" i="1">
                <a:solidFill>
                  <a:srgbClr val="2A00FF"/>
                </a:solidFill>
                <a:latin typeface="Consolas" panose="020B0609020204030204" pitchFamily="49" charset="0"/>
              </a:rPr>
              <a:t>"</a:t>
            </a:r>
            <a:r>
              <a:rPr lang="en-US" altLang="zh-CN" sz="1200" i="1">
                <a:solidFill>
                  <a:srgbClr val="000000"/>
                </a:solidFill>
                <a:latin typeface="Consolas" panose="020B0609020204030204" pitchFamily="49" charset="0"/>
              </a:rPr>
              <a:t>);  </a:t>
            </a:r>
            <a:endParaRPr lang="en-US" altLang="zh-CN" sz="1200" i="1">
              <a:solidFill>
                <a:srgbClr val="000000"/>
              </a:solidFill>
              <a:latin typeface="Consolas" panose="020B0609020204030204" pitchFamily="49" charset="0"/>
            </a:endParaRPr>
          </a:p>
          <a:p>
            <a:r>
              <a:rPr lang="en-US" altLang="zh-CN" sz="1200">
                <a:solidFill>
                  <a:srgbClr val="000000"/>
                </a:solidFill>
                <a:latin typeface="Consolas" panose="020B0609020204030204" pitchFamily="49" charset="0"/>
              </a:rPr>
              <a:t>date.setTime(23432432423L);</a:t>
            </a:r>
            <a:endParaRPr lang="en-US" altLang="zh-CN" sz="1200">
              <a:solidFill>
                <a:srgbClr val="000000"/>
              </a:solidFill>
              <a:latin typeface="Consolas" panose="020B0609020204030204" pitchFamily="49" charset="0"/>
            </a:endParaRPr>
          </a:p>
          <a:p>
            <a:endParaRPr lang="zh-CN" altLang="en-US" sz="1200">
              <a:latin typeface="Consolas" panose="020B0609020204030204" pitchFamily="49" charset="0"/>
            </a:endParaRPr>
          </a:p>
          <a:p>
            <a:r>
              <a:rPr lang="en-US" altLang="zh-CN" sz="1200">
                <a:solidFill>
                  <a:srgbClr val="000000"/>
                </a:solidFill>
                <a:latin typeface="Consolas" panose="020B0609020204030204" pitchFamily="49" charset="0"/>
              </a:rPr>
              <a:t>System.</a:t>
            </a:r>
            <a:r>
              <a:rPr lang="en-US" altLang="zh-CN" sz="1200" i="1">
                <a:solidFill>
                  <a:srgbClr val="0000C0"/>
                </a:solidFill>
                <a:latin typeface="Consolas" panose="020B0609020204030204" pitchFamily="49" charset="0"/>
              </a:rPr>
              <a:t>out</a:t>
            </a:r>
            <a:r>
              <a:rPr lang="en-US" altLang="zh-CN" sz="1200" i="1">
                <a:solidFill>
                  <a:srgbClr val="000000"/>
                </a:solidFill>
                <a:latin typeface="Consolas" panose="020B0609020204030204" pitchFamily="49" charset="0"/>
              </a:rPr>
              <a:t>.println(s1.getBirthday());</a:t>
            </a:r>
            <a:endParaRPr lang="en-US" altLang="zh-CN" sz="1200" i="1">
              <a:solidFill>
                <a:srgbClr val="000000"/>
              </a:solidFill>
              <a:latin typeface="Consolas" panose="020B0609020204030204" pitchFamily="49" charset="0"/>
            </a:endParaRPr>
          </a:p>
          <a:p>
            <a:endParaRPr lang="zh-CN" altLang="en-US" sz="1200">
              <a:latin typeface="Consolas" panose="020B0609020204030204" pitchFamily="49" charset="0"/>
            </a:endParaRPr>
          </a:p>
          <a:p>
            <a:r>
              <a:rPr lang="en-US" altLang="zh-CN" sz="1200">
                <a:solidFill>
                  <a:srgbClr val="000000"/>
                </a:solidFill>
                <a:latin typeface="Consolas" panose="020B0609020204030204" pitchFamily="49" charset="0"/>
              </a:rPr>
              <a:t>s2.setSname(</a:t>
            </a:r>
            <a:r>
              <a:rPr lang="en-US" altLang="zh-CN" sz="1200">
                <a:solidFill>
                  <a:srgbClr val="2A00FF"/>
                </a:solidFill>
                <a:latin typeface="Consolas" panose="020B0609020204030204" pitchFamily="49" charset="0"/>
              </a:rPr>
              <a:t>"</a:t>
            </a:r>
            <a:r>
              <a:rPr lang="zh-CN" altLang="en-US" sz="1200">
                <a:solidFill>
                  <a:srgbClr val="2A00FF"/>
                </a:solidFill>
                <a:latin typeface="Consolas" panose="020B0609020204030204" pitchFamily="49" charset="0"/>
              </a:rPr>
              <a:t>多利</a:t>
            </a:r>
            <a:r>
              <a:rPr lang="en-US" altLang="zh-CN" sz="1200">
                <a:solidFill>
                  <a:srgbClr val="2A00FF"/>
                </a:solidFill>
                <a:latin typeface="Consolas" panose="020B0609020204030204" pitchFamily="49" charset="0"/>
              </a:rPr>
              <a:t>"</a:t>
            </a:r>
            <a:r>
              <a:rPr lang="en-US" altLang="zh-CN" sz="1200">
                <a:solidFill>
                  <a:srgbClr val="000000"/>
                </a:solidFill>
                <a:latin typeface="Consolas" panose="020B0609020204030204" pitchFamily="49" charset="0"/>
              </a:rPr>
              <a:t>);</a:t>
            </a:r>
            <a:endParaRPr lang="en-US" altLang="zh-CN" sz="1200">
              <a:solidFill>
                <a:srgbClr val="000000"/>
              </a:solidFill>
              <a:latin typeface="Consolas" panose="020B0609020204030204" pitchFamily="49" charset="0"/>
            </a:endParaRPr>
          </a:p>
          <a:p>
            <a:r>
              <a:rPr lang="en-US" altLang="zh-CN" sz="1200">
                <a:solidFill>
                  <a:srgbClr val="000000"/>
                </a:solidFill>
                <a:latin typeface="Consolas" panose="020B0609020204030204" pitchFamily="49" charset="0"/>
              </a:rPr>
              <a:t>System.</a:t>
            </a:r>
            <a:r>
              <a:rPr lang="en-US" altLang="zh-CN" sz="1200" i="1">
                <a:solidFill>
                  <a:srgbClr val="0000C0"/>
                </a:solidFill>
                <a:latin typeface="Consolas" panose="020B0609020204030204" pitchFamily="49" charset="0"/>
              </a:rPr>
              <a:t>out</a:t>
            </a:r>
            <a:r>
              <a:rPr lang="en-US" altLang="zh-CN" sz="1200" i="1">
                <a:solidFill>
                  <a:srgbClr val="000000"/>
                </a:solidFill>
                <a:latin typeface="Consolas" panose="020B0609020204030204" pitchFamily="49" charset="0"/>
              </a:rPr>
              <a:t>.println(s2);</a:t>
            </a:r>
            <a:endParaRPr lang="en-US" altLang="zh-CN" sz="1200" i="1">
              <a:solidFill>
                <a:srgbClr val="000000"/>
              </a:solidFill>
              <a:latin typeface="Consolas" panose="020B0609020204030204" pitchFamily="49" charset="0"/>
            </a:endParaRPr>
          </a:p>
          <a:p>
            <a:r>
              <a:rPr lang="en-US" altLang="zh-CN" sz="1200">
                <a:solidFill>
                  <a:srgbClr val="000000"/>
                </a:solidFill>
                <a:latin typeface="Consolas" panose="020B0609020204030204" pitchFamily="49" charset="0"/>
              </a:rPr>
              <a:t>System.</a:t>
            </a:r>
            <a:r>
              <a:rPr lang="en-US" altLang="zh-CN" sz="1200" i="1">
                <a:solidFill>
                  <a:srgbClr val="0000C0"/>
                </a:solidFill>
                <a:latin typeface="Consolas" panose="020B0609020204030204" pitchFamily="49" charset="0"/>
              </a:rPr>
              <a:t>out</a:t>
            </a:r>
            <a:r>
              <a:rPr lang="en-US" altLang="zh-CN" sz="1200" i="1">
                <a:solidFill>
                  <a:srgbClr val="000000"/>
                </a:solidFill>
                <a:latin typeface="Consolas" panose="020B0609020204030204" pitchFamily="49" charset="0"/>
              </a:rPr>
              <a:t>.println(s2.getSname());</a:t>
            </a:r>
            <a:endParaRPr lang="en-US" altLang="zh-CN" sz="1200" i="1">
              <a:solidFill>
                <a:srgbClr val="000000"/>
              </a:solidFill>
              <a:latin typeface="Consolas" panose="020B0609020204030204" pitchFamily="49" charset="0"/>
            </a:endParaRPr>
          </a:p>
          <a:p>
            <a:r>
              <a:rPr lang="en-US" altLang="zh-CN" sz="1200">
                <a:solidFill>
                  <a:srgbClr val="000000"/>
                </a:solidFill>
                <a:latin typeface="Consolas" panose="020B0609020204030204" pitchFamily="49" charset="0"/>
              </a:rPr>
              <a:t>System.</a:t>
            </a:r>
            <a:r>
              <a:rPr lang="en-US" altLang="zh-CN" sz="1200" i="1">
                <a:solidFill>
                  <a:srgbClr val="0000C0"/>
                </a:solidFill>
                <a:latin typeface="Consolas" panose="020B0609020204030204" pitchFamily="49" charset="0"/>
              </a:rPr>
              <a:t>out</a:t>
            </a:r>
            <a:r>
              <a:rPr lang="en-US" altLang="zh-CN" sz="1200" i="1">
                <a:solidFill>
                  <a:srgbClr val="000000"/>
                </a:solidFill>
                <a:latin typeface="Consolas" panose="020B0609020204030204" pitchFamily="49" charset="0"/>
              </a:rPr>
              <a:t>.println(s2.getBirthday());</a:t>
            </a:r>
            <a:endParaRPr lang="zh-CN" altLang="en-US" sz="12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原型模式</a:t>
            </a:r>
            <a:r>
              <a:rPr lang="en-US" altLang="zh-CN" smtClean="0"/>
              <a:t>prototype</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en-US" smtClean="0">
                <a:solidFill>
                  <a:srgbClr val="C00000"/>
                </a:solidFill>
              </a:rPr>
              <a:t>短时间大量创建对象时，原型模式和普通</a:t>
            </a:r>
            <a:r>
              <a:rPr lang="en-US" altLang="zh-CN" smtClean="0">
                <a:solidFill>
                  <a:srgbClr val="C00000"/>
                </a:solidFill>
              </a:rPr>
              <a:t>new</a:t>
            </a:r>
            <a:r>
              <a:rPr lang="zh-CN" altLang="en-US" smtClean="0">
                <a:solidFill>
                  <a:srgbClr val="C00000"/>
                </a:solidFill>
              </a:rPr>
              <a:t>方式效率测试</a:t>
            </a:r>
            <a:endParaRPr lang="en-US" altLang="zh-CN" smtClean="0">
              <a:solidFill>
                <a:srgbClr val="C00000"/>
              </a:solidFill>
            </a:endParaRPr>
          </a:p>
          <a:p>
            <a:endParaRPr lang="en-US" altLang="zh-CN" smtClean="0"/>
          </a:p>
          <a:p>
            <a:r>
              <a:rPr lang="zh-CN" altLang="en-US" smtClean="0">
                <a:solidFill>
                  <a:srgbClr val="7030A0"/>
                </a:solidFill>
              </a:rPr>
              <a:t>开发中的应用场景</a:t>
            </a:r>
            <a:endParaRPr lang="en-US" altLang="zh-CN" smtClean="0">
              <a:solidFill>
                <a:srgbClr val="7030A0"/>
              </a:solidFill>
            </a:endParaRPr>
          </a:p>
          <a:p>
            <a:pPr lvl="1"/>
            <a:r>
              <a:rPr lang="zh-CN" altLang="en-US" smtClean="0">
                <a:solidFill>
                  <a:srgbClr val="7030A0"/>
                </a:solidFill>
              </a:rPr>
              <a:t>原型模式很少单独出现，一般是和工厂方法模式一起出现，通过</a:t>
            </a:r>
            <a:r>
              <a:rPr lang="en-US" altLang="zh-CN" smtClean="0">
                <a:solidFill>
                  <a:srgbClr val="7030A0"/>
                </a:solidFill>
              </a:rPr>
              <a:t>clone</a:t>
            </a:r>
            <a:r>
              <a:rPr lang="zh-CN" altLang="en-US" smtClean="0">
                <a:solidFill>
                  <a:srgbClr val="7030A0"/>
                </a:solidFill>
              </a:rPr>
              <a:t>的方法创建一个对象，然后由工厂方法提供给调用者。</a:t>
            </a:r>
            <a:endParaRPr lang="en-US" altLang="zh-CN" smtClean="0">
              <a:solidFill>
                <a:srgbClr val="7030A0"/>
              </a:solidFill>
            </a:endParaRPr>
          </a:p>
          <a:p>
            <a:pPr lvl="2"/>
            <a:r>
              <a:rPr lang="en-US" altLang="zh-CN" smtClean="0">
                <a:solidFill>
                  <a:srgbClr val="7030A0"/>
                </a:solidFill>
              </a:rPr>
              <a:t>spring</a:t>
            </a:r>
            <a:r>
              <a:rPr lang="zh-CN" altLang="en-US" smtClean="0">
                <a:solidFill>
                  <a:srgbClr val="7030A0"/>
                </a:solidFill>
              </a:rPr>
              <a:t>中</a:t>
            </a:r>
            <a:r>
              <a:rPr lang="en-US" altLang="zh-CN" smtClean="0">
                <a:solidFill>
                  <a:srgbClr val="7030A0"/>
                </a:solidFill>
              </a:rPr>
              <a:t>bean</a:t>
            </a:r>
            <a:r>
              <a:rPr lang="zh-CN" altLang="en-US" smtClean="0">
                <a:solidFill>
                  <a:srgbClr val="7030A0"/>
                </a:solidFill>
              </a:rPr>
              <a:t>的创建实际就是两种：单例模式和原型模式。（当然，原型模式需要和工厂模式搭配起来）</a:t>
            </a:r>
            <a:endParaRPr lang="en-US" altLang="zh-CN" smtClean="0">
              <a:solidFill>
                <a:srgbClr val="7030A0"/>
              </a:solidFill>
            </a:endParaRPr>
          </a:p>
          <a:p>
            <a:pPr lvl="1"/>
            <a:endParaRPr lang="en-US" altLang="zh-CN" smtClean="0"/>
          </a:p>
          <a:p>
            <a:pPr lvl="1" eaLnBrk="1" hangingPunct="1"/>
            <a:endParaRPr lang="en-US" altLang="zh-CN" smtClean="0"/>
          </a:p>
          <a:p>
            <a:pPr lvl="1" eaLnBrk="1" hangingPunct="1"/>
            <a:endParaRPr lang="en-US" altLang="zh-CN" smtClean="0"/>
          </a:p>
          <a:p>
            <a:pPr lvl="1" eaLnBrk="1" hangingPunct="1"/>
            <a:endParaRPr lang="en-US" altLang="zh-CN" smtClean="0"/>
          </a:p>
          <a:p>
            <a:pPr eaLnBrk="1" hangingPunct="1"/>
            <a:endParaRPr lang="en-US" altLang="zh-CN"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0" y="0"/>
            <a:ext cx="7019925" cy="857250"/>
          </a:xfrm>
        </p:spPr>
        <p:txBody>
          <a:bodyPr/>
          <a:lstStyle/>
          <a:p>
            <a:pPr eaLnBrk="1" hangingPunct="1"/>
            <a:r>
              <a:rPr lang="zh-CN" altLang="en-US" smtClean="0"/>
              <a:t>单例模式</a:t>
            </a:r>
            <a:endParaRPr lang="zh-CN" altLang="en-US" smtClean="0"/>
          </a:p>
        </p:txBody>
      </p:sp>
      <p:sp>
        <p:nvSpPr>
          <p:cNvPr id="24579" name="内容占位符 2"/>
          <p:cNvSpPr>
            <a:spLocks noGrp="1"/>
          </p:cNvSpPr>
          <p:nvPr>
            <p:ph idx="1"/>
          </p:nvPr>
        </p:nvSpPr>
        <p:spPr>
          <a:xfrm>
            <a:off x="142875" y="1000125"/>
            <a:ext cx="8786813" cy="5073650"/>
          </a:xfrm>
        </p:spPr>
        <p:txBody>
          <a:bodyPr/>
          <a:lstStyle/>
          <a:p>
            <a:pPr eaLnBrk="1" hangingPunct="1"/>
            <a:r>
              <a:rPr lang="zh-CN" altLang="en-US" smtClean="0"/>
              <a:t>核心作用：</a:t>
            </a:r>
            <a:endParaRPr lang="en-US" altLang="zh-CN" smtClean="0"/>
          </a:p>
          <a:p>
            <a:pPr lvl="1" eaLnBrk="1" hangingPunct="1"/>
            <a:r>
              <a:rPr lang="zh-CN" altLang="zh-CN" smtClean="0"/>
              <a:t>保证一个类只有一个实例，并且提供一个访问该实例的全局访问点。</a:t>
            </a:r>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r>
              <a:rPr lang="zh-CN" altLang="en-US" smtClean="0"/>
              <a:t>常见应用场景：</a:t>
            </a:r>
            <a:endParaRPr lang="en-US" altLang="zh-CN" smtClean="0"/>
          </a:p>
          <a:p>
            <a:pPr lvl="1"/>
            <a:r>
              <a:rPr lang="en-US" altLang="zh-CN" sz="1100" smtClean="0">
                <a:solidFill>
                  <a:srgbClr val="00B050"/>
                </a:solidFill>
              </a:rPr>
              <a:t>Windows</a:t>
            </a:r>
            <a:r>
              <a:rPr lang="zh-CN" altLang="zh-CN" sz="1100" smtClean="0">
                <a:solidFill>
                  <a:srgbClr val="00B050"/>
                </a:solidFill>
              </a:rPr>
              <a:t>的</a:t>
            </a:r>
            <a:r>
              <a:rPr lang="en-US" altLang="zh-CN" sz="1100" smtClean="0">
                <a:solidFill>
                  <a:srgbClr val="00B050"/>
                </a:solidFill>
              </a:rPr>
              <a:t>Task Manager</a:t>
            </a:r>
            <a:r>
              <a:rPr lang="zh-CN" altLang="zh-CN" sz="1100" smtClean="0">
                <a:solidFill>
                  <a:srgbClr val="00B050"/>
                </a:solidFill>
              </a:rPr>
              <a:t>（任务管理器）就是很典型的单例模式</a:t>
            </a:r>
            <a:endParaRPr lang="en-US" altLang="zh-CN" sz="1100" smtClean="0">
              <a:solidFill>
                <a:srgbClr val="00B050"/>
              </a:solidFill>
            </a:endParaRPr>
          </a:p>
          <a:p>
            <a:pPr lvl="1"/>
            <a:r>
              <a:rPr lang="en-US" altLang="zh-CN" sz="1100" smtClean="0">
                <a:solidFill>
                  <a:srgbClr val="0070C0"/>
                </a:solidFill>
              </a:rPr>
              <a:t>windows</a:t>
            </a:r>
            <a:r>
              <a:rPr lang="zh-CN" altLang="zh-CN" sz="1100" smtClean="0">
                <a:solidFill>
                  <a:srgbClr val="0070C0"/>
                </a:solidFill>
              </a:rPr>
              <a:t>的</a:t>
            </a:r>
            <a:r>
              <a:rPr lang="en-US" altLang="zh-CN" sz="1100" smtClean="0">
                <a:solidFill>
                  <a:srgbClr val="0070C0"/>
                </a:solidFill>
              </a:rPr>
              <a:t>Recycle Bin</a:t>
            </a:r>
            <a:r>
              <a:rPr lang="zh-CN" altLang="zh-CN" sz="1100" smtClean="0">
                <a:solidFill>
                  <a:srgbClr val="0070C0"/>
                </a:solidFill>
              </a:rPr>
              <a:t>（回收站）也是典型的单例应用。在整个系统运行过程中，回收站一直维护着仅有的一个实例。</a:t>
            </a:r>
            <a:endParaRPr lang="zh-CN" altLang="zh-CN" sz="1100" smtClean="0">
              <a:solidFill>
                <a:srgbClr val="0070C0"/>
              </a:solidFill>
            </a:endParaRPr>
          </a:p>
          <a:p>
            <a:pPr lvl="1"/>
            <a:r>
              <a:rPr lang="zh-CN" altLang="zh-CN" sz="1100" smtClean="0">
                <a:solidFill>
                  <a:srgbClr val="C00000"/>
                </a:solidFill>
              </a:rPr>
              <a:t>项目中，读取配置文件的类，一般也只有一个对象。</a:t>
            </a:r>
            <a:r>
              <a:rPr lang="zh-CN" altLang="en-US" sz="1100" smtClean="0">
                <a:solidFill>
                  <a:srgbClr val="C00000"/>
                </a:solidFill>
              </a:rPr>
              <a:t>没有</a:t>
            </a:r>
            <a:r>
              <a:rPr lang="zh-CN" altLang="zh-CN" sz="1100" smtClean="0">
                <a:solidFill>
                  <a:srgbClr val="C00000"/>
                </a:solidFill>
              </a:rPr>
              <a:t>必要每次使用配置文件数据，每次</a:t>
            </a:r>
            <a:r>
              <a:rPr lang="en-US" altLang="zh-CN" sz="1100" smtClean="0">
                <a:solidFill>
                  <a:srgbClr val="C00000"/>
                </a:solidFill>
              </a:rPr>
              <a:t>new</a:t>
            </a:r>
            <a:r>
              <a:rPr lang="zh-CN" altLang="zh-CN" sz="1100" smtClean="0">
                <a:solidFill>
                  <a:srgbClr val="C00000"/>
                </a:solidFill>
              </a:rPr>
              <a:t>一个对象去读取</a:t>
            </a:r>
            <a:r>
              <a:rPr lang="zh-CN" altLang="en-US" sz="1100" smtClean="0">
                <a:solidFill>
                  <a:srgbClr val="C00000"/>
                </a:solidFill>
              </a:rPr>
              <a:t>。</a:t>
            </a:r>
            <a:endParaRPr lang="en-US" altLang="zh-CN" sz="1100" smtClean="0">
              <a:solidFill>
                <a:srgbClr val="C00000"/>
              </a:solidFill>
            </a:endParaRPr>
          </a:p>
          <a:p>
            <a:pPr lvl="1"/>
            <a:r>
              <a:rPr lang="zh-CN" altLang="zh-CN" sz="1100" smtClean="0">
                <a:solidFill>
                  <a:srgbClr val="00B050"/>
                </a:solidFill>
              </a:rPr>
              <a:t>网站的计数器，一般也是采用单例模式实现，否则难以同步。</a:t>
            </a:r>
            <a:endParaRPr lang="en-US" altLang="zh-CN" sz="1100" smtClean="0">
              <a:solidFill>
                <a:srgbClr val="00B050"/>
              </a:solidFill>
            </a:endParaRPr>
          </a:p>
          <a:p>
            <a:pPr lvl="1"/>
            <a:r>
              <a:rPr lang="zh-CN" altLang="zh-CN" sz="1100" smtClean="0">
                <a:solidFill>
                  <a:srgbClr val="0070C0"/>
                </a:solidFill>
              </a:rPr>
              <a:t>应用程序的日志应用，一般都何用单例模式实现，这一般是由于共享的日志文件一直处于打开状态，因为只能有一个实例去操作，否则内容不好追加。</a:t>
            </a:r>
            <a:endParaRPr lang="zh-CN" altLang="zh-CN" sz="1100" smtClean="0">
              <a:solidFill>
                <a:srgbClr val="0070C0"/>
              </a:solidFill>
            </a:endParaRPr>
          </a:p>
          <a:p>
            <a:pPr lvl="1"/>
            <a:r>
              <a:rPr lang="zh-CN" altLang="zh-CN" sz="1100" smtClean="0">
                <a:solidFill>
                  <a:srgbClr val="C00000"/>
                </a:solidFill>
              </a:rPr>
              <a:t>数据库连接池的设计一般也是采用单例模式，因为数据库连接是一种数据库资源。</a:t>
            </a:r>
            <a:endParaRPr lang="en-US" altLang="zh-CN" sz="1100" smtClean="0">
              <a:solidFill>
                <a:srgbClr val="C00000"/>
              </a:solidFill>
            </a:endParaRPr>
          </a:p>
          <a:p>
            <a:pPr lvl="1"/>
            <a:r>
              <a:rPr lang="zh-CN" altLang="zh-CN" sz="1100" smtClean="0">
                <a:solidFill>
                  <a:srgbClr val="00B050"/>
                </a:solidFill>
              </a:rPr>
              <a:t>操作系统的文件系统，也是大的单例模式实现的具体例子，一个操作系统只能有一个文件系统。</a:t>
            </a:r>
            <a:endParaRPr lang="en-US" altLang="zh-CN" sz="1100" smtClean="0">
              <a:solidFill>
                <a:srgbClr val="00B050"/>
              </a:solidFill>
            </a:endParaRPr>
          </a:p>
          <a:p>
            <a:pPr lvl="1"/>
            <a:r>
              <a:rPr lang="en-US" altLang="zh-CN" sz="1100" smtClean="0">
                <a:solidFill>
                  <a:srgbClr val="0070C0"/>
                </a:solidFill>
              </a:rPr>
              <a:t>Application </a:t>
            </a:r>
            <a:r>
              <a:rPr lang="zh-CN" altLang="zh-CN" sz="1100" smtClean="0">
                <a:solidFill>
                  <a:srgbClr val="0070C0"/>
                </a:solidFill>
              </a:rPr>
              <a:t>也是单例的典型应用</a:t>
            </a:r>
            <a:r>
              <a:rPr lang="zh-CN" altLang="en-US" sz="1100" smtClean="0">
                <a:solidFill>
                  <a:srgbClr val="0070C0"/>
                </a:solidFill>
              </a:rPr>
              <a:t>（</a:t>
            </a:r>
            <a:r>
              <a:rPr lang="en-US" altLang="zh-CN" sz="1100" smtClean="0">
                <a:solidFill>
                  <a:srgbClr val="0070C0"/>
                </a:solidFill>
              </a:rPr>
              <a:t>Servlet</a:t>
            </a:r>
            <a:r>
              <a:rPr lang="zh-CN" altLang="en-US" sz="1100" smtClean="0">
                <a:solidFill>
                  <a:srgbClr val="0070C0"/>
                </a:solidFill>
              </a:rPr>
              <a:t>编程中会涉及到）</a:t>
            </a:r>
            <a:endParaRPr lang="en-US" altLang="zh-CN" sz="1100" smtClean="0">
              <a:solidFill>
                <a:srgbClr val="0070C0"/>
              </a:solidFill>
            </a:endParaRPr>
          </a:p>
          <a:p>
            <a:pPr lvl="1"/>
            <a:r>
              <a:rPr lang="zh-CN" altLang="zh-CN" sz="1100" smtClean="0">
                <a:solidFill>
                  <a:srgbClr val="C00000"/>
                </a:solidFill>
              </a:rPr>
              <a:t>在</a:t>
            </a:r>
            <a:r>
              <a:rPr lang="en-US" altLang="zh-CN" sz="1100" smtClean="0">
                <a:solidFill>
                  <a:srgbClr val="C00000"/>
                </a:solidFill>
              </a:rPr>
              <a:t>Spring</a:t>
            </a:r>
            <a:r>
              <a:rPr lang="zh-CN" altLang="zh-CN" sz="1100" smtClean="0">
                <a:solidFill>
                  <a:srgbClr val="C00000"/>
                </a:solidFill>
              </a:rPr>
              <a:t>中，每个</a:t>
            </a:r>
            <a:r>
              <a:rPr lang="en-US" altLang="zh-CN" sz="1100" smtClean="0">
                <a:solidFill>
                  <a:srgbClr val="C00000"/>
                </a:solidFill>
              </a:rPr>
              <a:t>Bean</a:t>
            </a:r>
            <a:r>
              <a:rPr lang="zh-CN" altLang="zh-CN" sz="1100" smtClean="0">
                <a:solidFill>
                  <a:srgbClr val="C00000"/>
                </a:solidFill>
              </a:rPr>
              <a:t>默认就是单例的，这样做的优点是</a:t>
            </a:r>
            <a:r>
              <a:rPr lang="en-US" altLang="zh-CN" sz="1100" smtClean="0">
                <a:solidFill>
                  <a:srgbClr val="C00000"/>
                </a:solidFill>
              </a:rPr>
              <a:t>Spring</a:t>
            </a:r>
            <a:r>
              <a:rPr lang="zh-CN" altLang="zh-CN" sz="1100" smtClean="0">
                <a:solidFill>
                  <a:srgbClr val="C00000"/>
                </a:solidFill>
              </a:rPr>
              <a:t>容器可以管理</a:t>
            </a:r>
            <a:endParaRPr lang="en-US" altLang="zh-CN" sz="1100" smtClean="0">
              <a:solidFill>
                <a:srgbClr val="C00000"/>
              </a:solidFill>
            </a:endParaRPr>
          </a:p>
          <a:p>
            <a:pPr lvl="1"/>
            <a:r>
              <a:rPr lang="zh-CN" altLang="en-US" sz="1100" smtClean="0">
                <a:solidFill>
                  <a:srgbClr val="00B050"/>
                </a:solidFill>
              </a:rPr>
              <a:t>在</a:t>
            </a:r>
            <a:r>
              <a:rPr lang="en-US" altLang="zh-CN" sz="1100" smtClean="0">
                <a:solidFill>
                  <a:srgbClr val="00B050"/>
                </a:solidFill>
              </a:rPr>
              <a:t>servlet</a:t>
            </a:r>
            <a:r>
              <a:rPr lang="zh-CN" altLang="en-US" sz="1100" smtClean="0">
                <a:solidFill>
                  <a:srgbClr val="00B050"/>
                </a:solidFill>
              </a:rPr>
              <a:t>编程中，每个</a:t>
            </a:r>
            <a:r>
              <a:rPr lang="en-US" altLang="zh-CN" sz="1100" smtClean="0">
                <a:solidFill>
                  <a:srgbClr val="00B050"/>
                </a:solidFill>
              </a:rPr>
              <a:t>Servlet</a:t>
            </a:r>
            <a:r>
              <a:rPr lang="zh-CN" altLang="en-US" sz="1100" smtClean="0">
                <a:solidFill>
                  <a:srgbClr val="00B050"/>
                </a:solidFill>
              </a:rPr>
              <a:t>也是单例</a:t>
            </a:r>
            <a:endParaRPr lang="en-US" altLang="zh-CN" sz="1100" smtClean="0">
              <a:solidFill>
                <a:srgbClr val="00B050"/>
              </a:solidFill>
            </a:endParaRPr>
          </a:p>
          <a:p>
            <a:pPr lvl="1"/>
            <a:r>
              <a:rPr lang="zh-CN" altLang="en-US" sz="1100" smtClean="0">
                <a:solidFill>
                  <a:srgbClr val="C00000"/>
                </a:solidFill>
              </a:rPr>
              <a:t>在</a:t>
            </a:r>
            <a:r>
              <a:rPr lang="en-US" altLang="zh-CN" sz="1100" smtClean="0">
                <a:solidFill>
                  <a:srgbClr val="C00000"/>
                </a:solidFill>
              </a:rPr>
              <a:t>spring MVC</a:t>
            </a:r>
            <a:r>
              <a:rPr lang="zh-CN" altLang="en-US" sz="1100" smtClean="0">
                <a:solidFill>
                  <a:srgbClr val="C00000"/>
                </a:solidFill>
              </a:rPr>
              <a:t>框架</a:t>
            </a:r>
            <a:r>
              <a:rPr lang="en-US" altLang="zh-CN" sz="1100" smtClean="0">
                <a:solidFill>
                  <a:srgbClr val="C00000"/>
                </a:solidFill>
              </a:rPr>
              <a:t>/struts1</a:t>
            </a:r>
            <a:r>
              <a:rPr lang="zh-CN" altLang="en-US" sz="1100" smtClean="0">
                <a:solidFill>
                  <a:srgbClr val="C00000"/>
                </a:solidFill>
              </a:rPr>
              <a:t>框架中，控制器对象也是单例</a:t>
            </a:r>
            <a:endParaRPr lang="en-US" altLang="zh-CN" sz="1100" smtClean="0">
              <a:solidFill>
                <a:srgbClr val="C00000"/>
              </a:solidFill>
            </a:endParaRPr>
          </a:p>
          <a:p>
            <a:pPr lvl="1"/>
            <a:endParaRPr lang="en-US" altLang="zh-CN" sz="1100" smtClean="0"/>
          </a:p>
          <a:p>
            <a:pPr lvl="1"/>
            <a:endParaRPr lang="zh-CN" altLang="zh-CN" sz="1400" smtClean="0"/>
          </a:p>
          <a:p>
            <a:pPr lvl="1" eaLnBrk="1" hangingPunct="1"/>
            <a:endParaRPr lang="zh-CN" altLang="en-US"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创建型模式的总结</a:t>
            </a:r>
            <a:endParaRPr lang="zh-CN" altLang="en-US" smtClean="0"/>
          </a:p>
        </p:txBody>
      </p:sp>
      <p:sp>
        <p:nvSpPr>
          <p:cNvPr id="25603" name="内容占位符 2"/>
          <p:cNvSpPr>
            <a:spLocks noGrp="1"/>
          </p:cNvSpPr>
          <p:nvPr>
            <p:ph idx="1"/>
          </p:nvPr>
        </p:nvSpPr>
        <p:spPr>
          <a:xfrm>
            <a:off x="142875" y="1000125"/>
            <a:ext cx="8786813" cy="5073650"/>
          </a:xfrm>
        </p:spPr>
        <p:txBody>
          <a:bodyPr/>
          <a:lstStyle/>
          <a:p>
            <a:pPr lvl="0"/>
            <a:r>
              <a:rPr lang="zh-CN" altLang="zh-CN" b="1" smtClean="0">
                <a:solidFill>
                  <a:srgbClr val="FF0000"/>
                </a:solidFill>
              </a:rPr>
              <a:t>创建型模式：</a:t>
            </a:r>
            <a:r>
              <a:rPr lang="zh-CN" altLang="en-US" b="1" smtClean="0">
                <a:solidFill>
                  <a:srgbClr val="FF0000"/>
                </a:solidFill>
              </a:rPr>
              <a:t>都是用来帮助我们创建对象的！</a:t>
            </a:r>
            <a:endParaRPr lang="en-US" altLang="zh-CN" b="1" smtClean="0">
              <a:solidFill>
                <a:srgbClr val="FF0000"/>
              </a:solidFill>
            </a:endParaRPr>
          </a:p>
          <a:p>
            <a:pPr lvl="1"/>
            <a:r>
              <a:rPr lang="zh-CN" altLang="zh-CN" smtClean="0">
                <a:solidFill>
                  <a:srgbClr val="00B050"/>
                </a:solidFill>
              </a:rPr>
              <a:t>单例模式</a:t>
            </a:r>
            <a:endParaRPr lang="en-US" altLang="zh-CN" smtClean="0">
              <a:solidFill>
                <a:srgbClr val="00B050"/>
              </a:solidFill>
            </a:endParaRPr>
          </a:p>
          <a:p>
            <a:pPr lvl="2" eaLnBrk="1" hangingPunct="1"/>
            <a:r>
              <a:rPr lang="zh-CN" altLang="zh-CN" smtClean="0">
                <a:solidFill>
                  <a:srgbClr val="00B050"/>
                </a:solidFill>
              </a:rPr>
              <a:t>保证一个类只有一个实例，并且提供一个访问该实例的全局访问点。</a:t>
            </a:r>
            <a:endParaRPr lang="en-US" altLang="zh-CN" smtClean="0">
              <a:solidFill>
                <a:srgbClr val="00B050"/>
              </a:solidFill>
            </a:endParaRPr>
          </a:p>
          <a:p>
            <a:pPr lvl="1"/>
            <a:r>
              <a:rPr lang="zh-CN" altLang="zh-CN" smtClean="0">
                <a:solidFill>
                  <a:srgbClr val="0070C0"/>
                </a:solidFill>
              </a:rPr>
              <a:t>工厂模式</a:t>
            </a:r>
            <a:endParaRPr lang="en-US" altLang="zh-CN" smtClean="0">
              <a:solidFill>
                <a:srgbClr val="0070C0"/>
              </a:solidFill>
            </a:endParaRPr>
          </a:p>
          <a:p>
            <a:pPr lvl="2" eaLnBrk="1" hangingPunct="1"/>
            <a:r>
              <a:rPr lang="zh-CN" altLang="en-US" sz="1600" smtClean="0">
                <a:solidFill>
                  <a:srgbClr val="0070C0"/>
                </a:solidFill>
              </a:rPr>
              <a:t>简单工厂模式</a:t>
            </a:r>
            <a:endParaRPr lang="en-US" altLang="zh-CN" sz="1600" smtClean="0">
              <a:solidFill>
                <a:srgbClr val="0070C0"/>
              </a:solidFill>
            </a:endParaRPr>
          </a:p>
          <a:p>
            <a:pPr lvl="3" eaLnBrk="1" hangingPunct="1"/>
            <a:r>
              <a:rPr lang="zh-CN" altLang="en-US" sz="1400" smtClean="0">
                <a:solidFill>
                  <a:srgbClr val="0070C0"/>
                </a:solidFill>
              </a:rPr>
              <a:t>用来生产同一等级结构中的任意产品。（对于增加新的产品，需要修改已有代码）</a:t>
            </a:r>
            <a:endParaRPr lang="en-US" altLang="zh-CN" sz="1400" smtClean="0">
              <a:solidFill>
                <a:srgbClr val="0070C0"/>
              </a:solidFill>
            </a:endParaRPr>
          </a:p>
          <a:p>
            <a:pPr lvl="2" eaLnBrk="1" hangingPunct="1"/>
            <a:r>
              <a:rPr lang="zh-CN" altLang="en-US" sz="1600" smtClean="0">
                <a:solidFill>
                  <a:srgbClr val="0070C0"/>
                </a:solidFill>
              </a:rPr>
              <a:t>工厂方法模式</a:t>
            </a:r>
            <a:endParaRPr lang="en-US" altLang="zh-CN" sz="1600" smtClean="0">
              <a:solidFill>
                <a:srgbClr val="0070C0"/>
              </a:solidFill>
            </a:endParaRPr>
          </a:p>
          <a:p>
            <a:pPr lvl="3" eaLnBrk="1" hangingPunct="1"/>
            <a:r>
              <a:rPr lang="zh-CN" altLang="en-US" sz="1400" smtClean="0">
                <a:solidFill>
                  <a:srgbClr val="0070C0"/>
                </a:solidFill>
              </a:rPr>
              <a:t>用来生产同一等级结构中的固定产品。（支持增加任意产品）   </a:t>
            </a:r>
            <a:endParaRPr lang="en-US" altLang="zh-CN" sz="1400" smtClean="0">
              <a:solidFill>
                <a:srgbClr val="0070C0"/>
              </a:solidFill>
            </a:endParaRPr>
          </a:p>
          <a:p>
            <a:pPr lvl="2" eaLnBrk="1" hangingPunct="1"/>
            <a:r>
              <a:rPr lang="zh-CN" altLang="en-US" sz="1600" smtClean="0">
                <a:solidFill>
                  <a:srgbClr val="0070C0"/>
                </a:solidFill>
              </a:rPr>
              <a:t>抽象工厂模式</a:t>
            </a:r>
            <a:endParaRPr lang="en-US" altLang="zh-CN" sz="1600" smtClean="0">
              <a:solidFill>
                <a:srgbClr val="0070C0"/>
              </a:solidFill>
            </a:endParaRPr>
          </a:p>
          <a:p>
            <a:pPr lvl="3" eaLnBrk="1" hangingPunct="1"/>
            <a:r>
              <a:rPr lang="zh-CN" altLang="en-US" sz="1400" smtClean="0">
                <a:solidFill>
                  <a:srgbClr val="0070C0"/>
                </a:solidFill>
              </a:rPr>
              <a:t>用来生产不同产品族的全部产品。（对于增加新的产品，无能为力；支持增加产品族） </a:t>
            </a:r>
            <a:endParaRPr lang="zh-CN" altLang="zh-CN" sz="1400" smtClean="0">
              <a:solidFill>
                <a:srgbClr val="0070C0"/>
              </a:solidFill>
            </a:endParaRPr>
          </a:p>
          <a:p>
            <a:pPr lvl="1"/>
            <a:r>
              <a:rPr lang="zh-CN" altLang="zh-CN" smtClean="0">
                <a:solidFill>
                  <a:srgbClr val="FFC000"/>
                </a:solidFill>
              </a:rPr>
              <a:t>建造者模式</a:t>
            </a:r>
            <a:endParaRPr lang="en-US" altLang="zh-CN" smtClean="0">
              <a:solidFill>
                <a:srgbClr val="FFC000"/>
              </a:solidFill>
            </a:endParaRPr>
          </a:p>
          <a:p>
            <a:pPr lvl="2"/>
            <a:r>
              <a:rPr lang="zh-CN" altLang="zh-CN" sz="1600" smtClean="0">
                <a:solidFill>
                  <a:srgbClr val="FFC000"/>
                </a:solidFill>
              </a:rPr>
              <a:t>分离了对象子组件的单独构造</a:t>
            </a:r>
            <a:r>
              <a:rPr lang="en-US" altLang="zh-CN" sz="1600" smtClean="0">
                <a:solidFill>
                  <a:srgbClr val="FFC000"/>
                </a:solidFill>
              </a:rPr>
              <a:t>(</a:t>
            </a:r>
            <a:r>
              <a:rPr lang="zh-CN" altLang="zh-CN" sz="1600" smtClean="0">
                <a:solidFill>
                  <a:srgbClr val="FFC000"/>
                </a:solidFill>
              </a:rPr>
              <a:t>由</a:t>
            </a:r>
            <a:r>
              <a:rPr lang="en-US" altLang="zh-CN" sz="1600" smtClean="0">
                <a:solidFill>
                  <a:srgbClr val="FFC000"/>
                </a:solidFill>
              </a:rPr>
              <a:t>Builder</a:t>
            </a:r>
            <a:r>
              <a:rPr lang="zh-CN" altLang="zh-CN" sz="1600" smtClean="0">
                <a:solidFill>
                  <a:srgbClr val="FFC000"/>
                </a:solidFill>
              </a:rPr>
              <a:t>来负责</a:t>
            </a:r>
            <a:r>
              <a:rPr lang="en-US" altLang="zh-CN" sz="1600" smtClean="0">
                <a:solidFill>
                  <a:srgbClr val="FFC000"/>
                </a:solidFill>
              </a:rPr>
              <a:t>)</a:t>
            </a:r>
            <a:r>
              <a:rPr lang="zh-CN" altLang="zh-CN" sz="1600" smtClean="0">
                <a:solidFill>
                  <a:srgbClr val="FFC000"/>
                </a:solidFill>
              </a:rPr>
              <a:t>和装配</a:t>
            </a:r>
            <a:r>
              <a:rPr lang="en-US" altLang="zh-CN" sz="1600" smtClean="0">
                <a:solidFill>
                  <a:srgbClr val="FFC000"/>
                </a:solidFill>
              </a:rPr>
              <a:t>(</a:t>
            </a:r>
            <a:r>
              <a:rPr lang="zh-CN" altLang="zh-CN" sz="1600" smtClean="0">
                <a:solidFill>
                  <a:srgbClr val="FFC000"/>
                </a:solidFill>
              </a:rPr>
              <a:t>由</a:t>
            </a:r>
            <a:r>
              <a:rPr lang="en-US" altLang="zh-CN" sz="1600" smtClean="0">
                <a:solidFill>
                  <a:srgbClr val="FFC000"/>
                </a:solidFill>
              </a:rPr>
              <a:t>Director</a:t>
            </a:r>
            <a:r>
              <a:rPr lang="zh-CN" altLang="zh-CN" sz="1600" smtClean="0">
                <a:solidFill>
                  <a:srgbClr val="FFC000"/>
                </a:solidFill>
              </a:rPr>
              <a:t>负责</a:t>
            </a:r>
            <a:r>
              <a:rPr lang="en-US" altLang="zh-CN" sz="1600" smtClean="0">
                <a:solidFill>
                  <a:srgbClr val="FFC000"/>
                </a:solidFill>
              </a:rPr>
              <a:t>)</a:t>
            </a:r>
            <a:r>
              <a:rPr lang="zh-CN" altLang="zh-CN" sz="1600" smtClean="0">
                <a:solidFill>
                  <a:srgbClr val="FFC000"/>
                </a:solidFill>
              </a:rPr>
              <a:t>。 从而可以构造出复杂的对象。</a:t>
            </a:r>
            <a:endParaRPr lang="en-US" altLang="zh-CN" sz="1600" smtClean="0">
              <a:solidFill>
                <a:srgbClr val="FFC000"/>
              </a:solidFill>
            </a:endParaRPr>
          </a:p>
          <a:p>
            <a:pPr lvl="1"/>
            <a:r>
              <a:rPr lang="zh-CN" altLang="zh-CN" smtClean="0">
                <a:solidFill>
                  <a:srgbClr val="C00000"/>
                </a:solidFill>
              </a:rPr>
              <a:t>原型模式</a:t>
            </a:r>
            <a:endParaRPr lang="en-US" altLang="zh-CN" smtClean="0">
              <a:solidFill>
                <a:srgbClr val="C00000"/>
              </a:solidFill>
            </a:endParaRPr>
          </a:p>
          <a:p>
            <a:pPr lvl="2"/>
            <a:r>
              <a:rPr lang="zh-CN" altLang="en-US" sz="1600" smtClean="0">
                <a:solidFill>
                  <a:srgbClr val="C00000"/>
                </a:solidFill>
              </a:rPr>
              <a:t>通过</a:t>
            </a:r>
            <a:r>
              <a:rPr lang="en-US" altLang="zh-CN" sz="1600" smtClean="0">
                <a:solidFill>
                  <a:srgbClr val="C00000"/>
                </a:solidFill>
              </a:rPr>
              <a:t>new</a:t>
            </a:r>
            <a:r>
              <a:rPr lang="zh-CN" altLang="en-US" sz="1600" smtClean="0">
                <a:solidFill>
                  <a:srgbClr val="C00000"/>
                </a:solidFill>
              </a:rPr>
              <a:t>产生一个对象需要非常繁琐的数据准备或访问权限，则可以使用原型模式</a:t>
            </a:r>
            <a:endParaRPr lang="zh-CN" altLang="zh-CN" sz="1600" smtClean="0">
              <a:solidFill>
                <a:srgbClr val="C00000"/>
              </a:solidFill>
            </a:endParaRPr>
          </a:p>
          <a:p>
            <a:pPr lvl="2"/>
            <a:endParaRPr lang="en-US" altLang="zh-CN" smtClean="0">
              <a:solidFill>
                <a:srgbClr val="C00000"/>
              </a:solidFill>
            </a:endParaRPr>
          </a:p>
          <a:p>
            <a:pPr lvl="2"/>
            <a:endParaRPr lang="zh-CN" altLang="zh-CN" smtClean="0"/>
          </a:p>
          <a:p>
            <a:pPr lvl="1"/>
            <a:endParaRPr lang="en-US" altLang="zh-CN" smtClean="0"/>
          </a:p>
          <a:p>
            <a:pPr lvl="1" eaLnBrk="1" hangingPunct="1"/>
            <a:endParaRPr lang="en-US" altLang="zh-CN" smtClean="0"/>
          </a:p>
          <a:p>
            <a:pPr lvl="1" eaLnBrk="1" hangingPunct="1"/>
            <a:endParaRPr lang="en-US" altLang="zh-CN" smtClean="0"/>
          </a:p>
          <a:p>
            <a:pPr lvl="1" eaLnBrk="1" hangingPunct="1"/>
            <a:endParaRPr lang="en-US" altLang="zh-CN" smtClean="0"/>
          </a:p>
          <a:p>
            <a:pPr eaLnBrk="1" hangingPunct="1"/>
            <a:endParaRPr lang="en-US" altLang="zh-CN"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结构型模式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pPr lvl="0"/>
            <a:r>
              <a:rPr lang="zh-CN" altLang="zh-CN" b="1" smtClean="0"/>
              <a:t>结构型模式</a:t>
            </a:r>
            <a:r>
              <a:rPr lang="zh-CN" altLang="zh-CN" smtClean="0"/>
              <a:t>：</a:t>
            </a:r>
            <a:endParaRPr lang="en-US" altLang="zh-CN" smtClean="0"/>
          </a:p>
          <a:p>
            <a:pPr lvl="1"/>
            <a:r>
              <a:rPr lang="zh-CN" altLang="en-US" smtClean="0">
                <a:solidFill>
                  <a:srgbClr val="C00000"/>
                </a:solidFill>
              </a:rPr>
              <a:t>核心作用：是从程序的结构上实现松耦合，从而可以扩大整体的类结构，用来解决更大的问题。</a:t>
            </a:r>
            <a:endParaRPr lang="en-US" altLang="zh-CN" smtClean="0">
              <a:solidFill>
                <a:srgbClr val="C00000"/>
              </a:solidFill>
            </a:endParaRPr>
          </a:p>
          <a:p>
            <a:pPr lvl="1"/>
            <a:r>
              <a:rPr lang="zh-CN" altLang="en-US" smtClean="0">
                <a:solidFill>
                  <a:srgbClr val="0070C0"/>
                </a:solidFill>
              </a:rPr>
              <a:t>分类：</a:t>
            </a:r>
            <a:endParaRPr lang="en-US" altLang="zh-CN" smtClean="0">
              <a:solidFill>
                <a:srgbClr val="0070C0"/>
              </a:solidFill>
            </a:endParaRPr>
          </a:p>
          <a:p>
            <a:pPr lvl="2"/>
            <a:r>
              <a:rPr lang="zh-CN" altLang="zh-CN" smtClean="0">
                <a:solidFill>
                  <a:srgbClr val="0070C0"/>
                </a:solidFill>
              </a:rPr>
              <a:t>适配器模式、代理模式</a:t>
            </a:r>
            <a:r>
              <a:rPr lang="zh-CN" altLang="en-US" smtClean="0">
                <a:solidFill>
                  <a:srgbClr val="0070C0"/>
                </a:solidFill>
              </a:rPr>
              <a:t>、</a:t>
            </a:r>
            <a:r>
              <a:rPr lang="zh-CN" altLang="zh-CN" smtClean="0">
                <a:solidFill>
                  <a:srgbClr val="0070C0"/>
                </a:solidFill>
              </a:rPr>
              <a:t>桥接模式、</a:t>
            </a:r>
            <a:br>
              <a:rPr lang="en-US" altLang="zh-CN" smtClean="0">
                <a:solidFill>
                  <a:srgbClr val="0070C0"/>
                </a:solidFill>
              </a:rPr>
            </a:br>
            <a:r>
              <a:rPr lang="zh-CN" altLang="zh-CN" smtClean="0">
                <a:solidFill>
                  <a:srgbClr val="0070C0"/>
                </a:solidFill>
              </a:rPr>
              <a:t>装饰模式、组合模式、外观模式、享元模式</a:t>
            </a:r>
            <a:endParaRPr lang="zh-CN" altLang="zh-CN" sz="2600" smtClean="0">
              <a:solidFill>
                <a:srgbClr val="0070C0"/>
              </a:solidFill>
            </a:endParaRPr>
          </a:p>
          <a:p>
            <a:pPr lvl="2"/>
            <a:endParaRPr lang="en-US" altLang="zh-CN" smtClean="0">
              <a:solidFill>
                <a:srgbClr val="C00000"/>
              </a:solidFill>
            </a:endParaRPr>
          </a:p>
          <a:p>
            <a:pPr lvl="2"/>
            <a:endParaRPr lang="zh-CN" altLang="zh-CN" smtClean="0"/>
          </a:p>
          <a:p>
            <a:pPr lvl="1"/>
            <a:endParaRPr lang="en-US" altLang="zh-CN" smtClean="0"/>
          </a:p>
          <a:p>
            <a:pPr lvl="1" eaLnBrk="1" hangingPunct="1"/>
            <a:endParaRPr lang="en-US" altLang="zh-CN" smtClean="0"/>
          </a:p>
          <a:p>
            <a:pPr lvl="1" eaLnBrk="1" hangingPunct="1"/>
            <a:endParaRPr lang="en-US" altLang="zh-CN" smtClean="0"/>
          </a:p>
          <a:p>
            <a:pPr lvl="1" eaLnBrk="1" hangingPunct="1"/>
            <a:endParaRPr lang="en-US" altLang="zh-CN" smtClean="0"/>
          </a:p>
          <a:p>
            <a:pPr eaLnBrk="1" hangingPunct="1"/>
            <a:endParaRPr lang="en-US" altLang="zh-CN"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结构型模式总结</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en-US" sz="3200" smtClean="0">
                <a:solidFill>
                  <a:srgbClr val="0070C0"/>
                </a:solidFill>
              </a:rPr>
              <a:t>结构型模式汇总</a:t>
            </a:r>
            <a:endParaRPr lang="zh-CN" altLang="zh-CN" sz="3200">
              <a:solidFill>
                <a:srgbClr val="0070C0"/>
              </a:solidFill>
            </a:endParaRPr>
          </a:p>
        </p:txBody>
      </p:sp>
      <p:graphicFrame>
        <p:nvGraphicFramePr>
          <p:cNvPr id="2" name="表格 1"/>
          <p:cNvGraphicFramePr>
            <a:graphicFrameLocks noGrp="1"/>
          </p:cNvGraphicFramePr>
          <p:nvPr/>
        </p:nvGraphicFramePr>
        <p:xfrm>
          <a:off x="683568" y="1916832"/>
          <a:ext cx="8136904" cy="3627085"/>
        </p:xfrm>
        <a:graphic>
          <a:graphicData uri="http://schemas.openxmlformats.org/drawingml/2006/table">
            <a:tbl>
              <a:tblPr firstRow="1" bandRow="1">
                <a:tableStyleId>{16D9F66E-5EB9-4882-86FB-DCBF35E3C3E4}</a:tableStyleId>
              </a:tblPr>
              <a:tblGrid>
                <a:gridCol w="1440160"/>
                <a:gridCol w="6696744"/>
              </a:tblGrid>
              <a:tr h="493769">
                <a:tc>
                  <a:txBody>
                    <a:bodyPr/>
                    <a:lstStyle/>
                    <a:p>
                      <a:r>
                        <a:rPr lang="zh-CN" altLang="en-US" b="0" smtClean="0">
                          <a:latin typeface="微软雅黑" panose="020B0503020204020204" pitchFamily="34" charset="-122"/>
                          <a:ea typeface="微软雅黑" panose="020B0503020204020204" pitchFamily="34" charset="-122"/>
                        </a:rPr>
                        <a:t>代理模式</a:t>
                      </a:r>
                      <a:endParaRPr lang="zh-CN" altLang="en-US" b="0">
                        <a:latin typeface="微软雅黑" panose="020B0503020204020204" pitchFamily="34" charset="-122"/>
                        <a:ea typeface="微软雅黑" panose="020B0503020204020204" pitchFamily="34" charset="-122"/>
                      </a:endParaRPr>
                    </a:p>
                  </a:txBody>
                  <a:tcPr/>
                </a:tc>
                <a:tc>
                  <a:txBody>
                    <a:bodyPr/>
                    <a:lstStyle/>
                    <a:p>
                      <a:r>
                        <a:rPr lang="zh-CN" altLang="en-US" sz="1600" b="0" smtClean="0"/>
                        <a:t>为真实对象提供一个代理，从而控制对真实对象的访问</a:t>
                      </a:r>
                      <a:endParaRPr lang="zh-CN" altLang="en-US" sz="1600" b="0"/>
                    </a:p>
                  </a:txBody>
                  <a:tcPr/>
                </a:tc>
              </a:tr>
              <a:tr h="493769">
                <a:tc>
                  <a:txBody>
                    <a:bodyPr/>
                    <a:lstStyle/>
                    <a:p>
                      <a:r>
                        <a:rPr lang="zh-CN" altLang="en-US" smtClean="0">
                          <a:latin typeface="微软雅黑" panose="020B0503020204020204" pitchFamily="34" charset="-122"/>
                          <a:ea typeface="微软雅黑" panose="020B0503020204020204" pitchFamily="34" charset="-122"/>
                        </a:rPr>
                        <a:t>适配模式</a:t>
                      </a:r>
                      <a:endParaRPr lang="zh-CN" altLang="en-US">
                        <a:latin typeface="微软雅黑" panose="020B0503020204020204" pitchFamily="34" charset="-122"/>
                        <a:ea typeface="微软雅黑" panose="020B0503020204020204" pitchFamily="34" charset="-122"/>
                      </a:endParaRPr>
                    </a:p>
                  </a:txBody>
                  <a:tcPr/>
                </a:tc>
                <a:tc>
                  <a:txBody>
                    <a:bodyPr/>
                    <a:lstStyle/>
                    <a:p>
                      <a:r>
                        <a:rPr lang="zh-CN" altLang="en-US" sz="1600" b="0" smtClean="0"/>
                        <a:t>使原本由于接口不兼容不能一起工作的类可以一起工作</a:t>
                      </a:r>
                      <a:endParaRPr lang="zh-CN" altLang="en-US" sz="1600" b="0"/>
                    </a:p>
                  </a:txBody>
                  <a:tcPr/>
                </a:tc>
              </a:tr>
              <a:tr h="493769">
                <a:tc>
                  <a:txBody>
                    <a:bodyPr/>
                    <a:lstStyle/>
                    <a:p>
                      <a:r>
                        <a:rPr lang="zh-CN" altLang="en-US" smtClean="0">
                          <a:latin typeface="微软雅黑" panose="020B0503020204020204" pitchFamily="34" charset="-122"/>
                          <a:ea typeface="微软雅黑" panose="020B0503020204020204" pitchFamily="34" charset="-122"/>
                        </a:rPr>
                        <a:t>桥接模式</a:t>
                      </a:r>
                      <a:endParaRPr lang="zh-CN" altLang="en-US">
                        <a:latin typeface="微软雅黑" panose="020B0503020204020204" pitchFamily="34" charset="-122"/>
                        <a:ea typeface="微软雅黑" panose="020B0503020204020204" pitchFamily="34" charset="-122"/>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zh-CN" altLang="en-US" sz="1600" b="0" smtClean="0"/>
                        <a:t>处理多层继承结构，处理多维度变化的场景，将各个维度设计成独立的继承结构，使各个维度可以独立的扩展在抽象层建立关联。</a:t>
                      </a:r>
                      <a:endParaRPr lang="en-US" altLang="zh-CN" sz="1600" b="0" smtClean="0"/>
                    </a:p>
                  </a:txBody>
                  <a:tcPr/>
                </a:tc>
              </a:tr>
              <a:tr h="493769">
                <a:tc>
                  <a:txBody>
                    <a:bodyPr/>
                    <a:lstStyle/>
                    <a:p>
                      <a:r>
                        <a:rPr lang="zh-CN" altLang="en-US" smtClean="0">
                          <a:latin typeface="微软雅黑" panose="020B0503020204020204" pitchFamily="34" charset="-122"/>
                          <a:ea typeface="微软雅黑" panose="020B0503020204020204" pitchFamily="34" charset="-122"/>
                        </a:rPr>
                        <a:t>组合模式</a:t>
                      </a:r>
                      <a:endParaRPr lang="zh-CN" altLang="en-US">
                        <a:latin typeface="微软雅黑" panose="020B0503020204020204" pitchFamily="34" charset="-122"/>
                        <a:ea typeface="微软雅黑" panose="020B0503020204020204" pitchFamily="34" charset="-122"/>
                      </a:endParaRPr>
                    </a:p>
                  </a:txBody>
                  <a:tcPr/>
                </a:tc>
                <a:tc>
                  <a:txBody>
                    <a:bodyPr/>
                    <a:lstStyle/>
                    <a:p>
                      <a:r>
                        <a:rPr lang="zh-CN" altLang="en-US" sz="1600" b="0" smtClean="0"/>
                        <a:t>将对象组合成树状结构以表示</a:t>
                      </a:r>
                      <a:r>
                        <a:rPr lang="en-US" altLang="zh-CN" sz="1600" b="0" smtClean="0"/>
                        <a:t>”</a:t>
                      </a:r>
                      <a:r>
                        <a:rPr lang="zh-CN" altLang="en-US" sz="1600" b="0" smtClean="0"/>
                        <a:t>部分和整体</a:t>
                      </a:r>
                      <a:r>
                        <a:rPr lang="en-US" altLang="zh-CN" sz="1600" b="0" smtClean="0"/>
                        <a:t>”</a:t>
                      </a:r>
                      <a:r>
                        <a:rPr lang="zh-CN" altLang="en-US" sz="1600" b="0" smtClean="0"/>
                        <a:t>层次结构，使得客户可以统一的调用叶子对象和容器对象</a:t>
                      </a:r>
                      <a:endParaRPr lang="zh-CN" altLang="en-US" sz="1600" b="0"/>
                    </a:p>
                  </a:txBody>
                  <a:tcPr/>
                </a:tc>
              </a:tr>
              <a:tr h="493769">
                <a:tc>
                  <a:txBody>
                    <a:bodyPr/>
                    <a:lstStyle/>
                    <a:p>
                      <a:r>
                        <a:rPr lang="zh-CN" altLang="en-US" smtClean="0">
                          <a:latin typeface="微软雅黑" panose="020B0503020204020204" pitchFamily="34" charset="-122"/>
                          <a:ea typeface="微软雅黑" panose="020B0503020204020204" pitchFamily="34" charset="-122"/>
                        </a:rPr>
                        <a:t>装饰模式</a:t>
                      </a:r>
                      <a:endParaRPr lang="zh-CN" altLang="en-US">
                        <a:latin typeface="微软雅黑" panose="020B0503020204020204" pitchFamily="34" charset="-122"/>
                        <a:ea typeface="微软雅黑" panose="020B0503020204020204" pitchFamily="34" charset="-122"/>
                      </a:endParaRPr>
                    </a:p>
                  </a:txBody>
                  <a:tcPr/>
                </a:tc>
                <a:tc>
                  <a:txBody>
                    <a:bodyPr/>
                    <a:lstStyle/>
                    <a:p>
                      <a:r>
                        <a:rPr lang="zh-CN" altLang="en-US" sz="1600" b="0" smtClean="0"/>
                        <a:t>动态地给一个对象添加额外的功能，比继承灵活</a:t>
                      </a:r>
                      <a:endParaRPr lang="zh-CN" altLang="en-US" sz="1600" b="0"/>
                    </a:p>
                  </a:txBody>
                  <a:tcPr/>
                </a:tc>
              </a:tr>
              <a:tr h="493769">
                <a:tc>
                  <a:txBody>
                    <a:bodyPr/>
                    <a:lstStyle/>
                    <a:p>
                      <a:r>
                        <a:rPr lang="zh-CN" altLang="en-US" smtClean="0">
                          <a:latin typeface="微软雅黑" panose="020B0503020204020204" pitchFamily="34" charset="-122"/>
                          <a:ea typeface="微软雅黑" panose="020B0503020204020204" pitchFamily="34" charset="-122"/>
                        </a:rPr>
                        <a:t>外观模式</a:t>
                      </a:r>
                      <a:endParaRPr lang="zh-CN" altLang="en-US">
                        <a:latin typeface="微软雅黑" panose="020B0503020204020204" pitchFamily="34" charset="-122"/>
                        <a:ea typeface="微软雅黑" panose="020B0503020204020204" pitchFamily="34" charset="-122"/>
                      </a:endParaRPr>
                    </a:p>
                  </a:txBody>
                  <a:tcPr/>
                </a:tc>
                <a:tc>
                  <a:txBody>
                    <a:bodyPr/>
                    <a:lstStyle/>
                    <a:p>
                      <a:r>
                        <a:rPr lang="zh-CN" altLang="en-US" sz="1600" b="0" smtClean="0"/>
                        <a:t>为子系统提供统一的调用接口，使得子系统更加容易使用</a:t>
                      </a:r>
                      <a:endParaRPr lang="zh-CN" altLang="en-US" sz="1600" b="0"/>
                    </a:p>
                  </a:txBody>
                  <a:tcPr/>
                </a:tc>
              </a:tr>
              <a:tr h="493769">
                <a:tc>
                  <a:txBody>
                    <a:bodyPr/>
                    <a:lstStyle/>
                    <a:p>
                      <a:r>
                        <a:rPr lang="zh-CN" altLang="en-US" smtClean="0">
                          <a:latin typeface="微软雅黑" panose="020B0503020204020204" pitchFamily="34" charset="-122"/>
                          <a:ea typeface="微软雅黑" panose="020B0503020204020204" pitchFamily="34" charset="-122"/>
                        </a:rPr>
                        <a:t>享元模式</a:t>
                      </a:r>
                      <a:endParaRPr lang="zh-CN" altLang="en-US">
                        <a:latin typeface="微软雅黑" panose="020B0503020204020204" pitchFamily="34" charset="-122"/>
                        <a:ea typeface="微软雅黑" panose="020B0503020204020204" pitchFamily="34" charset="-122"/>
                      </a:endParaRPr>
                    </a:p>
                  </a:txBody>
                  <a:tcPr/>
                </a:tc>
                <a:tc>
                  <a:txBody>
                    <a:bodyPr/>
                    <a:lstStyle/>
                    <a:p>
                      <a:r>
                        <a:rPr lang="zh-CN" altLang="en-US" sz="1600" b="0" smtClean="0"/>
                        <a:t>运用共享技术有效的实现管理大量细粒度对象，节省内存，提高效率</a:t>
                      </a:r>
                      <a:endParaRPr lang="zh-CN" altLang="en-US" sz="1600" b="0"/>
                    </a:p>
                  </a:txBody>
                  <a:tcP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适配器</a:t>
            </a:r>
            <a:r>
              <a:rPr lang="en-US" altLang="zh-CN" smtClean="0"/>
              <a:t>adapter</a:t>
            </a:r>
            <a:r>
              <a:rPr lang="zh-CN" altLang="en-US" smtClean="0"/>
              <a:t>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en-US" smtClean="0"/>
              <a:t>生活中的场景</a:t>
            </a:r>
            <a:endParaRPr lang="en-US" altLang="zh-CN" smtClean="0"/>
          </a:p>
          <a:p>
            <a:pPr lvl="1" eaLnBrk="1" hangingPunct="1"/>
            <a:endParaRPr lang="en-US" altLang="zh-CN" smtClean="0"/>
          </a:p>
          <a:p>
            <a:pPr lvl="2"/>
            <a:endParaRPr lang="zh-CN" altLang="zh-CN" smtClean="0"/>
          </a:p>
          <a:p>
            <a:pPr lvl="1"/>
            <a:endParaRPr lang="en-US" altLang="zh-CN" smtClean="0"/>
          </a:p>
          <a:p>
            <a:pPr lvl="1" eaLnBrk="1" hangingPunct="1"/>
            <a:endParaRPr lang="en-US" altLang="zh-CN" smtClean="0"/>
          </a:p>
          <a:p>
            <a:pPr lvl="1" eaLnBrk="1" hangingPunct="1"/>
            <a:endParaRPr lang="en-US" altLang="zh-CN" smtClean="0"/>
          </a:p>
          <a:p>
            <a:pPr lvl="1" eaLnBrk="1" hangingPunct="1"/>
            <a:endParaRPr lang="en-US" altLang="zh-CN" smtClean="0"/>
          </a:p>
          <a:p>
            <a:pPr eaLnBrk="1" hangingPunct="1"/>
            <a:endParaRPr lang="en-US" altLang="zh-CN" smtClean="0"/>
          </a:p>
        </p:txBody>
      </p:sp>
      <p:pic>
        <p:nvPicPr>
          <p:cNvPr id="1026" name="Picture 2" descr="http://dl.iteye.com/upload/picture/pic/107208/ff358261-ec1b-3909-9694-5ad759a9577e.jpg"/>
          <p:cNvPicPr>
            <a:picLocks noChangeAspect="1" noChangeArrowheads="1"/>
          </p:cNvPicPr>
          <p:nvPr/>
        </p:nvPicPr>
        <p:blipFill>
          <a:blip r:embed="rId1" cstate="print"/>
          <a:srcRect/>
          <a:stretch>
            <a:fillRect/>
          </a:stretch>
        </p:blipFill>
        <p:spPr bwMode="auto">
          <a:xfrm>
            <a:off x="899592" y="1916832"/>
            <a:ext cx="3250332" cy="2905797"/>
          </a:xfrm>
          <a:prstGeom prst="rect">
            <a:avLst/>
          </a:prstGeom>
          <a:noFill/>
        </p:spPr>
      </p:pic>
      <p:pic>
        <p:nvPicPr>
          <p:cNvPr id="1028" name="Picture 4" descr="http://dl.iteye.com/upload/picture/pic/107210/1f74450d-0cda-3afa-93f8-b14d0589bd57.jpg"/>
          <p:cNvPicPr>
            <a:picLocks noChangeAspect="1" noChangeArrowheads="1"/>
          </p:cNvPicPr>
          <p:nvPr/>
        </p:nvPicPr>
        <p:blipFill>
          <a:blip r:embed="rId2" cstate="print"/>
          <a:srcRect/>
          <a:stretch>
            <a:fillRect/>
          </a:stretch>
        </p:blipFill>
        <p:spPr bwMode="auto">
          <a:xfrm>
            <a:off x="5426508" y="2852936"/>
            <a:ext cx="3309083" cy="1993032"/>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适配器</a:t>
            </a:r>
            <a:r>
              <a:rPr lang="en-US" altLang="zh-CN" smtClean="0"/>
              <a:t>adapter</a:t>
            </a:r>
            <a:r>
              <a:rPr lang="zh-CN" altLang="en-US" smtClean="0"/>
              <a:t>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en-US" smtClean="0">
                <a:solidFill>
                  <a:schemeClr val="accent6">
                    <a:lumMod val="60000"/>
                    <a:lumOff val="40000"/>
                  </a:schemeClr>
                </a:solidFill>
              </a:rPr>
              <a:t>什么是适配器模式</a:t>
            </a:r>
            <a:r>
              <a:rPr lang="en-US" altLang="zh-CN" smtClean="0">
                <a:solidFill>
                  <a:schemeClr val="accent6">
                    <a:lumMod val="60000"/>
                    <a:lumOff val="40000"/>
                  </a:schemeClr>
                </a:solidFill>
              </a:rPr>
              <a:t>?</a:t>
            </a:r>
            <a:endParaRPr lang="en-US" altLang="zh-CN" smtClean="0">
              <a:solidFill>
                <a:schemeClr val="accent6">
                  <a:lumMod val="60000"/>
                  <a:lumOff val="40000"/>
                </a:schemeClr>
              </a:solidFill>
            </a:endParaRPr>
          </a:p>
          <a:p>
            <a:pPr lvl="1"/>
            <a:r>
              <a:rPr lang="zh-CN" altLang="en-US" smtClean="0">
                <a:solidFill>
                  <a:schemeClr val="accent6">
                    <a:lumMod val="60000"/>
                    <a:lumOff val="40000"/>
                  </a:schemeClr>
                </a:solidFill>
              </a:rPr>
              <a:t>将一个类的接口转换成客户希望的另外一个接口。</a:t>
            </a:r>
            <a:r>
              <a:rPr lang="en-US" altLang="zh-CN" smtClean="0">
                <a:solidFill>
                  <a:schemeClr val="accent6">
                    <a:lumMod val="60000"/>
                    <a:lumOff val="40000"/>
                  </a:schemeClr>
                </a:solidFill>
              </a:rPr>
              <a:t>Adapter</a:t>
            </a:r>
            <a:r>
              <a:rPr lang="zh-CN" altLang="en-US" smtClean="0">
                <a:solidFill>
                  <a:schemeClr val="accent6">
                    <a:lumMod val="60000"/>
                    <a:lumOff val="40000"/>
                  </a:schemeClr>
                </a:solidFill>
              </a:rPr>
              <a:t>模式使得原本由于接口不兼容而不能一起工作的那些类可以在一起工作。</a:t>
            </a:r>
            <a:endParaRPr lang="en-US" altLang="zh-CN" smtClean="0">
              <a:solidFill>
                <a:schemeClr val="accent6">
                  <a:lumMod val="60000"/>
                  <a:lumOff val="40000"/>
                </a:schemeClr>
              </a:solidFill>
            </a:endParaRPr>
          </a:p>
          <a:p>
            <a:r>
              <a:rPr lang="zh-CN" altLang="en-US" smtClean="0">
                <a:solidFill>
                  <a:srgbClr val="00B050"/>
                </a:solidFill>
              </a:rPr>
              <a:t>模式中的角色</a:t>
            </a:r>
            <a:endParaRPr lang="zh-CN" altLang="en-US" smtClean="0">
              <a:solidFill>
                <a:srgbClr val="00B050"/>
              </a:solidFill>
            </a:endParaRPr>
          </a:p>
          <a:p>
            <a:pPr lvl="1"/>
            <a:r>
              <a:rPr lang="zh-CN" altLang="en-US" smtClean="0">
                <a:solidFill>
                  <a:srgbClr val="00B050"/>
                </a:solidFill>
              </a:rPr>
              <a:t>目标接口（</a:t>
            </a:r>
            <a:r>
              <a:rPr lang="en-US" altLang="zh-CN" smtClean="0">
                <a:solidFill>
                  <a:srgbClr val="00B050"/>
                </a:solidFill>
              </a:rPr>
              <a:t>Target</a:t>
            </a:r>
            <a:r>
              <a:rPr lang="zh-CN" altLang="en-US" smtClean="0">
                <a:solidFill>
                  <a:srgbClr val="00B050"/>
                </a:solidFill>
              </a:rPr>
              <a:t>）：客户所期待的接口。目标可以是具体的或抽象的类，也可以是接口。</a:t>
            </a:r>
            <a:endParaRPr lang="zh-CN" altLang="en-US" smtClean="0">
              <a:solidFill>
                <a:srgbClr val="00B050"/>
              </a:solidFill>
            </a:endParaRPr>
          </a:p>
          <a:p>
            <a:pPr lvl="1"/>
            <a:r>
              <a:rPr lang="zh-CN" altLang="en-US" smtClean="0">
                <a:solidFill>
                  <a:srgbClr val="00B050"/>
                </a:solidFill>
              </a:rPr>
              <a:t>需要适配的类（</a:t>
            </a:r>
            <a:r>
              <a:rPr lang="en-US" altLang="zh-CN" smtClean="0">
                <a:solidFill>
                  <a:srgbClr val="00B050"/>
                </a:solidFill>
              </a:rPr>
              <a:t>Adaptee</a:t>
            </a:r>
            <a:r>
              <a:rPr lang="zh-CN" altLang="en-US" smtClean="0">
                <a:solidFill>
                  <a:srgbClr val="00B050"/>
                </a:solidFill>
              </a:rPr>
              <a:t>）：需要适配的类或适配者类。</a:t>
            </a:r>
            <a:endParaRPr lang="zh-CN" altLang="en-US" smtClean="0">
              <a:solidFill>
                <a:srgbClr val="00B050"/>
              </a:solidFill>
            </a:endParaRPr>
          </a:p>
          <a:p>
            <a:pPr lvl="1"/>
            <a:r>
              <a:rPr lang="zh-CN" altLang="en-US" smtClean="0">
                <a:solidFill>
                  <a:srgbClr val="00B050"/>
                </a:solidFill>
              </a:rPr>
              <a:t>适配器（</a:t>
            </a:r>
            <a:r>
              <a:rPr lang="en-US" altLang="zh-CN" smtClean="0">
                <a:solidFill>
                  <a:srgbClr val="00B050"/>
                </a:solidFill>
              </a:rPr>
              <a:t>Adapter</a:t>
            </a:r>
            <a:r>
              <a:rPr lang="zh-CN" altLang="en-US" smtClean="0">
                <a:solidFill>
                  <a:srgbClr val="00B050"/>
                </a:solidFill>
              </a:rPr>
              <a:t>）：通过包装一个需要适配的对象，把原接口转换成目标接口。</a:t>
            </a:r>
            <a:r>
              <a:rPr lang="zh-CN" altLang="en-US" smtClean="0"/>
              <a:t>　</a:t>
            </a:r>
            <a:endParaRPr lang="zh-CN" altLang="en-US" smtClean="0"/>
          </a:p>
          <a:p>
            <a:endParaRPr lang="en-US" altLang="zh-CN" smtClean="0"/>
          </a:p>
          <a:p>
            <a:pPr lvl="1" eaLnBrk="1" hangingPunct="1"/>
            <a:endParaRPr lang="en-US" altLang="zh-CN" smtClean="0"/>
          </a:p>
          <a:p>
            <a:pPr lvl="2"/>
            <a:endParaRPr lang="zh-CN" altLang="zh-CN" smtClean="0"/>
          </a:p>
          <a:p>
            <a:pPr lvl="1"/>
            <a:endParaRPr lang="en-US" altLang="zh-CN" smtClean="0"/>
          </a:p>
          <a:p>
            <a:pPr lvl="1" eaLnBrk="1" hangingPunct="1"/>
            <a:endParaRPr lang="en-US" altLang="zh-CN" smtClean="0"/>
          </a:p>
          <a:p>
            <a:pPr lvl="1" eaLnBrk="1" hangingPunct="1"/>
            <a:endParaRPr lang="en-US" altLang="zh-CN" smtClean="0"/>
          </a:p>
          <a:p>
            <a:pPr lvl="1" eaLnBrk="1" hangingPunct="1"/>
            <a:endParaRPr lang="en-US" altLang="zh-CN" smtClean="0"/>
          </a:p>
          <a:p>
            <a:pPr eaLnBrk="1" hangingPunct="1"/>
            <a:endParaRPr lang="en-US" altLang="zh-CN"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适配器</a:t>
            </a:r>
            <a:r>
              <a:rPr lang="en-US" altLang="zh-CN" smtClean="0"/>
              <a:t>adapter</a:t>
            </a:r>
            <a:r>
              <a:rPr lang="zh-CN" altLang="en-US" smtClean="0"/>
              <a:t>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en-US" smtClean="0"/>
              <a:t>下面的场景，如何解决？</a:t>
            </a:r>
            <a:endParaRPr lang="en-US" altLang="zh-CN" smtClean="0"/>
          </a:p>
          <a:p>
            <a:endParaRPr lang="en-US" altLang="zh-CN" smtClean="0"/>
          </a:p>
          <a:p>
            <a:endParaRPr lang="en-US" altLang="zh-CN" smtClean="0"/>
          </a:p>
          <a:p>
            <a:endParaRPr lang="en-US" altLang="zh-CN" smtClean="0"/>
          </a:p>
          <a:p>
            <a:r>
              <a:rPr lang="zh-CN" altLang="en-US" smtClean="0"/>
              <a:t>适配器模式解决方案：</a:t>
            </a:r>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pPr lvl="1" eaLnBrk="1" hangingPunct="1"/>
            <a:endParaRPr lang="en-US" altLang="zh-CN" smtClean="0"/>
          </a:p>
          <a:p>
            <a:pPr lvl="2"/>
            <a:endParaRPr lang="zh-CN" altLang="zh-CN" smtClean="0"/>
          </a:p>
          <a:p>
            <a:pPr lvl="1"/>
            <a:endParaRPr lang="en-US" altLang="zh-CN" smtClean="0"/>
          </a:p>
          <a:p>
            <a:pPr lvl="1" eaLnBrk="1" hangingPunct="1"/>
            <a:endParaRPr lang="en-US" altLang="zh-CN" smtClean="0"/>
          </a:p>
          <a:p>
            <a:pPr lvl="1" eaLnBrk="1" hangingPunct="1"/>
            <a:endParaRPr lang="en-US" altLang="zh-CN" smtClean="0"/>
          </a:p>
          <a:p>
            <a:pPr lvl="1" eaLnBrk="1" hangingPunct="1"/>
            <a:endParaRPr lang="en-US" altLang="zh-CN" smtClean="0"/>
          </a:p>
          <a:p>
            <a:pPr eaLnBrk="1" hangingPunct="1"/>
            <a:endParaRPr lang="en-US" altLang="zh-CN" smtClean="0"/>
          </a:p>
        </p:txBody>
      </p:sp>
      <p:pic>
        <p:nvPicPr>
          <p:cNvPr id="118786" name="Picture 2"/>
          <p:cNvPicPr>
            <a:picLocks noChangeAspect="1" noChangeArrowheads="1"/>
          </p:cNvPicPr>
          <p:nvPr/>
        </p:nvPicPr>
        <p:blipFill>
          <a:blip r:embed="rId1" cstate="print"/>
          <a:srcRect r="25033" b="48798"/>
          <a:stretch>
            <a:fillRect/>
          </a:stretch>
        </p:blipFill>
        <p:spPr bwMode="auto">
          <a:xfrm>
            <a:off x="1187624" y="1484784"/>
            <a:ext cx="5832648" cy="1224136"/>
          </a:xfrm>
          <a:prstGeom prst="rect">
            <a:avLst/>
          </a:prstGeom>
          <a:noFill/>
          <a:ln w="9525">
            <a:noFill/>
            <a:miter lim="800000"/>
            <a:headEnd/>
            <a:tailEnd/>
          </a:ln>
        </p:spPr>
      </p:pic>
      <p:pic>
        <p:nvPicPr>
          <p:cNvPr id="118788" name="Picture 4"/>
          <p:cNvPicPr>
            <a:picLocks noChangeAspect="1" noChangeArrowheads="1"/>
          </p:cNvPicPr>
          <p:nvPr/>
        </p:nvPicPr>
        <p:blipFill>
          <a:blip r:embed="rId2" cstate="print"/>
          <a:srcRect/>
          <a:stretch>
            <a:fillRect/>
          </a:stretch>
        </p:blipFill>
        <p:spPr bwMode="auto">
          <a:xfrm>
            <a:off x="1691680" y="3501008"/>
            <a:ext cx="5623029" cy="20882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适配器</a:t>
            </a:r>
            <a:r>
              <a:rPr lang="en-US" altLang="zh-CN" smtClean="0"/>
              <a:t>adapter</a:t>
            </a:r>
            <a:r>
              <a:rPr lang="zh-CN" altLang="en-US" smtClean="0"/>
              <a:t>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en-US" smtClean="0"/>
              <a:t>类适配器</a:t>
            </a:r>
            <a:endParaRPr lang="en-US" altLang="zh-CN" smtClean="0"/>
          </a:p>
          <a:p>
            <a:pPr>
              <a:buNone/>
            </a:pPr>
            <a:endParaRPr lang="en-US" altLang="zh-CN" smtClean="0"/>
          </a:p>
          <a:p>
            <a:pPr>
              <a:buNone/>
            </a:pPr>
            <a:endParaRPr lang="en-US" altLang="zh-CN" smtClean="0"/>
          </a:p>
          <a:p>
            <a:r>
              <a:rPr lang="zh-CN" altLang="en-US" smtClean="0"/>
              <a:t>对象适配器</a:t>
            </a:r>
            <a:endParaRPr lang="en-US" altLang="zh-CN" smtClean="0"/>
          </a:p>
          <a:p>
            <a:endParaRPr lang="en-US" altLang="zh-CN" smtClean="0"/>
          </a:p>
          <a:p>
            <a:pPr lvl="1"/>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pPr lvl="1" eaLnBrk="1" hangingPunct="1"/>
            <a:endParaRPr lang="en-US" altLang="zh-CN" smtClean="0"/>
          </a:p>
          <a:p>
            <a:pPr lvl="2"/>
            <a:endParaRPr lang="zh-CN" altLang="zh-CN" smtClean="0"/>
          </a:p>
          <a:p>
            <a:pPr lvl="1"/>
            <a:endParaRPr lang="en-US" altLang="zh-CN" smtClean="0"/>
          </a:p>
          <a:p>
            <a:pPr lvl="1" eaLnBrk="1" hangingPunct="1"/>
            <a:endParaRPr lang="en-US" altLang="zh-CN" smtClean="0"/>
          </a:p>
          <a:p>
            <a:pPr lvl="1" eaLnBrk="1" hangingPunct="1"/>
            <a:endParaRPr lang="en-US" altLang="zh-CN" smtClean="0"/>
          </a:p>
          <a:p>
            <a:pPr lvl="1" eaLnBrk="1" hangingPunct="1"/>
            <a:endParaRPr lang="en-US" altLang="zh-CN" smtClean="0"/>
          </a:p>
          <a:p>
            <a:pPr eaLnBrk="1" hangingPunct="1"/>
            <a:endParaRPr lang="en-US" altLang="zh-CN" smtClean="0"/>
          </a:p>
        </p:txBody>
      </p:sp>
      <p:graphicFrame>
        <p:nvGraphicFramePr>
          <p:cNvPr id="7" name="表格 6"/>
          <p:cNvGraphicFramePr>
            <a:graphicFrameLocks noGrp="1"/>
          </p:cNvGraphicFramePr>
          <p:nvPr/>
        </p:nvGraphicFramePr>
        <p:xfrm>
          <a:off x="2195736" y="1124744"/>
          <a:ext cx="5184576" cy="1158240"/>
        </p:xfrm>
        <a:graphic>
          <a:graphicData uri="http://schemas.openxmlformats.org/drawingml/2006/table">
            <a:tbl>
              <a:tblPr firstRow="1" bandRow="1">
                <a:tableStyleId>{C4B1156A-380E-4F78-BDF5-A606A8083BF9}</a:tableStyleId>
              </a:tblPr>
              <a:tblGrid>
                <a:gridCol w="5184576"/>
              </a:tblGrid>
              <a:tr h="370840">
                <a:tc>
                  <a:txBody>
                    <a:bodyPr/>
                    <a:lstStyle/>
                    <a:p>
                      <a:r>
                        <a:rPr lang="en-US" altLang="zh-CN" sz="1400" kern="1200" smtClean="0"/>
                        <a:t>class</a:t>
                      </a:r>
                      <a:r>
                        <a:rPr lang="en-US" altLang="zh-CN" sz="1400" smtClean="0"/>
                        <a:t> Adapter </a:t>
                      </a:r>
                      <a:r>
                        <a:rPr lang="en-US" altLang="zh-CN" sz="1400" kern="1200" smtClean="0">
                          <a:solidFill>
                            <a:srgbClr val="C00000"/>
                          </a:solidFill>
                        </a:rPr>
                        <a:t>extends</a:t>
                      </a:r>
                      <a:r>
                        <a:rPr lang="en-US" altLang="zh-CN" sz="1400" smtClean="0">
                          <a:solidFill>
                            <a:srgbClr val="C00000"/>
                          </a:solidFill>
                        </a:rPr>
                        <a:t> Adaptee </a:t>
                      </a:r>
                      <a:r>
                        <a:rPr lang="en-US" altLang="zh-CN" sz="1400" kern="1200" smtClean="0"/>
                        <a:t>implements</a:t>
                      </a:r>
                      <a:r>
                        <a:rPr lang="en-US" altLang="zh-CN" sz="1400" smtClean="0"/>
                        <a:t> Target{ </a:t>
                      </a:r>
                      <a:endParaRPr lang="en-US" altLang="zh-CN" sz="1400" smtClean="0"/>
                    </a:p>
                    <a:p>
                      <a:r>
                        <a:rPr lang="en-US" altLang="zh-CN" sz="1400" kern="1200" smtClean="0"/>
                        <a:t>      public</a:t>
                      </a:r>
                      <a:r>
                        <a:rPr lang="en-US" altLang="zh-CN" sz="1400" smtClean="0"/>
                        <a:t> </a:t>
                      </a:r>
                      <a:r>
                        <a:rPr lang="en-US" altLang="zh-CN" sz="1400" kern="1200" smtClean="0"/>
                        <a:t>void</a:t>
                      </a:r>
                      <a:r>
                        <a:rPr lang="en-US" altLang="zh-CN" sz="1400" smtClean="0"/>
                        <a:t> request() { </a:t>
                      </a:r>
                      <a:endParaRPr lang="en-US" altLang="zh-CN" sz="1400" smtClean="0"/>
                    </a:p>
                    <a:p>
                      <a:r>
                        <a:rPr lang="en-US" altLang="zh-CN" sz="1400" kern="1200" smtClean="0"/>
                        <a:t>           super</a:t>
                      </a:r>
                      <a:r>
                        <a:rPr lang="en-US" altLang="zh-CN" sz="1400" smtClean="0"/>
                        <a:t>.specificRequest(); </a:t>
                      </a:r>
                      <a:endParaRPr lang="en-US" altLang="zh-CN" sz="1400" smtClean="0"/>
                    </a:p>
                    <a:p>
                      <a:r>
                        <a:rPr lang="en-US" altLang="zh-CN" sz="1400" smtClean="0"/>
                        <a:t>      }</a:t>
                      </a:r>
                      <a:endParaRPr lang="en-US" altLang="zh-CN" sz="1400" smtClean="0"/>
                    </a:p>
                    <a:p>
                      <a:r>
                        <a:rPr lang="en-US" altLang="zh-CN" sz="1400" smtClean="0"/>
                        <a:t> }</a:t>
                      </a:r>
                      <a:endParaRPr lang="zh-CN" altLang="en-US" sz="1400"/>
                    </a:p>
                  </a:txBody>
                  <a:tcPr/>
                </a:tc>
              </a:tr>
            </a:tbl>
          </a:graphicData>
        </a:graphic>
      </p:graphicFrame>
      <p:graphicFrame>
        <p:nvGraphicFramePr>
          <p:cNvPr id="8" name="表格 7"/>
          <p:cNvGraphicFramePr>
            <a:graphicFrameLocks noGrp="1"/>
          </p:cNvGraphicFramePr>
          <p:nvPr/>
        </p:nvGraphicFramePr>
        <p:xfrm>
          <a:off x="2195736" y="2708920"/>
          <a:ext cx="5112568" cy="3096344"/>
        </p:xfrm>
        <a:graphic>
          <a:graphicData uri="http://schemas.openxmlformats.org/drawingml/2006/table">
            <a:tbl>
              <a:tblPr firstRow="1" bandRow="1">
                <a:tableStyleId>{C4B1156A-380E-4F78-BDF5-A606A8083BF9}</a:tableStyleId>
              </a:tblPr>
              <a:tblGrid>
                <a:gridCol w="5112568"/>
              </a:tblGrid>
              <a:tr h="3096344">
                <a:tc>
                  <a:txBody>
                    <a:bodyPr/>
                    <a:lstStyle/>
                    <a:p>
                      <a:r>
                        <a:rPr lang="en-US" altLang="zh-CN" sz="1400" u="none" kern="1200" smtClean="0"/>
                        <a:t>class Adapter implements Target{</a:t>
                      </a:r>
                      <a:endParaRPr lang="en-US" altLang="zh-CN" sz="1400" u="none" kern="1200" smtClean="0"/>
                    </a:p>
                    <a:p>
                      <a:r>
                        <a:rPr lang="en-US" altLang="zh-CN" sz="1400" u="none" kern="1200" smtClean="0">
                          <a:solidFill>
                            <a:srgbClr val="C00000"/>
                          </a:solidFill>
                        </a:rPr>
                        <a:t>         private Adaptee adaptee;</a:t>
                      </a:r>
                      <a:endParaRPr lang="en-US" altLang="zh-CN" sz="1400" u="none" kern="1200" smtClean="0">
                        <a:solidFill>
                          <a:srgbClr val="C00000"/>
                        </a:solidFill>
                      </a:endParaRPr>
                    </a:p>
                    <a:p>
                      <a:endParaRPr lang="zh-CN" altLang="en-US" sz="1400" u="none" kern="1200" smtClean="0"/>
                    </a:p>
                    <a:p>
                      <a:r>
                        <a:rPr lang="en-US" altLang="zh-CN" sz="1400" u="none" kern="1200" smtClean="0"/>
                        <a:t>       public Adapter (Adaptee adaptee) {</a:t>
                      </a:r>
                      <a:endParaRPr lang="en-US" altLang="zh-CN" sz="1400" u="none" kern="1200" smtClean="0"/>
                    </a:p>
                    <a:p>
                      <a:r>
                        <a:rPr lang="en-US" altLang="zh-CN" sz="1400" u="none" kern="1200" smtClean="0"/>
                        <a:t>             this.adaptee = adaptee;</a:t>
                      </a:r>
                      <a:endParaRPr lang="en-US" altLang="zh-CN" sz="1400" u="none" kern="1200" smtClean="0"/>
                    </a:p>
                    <a:p>
                      <a:r>
                        <a:rPr lang="en-US" altLang="zh-CN" sz="1400" u="none" kern="1200" smtClean="0"/>
                        <a:t>       }</a:t>
                      </a:r>
                      <a:endParaRPr lang="en-US" altLang="zh-CN" sz="1400" u="none" kern="1200" smtClean="0"/>
                    </a:p>
                    <a:p>
                      <a:endParaRPr lang="zh-CN" altLang="en-US" sz="1400" u="none" kern="1200" smtClean="0"/>
                    </a:p>
                    <a:p>
                      <a:r>
                        <a:rPr lang="en-US" altLang="zh-CN" sz="1400" u="none" kern="1200" smtClean="0"/>
                        <a:t>       public void request() {</a:t>
                      </a:r>
                      <a:endParaRPr lang="en-US" altLang="zh-CN" sz="1400" u="none" kern="1200" smtClean="0"/>
                    </a:p>
                    <a:p>
                      <a:r>
                        <a:rPr lang="en-US" altLang="zh-CN" sz="1400" u="none" kern="1200" smtClean="0"/>
                        <a:t>             this.adaptee.specificRequest();</a:t>
                      </a:r>
                      <a:endParaRPr lang="en-US" altLang="zh-CN" sz="1400" u="none" kern="1200" smtClean="0"/>
                    </a:p>
                    <a:p>
                      <a:r>
                        <a:rPr lang="en-US" altLang="zh-CN" sz="1400" u="none" kern="1200" smtClean="0"/>
                        <a:t>       }</a:t>
                      </a:r>
                      <a:endParaRPr lang="en-US" altLang="zh-CN" sz="1400" u="none" kern="1200" smtClean="0"/>
                    </a:p>
                    <a:p>
                      <a:r>
                        <a:rPr lang="en-US" altLang="zh-CN" sz="1400" u="none" kern="1200" smtClean="0"/>
                        <a:t>}</a:t>
                      </a:r>
                      <a:endParaRPr lang="zh-CN" altLang="en-US" sz="1400" u="none"/>
                    </a:p>
                  </a:txBody>
                  <a:tcPr/>
                </a:tc>
              </a:tr>
            </a:tbl>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适配器</a:t>
            </a:r>
            <a:r>
              <a:rPr lang="en-US" altLang="zh-CN" smtClean="0"/>
              <a:t>adapter</a:t>
            </a:r>
            <a:r>
              <a:rPr lang="zh-CN" altLang="en-US" smtClean="0"/>
              <a:t>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en-US" smtClean="0"/>
              <a:t>工作中的场景</a:t>
            </a:r>
            <a:endParaRPr lang="en-US" altLang="zh-CN" smtClean="0"/>
          </a:p>
          <a:p>
            <a:pPr lvl="1"/>
            <a:r>
              <a:rPr lang="zh-CN" altLang="en-US" smtClean="0"/>
              <a:t>经常用来做旧系统改造和升级</a:t>
            </a:r>
            <a:endParaRPr lang="en-US" altLang="zh-CN" smtClean="0"/>
          </a:p>
          <a:p>
            <a:pPr lvl="1"/>
            <a:r>
              <a:rPr lang="zh-CN" altLang="en-US" smtClean="0"/>
              <a:t>如果我们的系统开发之后再也不需要维护，那么很多模式都是没必要的，但是不幸的是，事实却是维护一个系统的代价往往是开发一个系统的数倍。</a:t>
            </a:r>
            <a:endParaRPr lang="en-US" altLang="zh-CN" smtClean="0"/>
          </a:p>
          <a:p>
            <a:r>
              <a:rPr lang="zh-CN" altLang="en-US" smtClean="0"/>
              <a:t>我们学习中见过的场景</a:t>
            </a:r>
            <a:endParaRPr lang="en-US" altLang="zh-CN" smtClean="0"/>
          </a:p>
          <a:p>
            <a:pPr lvl="1"/>
            <a:r>
              <a:rPr lang="en-US" altLang="zh-CN" smtClean="0"/>
              <a:t>java.io.InputStreamReader(InputStream)</a:t>
            </a:r>
            <a:endParaRPr lang="en-US" altLang="zh-CN" smtClean="0"/>
          </a:p>
          <a:p>
            <a:pPr lvl="1"/>
            <a:r>
              <a:rPr lang="en-US" altLang="zh-CN" smtClean="0"/>
              <a:t>java.io.OutputStreamWriter(OutputStream)</a:t>
            </a:r>
            <a:endParaRPr lang="en-US" altLang="zh-CN" smtClean="0"/>
          </a:p>
          <a:p>
            <a:endParaRPr lang="en-US" altLang="zh-CN" smtClean="0"/>
          </a:p>
          <a:p>
            <a:pPr lvl="1"/>
            <a:endParaRPr lang="en-US" altLang="zh-CN" smtClean="0"/>
          </a:p>
          <a:p>
            <a:pPr lvl="1"/>
            <a:endParaRPr lang="en-US" altLang="zh-CN" smtClean="0"/>
          </a:p>
          <a:p>
            <a:pPr lvl="1"/>
            <a:endParaRPr lang="en-US" altLang="zh-CN" smtClean="0"/>
          </a:p>
          <a:p>
            <a:endParaRPr lang="en-US" altLang="zh-CN" smtClean="0"/>
          </a:p>
          <a:p>
            <a:endParaRPr lang="en-US" altLang="zh-CN" smtClean="0"/>
          </a:p>
          <a:p>
            <a:endParaRPr lang="en-US" altLang="zh-CN" smtClean="0"/>
          </a:p>
          <a:p>
            <a:endParaRPr lang="en-US" altLang="zh-CN" smtClean="0"/>
          </a:p>
          <a:p>
            <a:pPr lvl="1" eaLnBrk="1" hangingPunct="1"/>
            <a:endParaRPr lang="en-US" altLang="zh-CN" smtClean="0"/>
          </a:p>
          <a:p>
            <a:pPr lvl="2"/>
            <a:endParaRPr lang="zh-CN" altLang="zh-CN" smtClean="0"/>
          </a:p>
          <a:p>
            <a:pPr lvl="1"/>
            <a:endParaRPr lang="en-US" altLang="zh-CN" smtClean="0"/>
          </a:p>
          <a:p>
            <a:pPr lvl="1" eaLnBrk="1" hangingPunct="1"/>
            <a:endParaRPr lang="en-US" altLang="zh-CN" smtClean="0"/>
          </a:p>
          <a:p>
            <a:pPr lvl="1" eaLnBrk="1" hangingPunct="1"/>
            <a:endParaRPr lang="en-US" altLang="zh-CN" smtClean="0"/>
          </a:p>
          <a:p>
            <a:pPr lvl="1" eaLnBrk="1" hangingPunct="1"/>
            <a:endParaRPr lang="en-US" altLang="zh-CN" smtClean="0"/>
          </a:p>
          <a:p>
            <a:pPr eaLnBrk="1" hangingPunct="1"/>
            <a:endParaRPr lang="en-US" altLang="zh-CN"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代理模式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pPr lvl="0"/>
            <a:r>
              <a:rPr lang="zh-CN" altLang="en-US" b="1" smtClean="0"/>
              <a:t>代理</a:t>
            </a:r>
            <a:r>
              <a:rPr lang="zh-CN" altLang="zh-CN" b="1" smtClean="0"/>
              <a:t>模式</a:t>
            </a:r>
            <a:r>
              <a:rPr lang="en-US" altLang="zh-CN" b="1" smtClean="0"/>
              <a:t>(Proxy  pattern)</a:t>
            </a:r>
            <a:r>
              <a:rPr lang="zh-CN" altLang="zh-CN" smtClean="0"/>
              <a:t>：</a:t>
            </a:r>
            <a:endParaRPr lang="en-US" altLang="zh-CN" smtClean="0"/>
          </a:p>
          <a:p>
            <a:pPr lvl="1"/>
            <a:r>
              <a:rPr lang="zh-CN" altLang="en-US" sz="1800" smtClean="0">
                <a:solidFill>
                  <a:srgbClr val="C00000"/>
                </a:solidFill>
              </a:rPr>
              <a:t>核心作用：</a:t>
            </a:r>
            <a:endParaRPr lang="en-US" altLang="zh-CN" sz="1800" smtClean="0">
              <a:solidFill>
                <a:srgbClr val="C00000"/>
              </a:solidFill>
            </a:endParaRPr>
          </a:p>
          <a:p>
            <a:pPr lvl="2"/>
            <a:r>
              <a:rPr lang="zh-CN" altLang="zh-CN" sz="1600" smtClean="0">
                <a:solidFill>
                  <a:srgbClr val="C00000"/>
                </a:solidFill>
              </a:rPr>
              <a:t>通过代理，控制对对象的访问！ </a:t>
            </a:r>
            <a:br>
              <a:rPr lang="en-US" altLang="zh-CN" sz="1600" smtClean="0">
                <a:solidFill>
                  <a:srgbClr val="C00000"/>
                </a:solidFill>
              </a:rPr>
            </a:br>
            <a:r>
              <a:rPr lang="zh-CN" altLang="zh-CN" sz="1400" smtClean="0">
                <a:solidFill>
                  <a:srgbClr val="C00000"/>
                </a:solidFill>
              </a:rPr>
              <a:t>可以详细控制访问</a:t>
            </a:r>
            <a:r>
              <a:rPr lang="zh-CN" altLang="zh-CN" sz="1400" b="1" smtClean="0">
                <a:solidFill>
                  <a:srgbClr val="00B0F0"/>
                </a:solidFill>
              </a:rPr>
              <a:t>某个</a:t>
            </a:r>
            <a:r>
              <a:rPr lang="zh-CN" altLang="en-US" sz="1400" b="1" smtClean="0">
                <a:solidFill>
                  <a:srgbClr val="00B0F0"/>
                </a:solidFill>
              </a:rPr>
              <a:t>（某类）</a:t>
            </a:r>
            <a:r>
              <a:rPr lang="zh-CN" altLang="zh-CN" sz="1400" b="1" smtClean="0">
                <a:solidFill>
                  <a:srgbClr val="00B0F0"/>
                </a:solidFill>
              </a:rPr>
              <a:t>对象</a:t>
            </a:r>
            <a:r>
              <a:rPr lang="zh-CN" altLang="zh-CN" sz="1400" smtClean="0">
                <a:solidFill>
                  <a:srgbClr val="C00000"/>
                </a:solidFill>
              </a:rPr>
              <a:t>的方法，在调用这个方法前做前置处理，调用这个方法后做后置处理。（即：</a:t>
            </a:r>
            <a:r>
              <a:rPr lang="en-US" altLang="zh-CN" sz="1400" smtClean="0">
                <a:solidFill>
                  <a:srgbClr val="C00000"/>
                </a:solidFill>
              </a:rPr>
              <a:t>AOP</a:t>
            </a:r>
            <a:r>
              <a:rPr lang="zh-CN" altLang="zh-CN" sz="1400" smtClean="0">
                <a:solidFill>
                  <a:srgbClr val="C00000"/>
                </a:solidFill>
              </a:rPr>
              <a:t>的微观实现！）</a:t>
            </a:r>
            <a:endParaRPr lang="en-US" altLang="zh-CN" smtClean="0">
              <a:solidFill>
                <a:srgbClr val="C00000"/>
              </a:solidFill>
            </a:endParaRPr>
          </a:p>
          <a:p>
            <a:pPr lvl="1"/>
            <a:r>
              <a:rPr lang="en-US" altLang="zh-CN" sz="1800" smtClean="0">
                <a:solidFill>
                  <a:srgbClr val="7030A0"/>
                </a:solidFill>
              </a:rPr>
              <a:t>AOP(Aspect  Oriented  Programming</a:t>
            </a:r>
            <a:r>
              <a:rPr lang="zh-CN" altLang="en-US" sz="1800" smtClean="0">
                <a:solidFill>
                  <a:srgbClr val="7030A0"/>
                </a:solidFill>
              </a:rPr>
              <a:t>面向切面编程</a:t>
            </a:r>
            <a:r>
              <a:rPr lang="en-US" altLang="zh-CN" sz="1800" smtClean="0">
                <a:solidFill>
                  <a:srgbClr val="7030A0"/>
                </a:solidFill>
              </a:rPr>
              <a:t>)</a:t>
            </a:r>
            <a:r>
              <a:rPr lang="zh-CN" altLang="en-US" sz="1800" smtClean="0">
                <a:solidFill>
                  <a:srgbClr val="7030A0"/>
                </a:solidFill>
              </a:rPr>
              <a:t>的核心实现机制！</a:t>
            </a:r>
            <a:endParaRPr lang="en-US" altLang="zh-CN" smtClean="0">
              <a:solidFill>
                <a:srgbClr val="7030A0"/>
              </a:solidFill>
            </a:endParaRPr>
          </a:p>
          <a:p>
            <a:pPr lvl="1"/>
            <a:endParaRPr lang="en-US" altLang="zh-CN" sz="1400" b="1" smtClean="0">
              <a:solidFill>
                <a:srgbClr val="00B050"/>
              </a:solidFill>
            </a:endParaRPr>
          </a:p>
          <a:p>
            <a:pPr lvl="1" eaLnBrk="1" hangingPunct="1"/>
            <a:endParaRPr lang="en-US" altLang="zh-CN" smtClean="0"/>
          </a:p>
          <a:p>
            <a:pPr lvl="1" eaLnBrk="1" hangingPunct="1"/>
            <a:endParaRPr lang="en-US" altLang="zh-CN" smtClean="0"/>
          </a:p>
          <a:p>
            <a:pPr eaLnBrk="1" hangingPunct="1"/>
            <a:endParaRPr lang="en-US" altLang="zh-CN" smtClean="0"/>
          </a:p>
        </p:txBody>
      </p:sp>
      <p:sp>
        <p:nvSpPr>
          <p:cNvPr id="5" name="矩形标注 4"/>
          <p:cNvSpPr/>
          <p:nvPr/>
        </p:nvSpPr>
        <p:spPr>
          <a:xfrm>
            <a:off x="6156176" y="1124744"/>
            <a:ext cx="1440160" cy="648072"/>
          </a:xfrm>
          <a:prstGeom prst="wedgeRectCallout">
            <a:avLst>
              <a:gd name="adj1" fmla="val -61518"/>
              <a:gd name="adj2" fmla="val 871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mtClean="0"/>
              <a:t>从而实现将统一流程代码放到代理类中处理</a:t>
            </a:r>
            <a:endParaRPr lang="zh-CN" altLang="en-US"/>
          </a:p>
        </p:txBody>
      </p:sp>
      <p:sp>
        <p:nvSpPr>
          <p:cNvPr id="3074" name="AutoShape 2" descr="http://img1.imgtn.bdimg.com/it/u=490263973,2525635248&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076" name="AutoShape 4" descr="http://img1.imgtn.bdimg.com/it/u=490263973,2525635248&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3084" name="Picture 12" descr="http://img1.cache.netease.com/catchpic/F/F5/F5F83EC687A0494ACD3ACBD21AFE9319.jpg"/>
          <p:cNvPicPr>
            <a:picLocks noChangeAspect="1" noChangeArrowheads="1"/>
          </p:cNvPicPr>
          <p:nvPr/>
        </p:nvPicPr>
        <p:blipFill>
          <a:blip r:embed="rId1" cstate="print"/>
          <a:srcRect/>
          <a:stretch>
            <a:fillRect/>
          </a:stretch>
        </p:blipFill>
        <p:spPr bwMode="auto">
          <a:xfrm>
            <a:off x="5004048" y="2852936"/>
            <a:ext cx="797835" cy="1196752"/>
          </a:xfrm>
          <a:prstGeom prst="rect">
            <a:avLst/>
          </a:prstGeom>
          <a:noFill/>
        </p:spPr>
      </p:pic>
      <p:cxnSp>
        <p:nvCxnSpPr>
          <p:cNvPr id="13" name="直接箭头连接符 12"/>
          <p:cNvCxnSpPr/>
          <p:nvPr/>
        </p:nvCxnSpPr>
        <p:spPr>
          <a:xfrm>
            <a:off x="2339752" y="3068960"/>
            <a:ext cx="2880320" cy="216024"/>
          </a:xfrm>
          <a:prstGeom prst="straightConnector1">
            <a:avLst/>
          </a:prstGeom>
          <a:ln w="31750" cmpd="sng">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3086" name="Picture 14" descr="http://www.baiju.org/weibopic/1887831637.jpg"/>
          <p:cNvPicPr>
            <a:picLocks noChangeAspect="1" noChangeArrowheads="1"/>
          </p:cNvPicPr>
          <p:nvPr/>
        </p:nvPicPr>
        <p:blipFill>
          <a:blip r:embed="rId2" cstate="print"/>
          <a:srcRect/>
          <a:stretch>
            <a:fillRect/>
          </a:stretch>
        </p:blipFill>
        <p:spPr bwMode="auto">
          <a:xfrm>
            <a:off x="3635896" y="4797152"/>
            <a:ext cx="1138436" cy="1138436"/>
          </a:xfrm>
          <a:prstGeom prst="rect">
            <a:avLst/>
          </a:prstGeom>
          <a:noFill/>
        </p:spPr>
      </p:pic>
      <p:cxnSp>
        <p:nvCxnSpPr>
          <p:cNvPr id="17" name="直接箭头连接符 16"/>
          <p:cNvCxnSpPr>
            <a:stCxn id="34" idx="3"/>
          </p:cNvCxnSpPr>
          <p:nvPr/>
        </p:nvCxnSpPr>
        <p:spPr>
          <a:xfrm>
            <a:off x="2033439" y="5198343"/>
            <a:ext cx="1602457" cy="30857"/>
          </a:xfrm>
          <a:prstGeom prst="straightConnector1">
            <a:avLst/>
          </a:prstGeom>
          <a:ln w="31750" cmpd="sng">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5724128" y="5085184"/>
            <a:ext cx="1440160" cy="432048"/>
          </a:xfrm>
          <a:prstGeom prst="straightConnector1">
            <a:avLst/>
          </a:prstGeom>
          <a:ln w="31750" cmpd="sng">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940152" y="3068960"/>
            <a:ext cx="1338828" cy="923330"/>
          </a:xfrm>
          <a:prstGeom prst="rect">
            <a:avLst/>
          </a:prstGeom>
          <a:noFill/>
        </p:spPr>
        <p:txBody>
          <a:bodyPr wrap="none" rtlCol="0">
            <a:spAutoFit/>
          </a:bodyPr>
          <a:lstStyle/>
          <a:p>
            <a:pPr marL="342900" indent="-342900">
              <a:buAutoNum type="arabicPeriod"/>
            </a:pPr>
            <a:r>
              <a:rPr lang="zh-CN" altLang="en-US" sz="900" smtClean="0"/>
              <a:t>面谈</a:t>
            </a:r>
            <a:endParaRPr lang="en-US" altLang="zh-CN" sz="900" smtClean="0"/>
          </a:p>
          <a:p>
            <a:pPr marL="342900" indent="-342900">
              <a:buAutoNum type="arabicPeriod"/>
            </a:pPr>
            <a:r>
              <a:rPr lang="zh-CN" altLang="en-US" sz="900" smtClean="0"/>
              <a:t>合同起草</a:t>
            </a:r>
            <a:endParaRPr lang="en-US" altLang="zh-CN" sz="900" smtClean="0"/>
          </a:p>
          <a:p>
            <a:pPr marL="342900" indent="-342900">
              <a:buAutoNum type="arabicPeriod"/>
            </a:pPr>
            <a:r>
              <a:rPr lang="zh-CN" altLang="en-US" sz="900" smtClean="0"/>
              <a:t>签字，收预付款</a:t>
            </a:r>
            <a:endParaRPr lang="en-US" altLang="zh-CN" sz="900" smtClean="0"/>
          </a:p>
          <a:p>
            <a:pPr marL="342900" indent="-342900">
              <a:buAutoNum type="arabicPeriod"/>
            </a:pPr>
            <a:r>
              <a:rPr lang="zh-CN" altLang="en-US" sz="900" smtClean="0"/>
              <a:t>安排机票和车辆</a:t>
            </a:r>
            <a:endParaRPr lang="en-US" altLang="zh-CN" sz="900" smtClean="0"/>
          </a:p>
          <a:p>
            <a:pPr marL="342900" indent="-342900">
              <a:buAutoNum type="arabicPeriod"/>
            </a:pPr>
            <a:r>
              <a:rPr lang="zh-CN" altLang="en-US" sz="900" smtClean="0">
                <a:solidFill>
                  <a:srgbClr val="FF0000"/>
                </a:solidFill>
              </a:rPr>
              <a:t>唱歌</a:t>
            </a:r>
            <a:endParaRPr lang="en-US" altLang="zh-CN" sz="900" smtClean="0"/>
          </a:p>
          <a:p>
            <a:pPr marL="342900" indent="-342900">
              <a:buAutoNum type="arabicPeriod"/>
            </a:pPr>
            <a:r>
              <a:rPr lang="zh-CN" altLang="en-US" sz="900" smtClean="0"/>
              <a:t>收尾款</a:t>
            </a:r>
            <a:endParaRPr lang="zh-CN" altLang="en-US" sz="900"/>
          </a:p>
        </p:txBody>
      </p:sp>
      <p:sp>
        <p:nvSpPr>
          <p:cNvPr id="23" name="TextBox 22"/>
          <p:cNvSpPr txBox="1"/>
          <p:nvPr/>
        </p:nvSpPr>
        <p:spPr>
          <a:xfrm>
            <a:off x="4716016" y="4869160"/>
            <a:ext cx="1338828" cy="923330"/>
          </a:xfrm>
          <a:prstGeom prst="rect">
            <a:avLst/>
          </a:prstGeom>
          <a:noFill/>
        </p:spPr>
        <p:txBody>
          <a:bodyPr wrap="none" rtlCol="0">
            <a:spAutoFit/>
          </a:bodyPr>
          <a:lstStyle/>
          <a:p>
            <a:pPr marL="342900" indent="-342900">
              <a:buAutoNum type="arabicPeriod"/>
            </a:pPr>
            <a:r>
              <a:rPr lang="zh-CN" altLang="en-US" sz="900" smtClean="0"/>
              <a:t>面谈</a:t>
            </a:r>
            <a:endParaRPr lang="en-US" altLang="zh-CN" sz="900" smtClean="0"/>
          </a:p>
          <a:p>
            <a:pPr marL="342900" indent="-342900">
              <a:buAutoNum type="arabicPeriod"/>
            </a:pPr>
            <a:r>
              <a:rPr lang="zh-CN" altLang="en-US" sz="900" smtClean="0"/>
              <a:t>合同起草</a:t>
            </a:r>
            <a:endParaRPr lang="en-US" altLang="zh-CN" sz="900" smtClean="0"/>
          </a:p>
          <a:p>
            <a:pPr marL="342900" indent="-342900">
              <a:buAutoNum type="arabicPeriod"/>
            </a:pPr>
            <a:r>
              <a:rPr lang="zh-CN" altLang="en-US" sz="900" smtClean="0"/>
              <a:t>签字，收预付款</a:t>
            </a:r>
            <a:endParaRPr lang="en-US" altLang="zh-CN" sz="900" smtClean="0"/>
          </a:p>
          <a:p>
            <a:pPr marL="342900" indent="-342900">
              <a:buAutoNum type="arabicPeriod"/>
            </a:pPr>
            <a:r>
              <a:rPr lang="zh-CN" altLang="en-US" sz="900" smtClean="0"/>
              <a:t>安排机票和车辆</a:t>
            </a:r>
            <a:endParaRPr lang="en-US" altLang="zh-CN" sz="900" smtClean="0"/>
          </a:p>
          <a:p>
            <a:pPr marL="342900" indent="-342900">
              <a:buAutoNum type="arabicPeriod"/>
            </a:pPr>
            <a:r>
              <a:rPr lang="zh-CN" altLang="en-US" sz="900" smtClean="0">
                <a:solidFill>
                  <a:srgbClr val="FF0000"/>
                </a:solidFill>
              </a:rPr>
              <a:t>安排唱歌</a:t>
            </a:r>
            <a:endParaRPr lang="en-US" altLang="zh-CN" sz="900" smtClean="0"/>
          </a:p>
          <a:p>
            <a:pPr marL="342900" indent="-342900">
              <a:buAutoNum type="arabicPeriod"/>
            </a:pPr>
            <a:r>
              <a:rPr lang="zh-CN" altLang="en-US" sz="900" smtClean="0"/>
              <a:t>收尾款</a:t>
            </a:r>
            <a:endParaRPr lang="zh-CN" altLang="en-US" sz="900"/>
          </a:p>
        </p:txBody>
      </p:sp>
      <p:sp>
        <p:nvSpPr>
          <p:cNvPr id="29" name="TextBox 28"/>
          <p:cNvSpPr txBox="1"/>
          <p:nvPr/>
        </p:nvSpPr>
        <p:spPr>
          <a:xfrm>
            <a:off x="7884368" y="4365104"/>
            <a:ext cx="543739" cy="307777"/>
          </a:xfrm>
          <a:prstGeom prst="rect">
            <a:avLst/>
          </a:prstGeom>
          <a:noFill/>
        </p:spPr>
        <p:txBody>
          <a:bodyPr wrap="none" rtlCol="0">
            <a:spAutoFit/>
          </a:bodyPr>
          <a:lstStyle/>
          <a:p>
            <a:r>
              <a:rPr lang="zh-CN" altLang="en-US" smtClean="0"/>
              <a:t>唱歌</a:t>
            </a:r>
            <a:endParaRPr lang="zh-CN" altLang="en-US"/>
          </a:p>
        </p:txBody>
      </p:sp>
      <p:pic>
        <p:nvPicPr>
          <p:cNvPr id="3087" name="Picture 15"/>
          <p:cNvPicPr>
            <a:picLocks noChangeAspect="1" noChangeArrowheads="1"/>
          </p:cNvPicPr>
          <p:nvPr/>
        </p:nvPicPr>
        <p:blipFill>
          <a:blip r:embed="rId3" cstate="print"/>
          <a:srcRect/>
          <a:stretch>
            <a:fillRect/>
          </a:stretch>
        </p:blipFill>
        <p:spPr bwMode="auto">
          <a:xfrm>
            <a:off x="1835696" y="2852936"/>
            <a:ext cx="485775" cy="514350"/>
          </a:xfrm>
          <a:prstGeom prst="rect">
            <a:avLst/>
          </a:prstGeom>
          <a:noFill/>
          <a:ln w="9525">
            <a:noFill/>
            <a:miter lim="800000"/>
            <a:headEnd/>
            <a:tailEnd/>
          </a:ln>
        </p:spPr>
      </p:pic>
      <p:pic>
        <p:nvPicPr>
          <p:cNvPr id="34" name="Picture 15"/>
          <p:cNvPicPr>
            <a:picLocks noChangeAspect="1" noChangeArrowheads="1"/>
          </p:cNvPicPr>
          <p:nvPr/>
        </p:nvPicPr>
        <p:blipFill>
          <a:blip r:embed="rId3" cstate="print"/>
          <a:srcRect/>
          <a:stretch>
            <a:fillRect/>
          </a:stretch>
        </p:blipFill>
        <p:spPr bwMode="auto">
          <a:xfrm>
            <a:off x="1547664" y="4941168"/>
            <a:ext cx="485775" cy="514350"/>
          </a:xfrm>
          <a:prstGeom prst="rect">
            <a:avLst/>
          </a:prstGeom>
          <a:noFill/>
          <a:ln w="9525">
            <a:noFill/>
            <a:miter lim="800000"/>
            <a:headEnd/>
            <a:tailEnd/>
          </a:ln>
        </p:spPr>
      </p:pic>
      <p:cxnSp>
        <p:nvCxnSpPr>
          <p:cNvPr id="37" name="直接箭头连接符 36"/>
          <p:cNvCxnSpPr/>
          <p:nvPr/>
        </p:nvCxnSpPr>
        <p:spPr>
          <a:xfrm flipV="1">
            <a:off x="2339752" y="3429000"/>
            <a:ext cx="2808312" cy="360040"/>
          </a:xfrm>
          <a:prstGeom prst="straightConnector1">
            <a:avLst/>
          </a:prstGeom>
          <a:ln w="31750" cmpd="sng">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40" name="Picture 15"/>
          <p:cNvPicPr>
            <a:picLocks noChangeAspect="1" noChangeArrowheads="1"/>
          </p:cNvPicPr>
          <p:nvPr/>
        </p:nvPicPr>
        <p:blipFill>
          <a:blip r:embed="rId3" cstate="print"/>
          <a:srcRect/>
          <a:stretch>
            <a:fillRect/>
          </a:stretch>
        </p:blipFill>
        <p:spPr bwMode="auto">
          <a:xfrm>
            <a:off x="1835696" y="3501008"/>
            <a:ext cx="485775" cy="514350"/>
          </a:xfrm>
          <a:prstGeom prst="rect">
            <a:avLst/>
          </a:prstGeom>
          <a:noFill/>
          <a:ln w="9525">
            <a:noFill/>
            <a:miter lim="800000"/>
            <a:headEnd/>
            <a:tailEnd/>
          </a:ln>
        </p:spPr>
      </p:pic>
      <p:pic>
        <p:nvPicPr>
          <p:cNvPr id="45" name="Picture 12" descr="http://img1.cache.netease.com/catchpic/F/F5/F5F83EC687A0494ACD3ACBD21AFE9319.jpg"/>
          <p:cNvPicPr>
            <a:picLocks noChangeAspect="1" noChangeArrowheads="1"/>
          </p:cNvPicPr>
          <p:nvPr/>
        </p:nvPicPr>
        <p:blipFill>
          <a:blip r:embed="rId1" cstate="print"/>
          <a:srcRect/>
          <a:stretch>
            <a:fillRect/>
          </a:stretch>
        </p:blipFill>
        <p:spPr bwMode="auto">
          <a:xfrm>
            <a:off x="7092280" y="4149080"/>
            <a:ext cx="797835" cy="1196752"/>
          </a:xfrm>
          <a:prstGeom prst="rect">
            <a:avLst/>
          </a:prstGeom>
          <a:noFill/>
        </p:spPr>
      </p:pic>
      <p:pic>
        <p:nvPicPr>
          <p:cNvPr id="3089" name="Picture 17" descr="http://www.ewoka.com/uploads/allimg/120928/7_120928105338_4.jpg"/>
          <p:cNvPicPr>
            <a:picLocks noChangeAspect="1" noChangeArrowheads="1"/>
          </p:cNvPicPr>
          <p:nvPr/>
        </p:nvPicPr>
        <p:blipFill>
          <a:blip r:embed="rId4" cstate="print"/>
          <a:srcRect/>
          <a:stretch>
            <a:fillRect/>
          </a:stretch>
        </p:blipFill>
        <p:spPr bwMode="auto">
          <a:xfrm>
            <a:off x="7236296" y="5517232"/>
            <a:ext cx="1104700" cy="769641"/>
          </a:xfrm>
          <a:prstGeom prst="rect">
            <a:avLst/>
          </a:prstGeom>
          <a:noFill/>
        </p:spPr>
      </p:pic>
      <p:cxnSp>
        <p:nvCxnSpPr>
          <p:cNvPr id="47" name="直接箭头连接符 46"/>
          <p:cNvCxnSpPr>
            <a:endCxn id="3089" idx="1"/>
          </p:cNvCxnSpPr>
          <p:nvPr/>
        </p:nvCxnSpPr>
        <p:spPr>
          <a:xfrm>
            <a:off x="5652120" y="5589240"/>
            <a:ext cx="1584176" cy="312813"/>
          </a:xfrm>
          <a:prstGeom prst="straightConnector1">
            <a:avLst/>
          </a:prstGeom>
          <a:ln w="31750" cmpd="sng">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53" idx="3"/>
          </p:cNvCxnSpPr>
          <p:nvPr/>
        </p:nvCxnSpPr>
        <p:spPr>
          <a:xfrm flipV="1">
            <a:off x="2033439" y="5661249"/>
            <a:ext cx="1602457" cy="185166"/>
          </a:xfrm>
          <a:prstGeom prst="straightConnector1">
            <a:avLst/>
          </a:prstGeom>
          <a:ln w="31750" cmpd="sng">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53" name="Picture 15"/>
          <p:cNvPicPr>
            <a:picLocks noChangeAspect="1" noChangeArrowheads="1"/>
          </p:cNvPicPr>
          <p:nvPr/>
        </p:nvPicPr>
        <p:blipFill>
          <a:blip r:embed="rId3" cstate="print"/>
          <a:srcRect/>
          <a:stretch>
            <a:fillRect/>
          </a:stretch>
        </p:blipFill>
        <p:spPr bwMode="auto">
          <a:xfrm>
            <a:off x="1547664" y="5589240"/>
            <a:ext cx="485775" cy="514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cstate="print"/>
          <a:srcRect/>
          <a:stretch>
            <a:fillRect/>
          </a:stretch>
        </p:blipFill>
        <p:spPr bwMode="auto">
          <a:xfrm>
            <a:off x="5505450" y="980728"/>
            <a:ext cx="3638550" cy="3895725"/>
          </a:xfrm>
          <a:prstGeom prst="rect">
            <a:avLst/>
          </a:prstGeom>
          <a:noFill/>
          <a:ln w="9525">
            <a:noFill/>
            <a:miter lim="800000"/>
            <a:headEnd/>
            <a:tailEnd/>
          </a:ln>
        </p:spPr>
      </p:pic>
      <p:sp>
        <p:nvSpPr>
          <p:cNvPr id="25602" name="标题 1"/>
          <p:cNvSpPr>
            <a:spLocks noGrp="1"/>
          </p:cNvSpPr>
          <p:nvPr>
            <p:ph type="title"/>
          </p:nvPr>
        </p:nvSpPr>
        <p:spPr>
          <a:xfrm>
            <a:off x="0" y="0"/>
            <a:ext cx="7092950" cy="857250"/>
          </a:xfrm>
        </p:spPr>
        <p:txBody>
          <a:bodyPr/>
          <a:lstStyle/>
          <a:p>
            <a:pPr eaLnBrk="1" hangingPunct="1"/>
            <a:r>
              <a:rPr lang="zh-CN" altLang="en-US" smtClean="0"/>
              <a:t>代理模式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pPr lvl="0"/>
            <a:r>
              <a:rPr lang="zh-CN" altLang="en-US" b="1" smtClean="0"/>
              <a:t>代理</a:t>
            </a:r>
            <a:r>
              <a:rPr lang="zh-CN" altLang="zh-CN" b="1" smtClean="0"/>
              <a:t>模式</a:t>
            </a:r>
            <a:r>
              <a:rPr lang="en-US" altLang="zh-CN" b="1" smtClean="0"/>
              <a:t>(Proxy  pattern)</a:t>
            </a:r>
            <a:r>
              <a:rPr lang="zh-CN" altLang="zh-CN" smtClean="0"/>
              <a:t>：</a:t>
            </a:r>
            <a:endParaRPr lang="en-US" altLang="zh-CN" smtClean="0"/>
          </a:p>
          <a:p>
            <a:pPr lvl="1"/>
            <a:r>
              <a:rPr lang="zh-CN" altLang="en-US" sz="1800" smtClean="0">
                <a:solidFill>
                  <a:srgbClr val="00B050"/>
                </a:solidFill>
              </a:rPr>
              <a:t>核心角色：</a:t>
            </a:r>
            <a:endParaRPr lang="en-US" altLang="zh-CN" sz="1800" smtClean="0">
              <a:solidFill>
                <a:srgbClr val="00B050"/>
              </a:solidFill>
            </a:endParaRPr>
          </a:p>
          <a:p>
            <a:pPr lvl="2"/>
            <a:r>
              <a:rPr lang="zh-CN" altLang="en-US" sz="1600" smtClean="0">
                <a:solidFill>
                  <a:srgbClr val="00B050"/>
                </a:solidFill>
              </a:rPr>
              <a:t>抽象角色</a:t>
            </a:r>
            <a:r>
              <a:rPr lang="en-US" altLang="zh-CN" sz="1600" smtClean="0">
                <a:solidFill>
                  <a:srgbClr val="00B050"/>
                </a:solidFill>
              </a:rPr>
              <a:t>	</a:t>
            </a:r>
            <a:endParaRPr lang="en-US" altLang="zh-CN" sz="1600" smtClean="0">
              <a:solidFill>
                <a:srgbClr val="00B050"/>
              </a:solidFill>
            </a:endParaRPr>
          </a:p>
          <a:p>
            <a:pPr lvl="3"/>
            <a:r>
              <a:rPr lang="zh-CN" altLang="en-US" sz="1400" smtClean="0">
                <a:solidFill>
                  <a:srgbClr val="00B050"/>
                </a:solidFill>
              </a:rPr>
              <a:t>定义代理角色和真实角色的公共对外方法</a:t>
            </a:r>
            <a:endParaRPr lang="en-US" altLang="zh-CN" sz="1400" smtClean="0">
              <a:solidFill>
                <a:srgbClr val="00B050"/>
              </a:solidFill>
            </a:endParaRPr>
          </a:p>
          <a:p>
            <a:pPr lvl="2"/>
            <a:r>
              <a:rPr lang="zh-CN" altLang="en-US" sz="1600" smtClean="0">
                <a:solidFill>
                  <a:srgbClr val="00B050"/>
                </a:solidFill>
              </a:rPr>
              <a:t>真实角色</a:t>
            </a:r>
            <a:endParaRPr lang="en-US" altLang="zh-CN" sz="1600" smtClean="0">
              <a:solidFill>
                <a:srgbClr val="00B050"/>
              </a:solidFill>
            </a:endParaRPr>
          </a:p>
          <a:p>
            <a:pPr lvl="3"/>
            <a:r>
              <a:rPr lang="zh-CN" altLang="en-US" sz="1400" smtClean="0">
                <a:solidFill>
                  <a:srgbClr val="00B050"/>
                </a:solidFill>
              </a:rPr>
              <a:t>实现抽象角色，定义真实角色所要实现的业务逻辑，</a:t>
            </a:r>
            <a:br>
              <a:rPr lang="en-US" altLang="zh-CN" sz="1400" smtClean="0">
                <a:solidFill>
                  <a:srgbClr val="00B050"/>
                </a:solidFill>
              </a:rPr>
            </a:br>
            <a:r>
              <a:rPr lang="zh-CN" altLang="en-US" sz="1400" smtClean="0">
                <a:solidFill>
                  <a:srgbClr val="00B050"/>
                </a:solidFill>
              </a:rPr>
              <a:t>供代理角色调用。</a:t>
            </a:r>
            <a:endParaRPr lang="en-US" altLang="zh-CN" sz="1400" smtClean="0">
              <a:solidFill>
                <a:srgbClr val="00B050"/>
              </a:solidFill>
            </a:endParaRPr>
          </a:p>
          <a:p>
            <a:pPr lvl="3"/>
            <a:r>
              <a:rPr lang="zh-CN" altLang="en-US" sz="1400" b="1" smtClean="0">
                <a:solidFill>
                  <a:srgbClr val="00B050"/>
                </a:solidFill>
              </a:rPr>
              <a:t>关注真正的业务逻辑！</a:t>
            </a:r>
            <a:endParaRPr lang="en-US" altLang="zh-CN" sz="1400" b="1" smtClean="0">
              <a:solidFill>
                <a:srgbClr val="00B050"/>
              </a:solidFill>
            </a:endParaRPr>
          </a:p>
          <a:p>
            <a:pPr lvl="2"/>
            <a:r>
              <a:rPr lang="zh-CN" altLang="en-US" sz="1600" smtClean="0">
                <a:solidFill>
                  <a:srgbClr val="00B050"/>
                </a:solidFill>
              </a:rPr>
              <a:t>代理角色</a:t>
            </a:r>
            <a:endParaRPr lang="en-US" altLang="zh-CN" sz="1600" smtClean="0">
              <a:solidFill>
                <a:srgbClr val="00B050"/>
              </a:solidFill>
            </a:endParaRPr>
          </a:p>
          <a:p>
            <a:pPr lvl="3"/>
            <a:r>
              <a:rPr lang="zh-CN" altLang="en-US" sz="1400" smtClean="0">
                <a:solidFill>
                  <a:srgbClr val="00B050"/>
                </a:solidFill>
              </a:rPr>
              <a:t>实现抽象角色，是真实角色的代理，通过真实角色</a:t>
            </a:r>
            <a:br>
              <a:rPr lang="en-US" altLang="zh-CN" sz="1400" smtClean="0">
                <a:solidFill>
                  <a:srgbClr val="00B050"/>
                </a:solidFill>
              </a:rPr>
            </a:br>
            <a:r>
              <a:rPr lang="zh-CN" altLang="en-US" sz="1400" smtClean="0">
                <a:solidFill>
                  <a:srgbClr val="00B050"/>
                </a:solidFill>
              </a:rPr>
              <a:t>的业务逻辑方法来实现抽象方法，并可以附加</a:t>
            </a:r>
            <a:br>
              <a:rPr lang="en-US" altLang="zh-CN" sz="1400" smtClean="0">
                <a:solidFill>
                  <a:srgbClr val="00B050"/>
                </a:solidFill>
              </a:rPr>
            </a:br>
            <a:r>
              <a:rPr lang="zh-CN" altLang="en-US" sz="1400" smtClean="0">
                <a:solidFill>
                  <a:srgbClr val="00B050"/>
                </a:solidFill>
              </a:rPr>
              <a:t>自己的操作。</a:t>
            </a:r>
            <a:endParaRPr lang="en-US" altLang="zh-CN" sz="1400" smtClean="0">
              <a:solidFill>
                <a:srgbClr val="00B050"/>
              </a:solidFill>
            </a:endParaRPr>
          </a:p>
          <a:p>
            <a:pPr lvl="3"/>
            <a:endParaRPr lang="en-US" altLang="zh-CN" sz="1400" smtClean="0">
              <a:solidFill>
                <a:srgbClr val="00B050"/>
              </a:solidFill>
            </a:endParaRPr>
          </a:p>
          <a:p>
            <a:pPr lvl="3"/>
            <a:r>
              <a:rPr lang="zh-CN" altLang="en-US" sz="1400" b="1" smtClean="0">
                <a:solidFill>
                  <a:srgbClr val="00B050"/>
                </a:solidFill>
              </a:rPr>
              <a:t>将统一的流程控制放到代理角色中处理！</a:t>
            </a:r>
            <a:endParaRPr lang="en-US" altLang="zh-CN" sz="1400" b="1" smtClean="0">
              <a:solidFill>
                <a:srgbClr val="00B050"/>
              </a:solidFill>
            </a:endParaRPr>
          </a:p>
          <a:p>
            <a:pPr lvl="1" eaLnBrk="1" hangingPunct="1"/>
            <a:endParaRPr lang="en-US" altLang="zh-CN" smtClean="0"/>
          </a:p>
          <a:p>
            <a:pPr lvl="1" eaLnBrk="1" hangingPunct="1"/>
            <a:endParaRPr lang="en-US" altLang="zh-CN" smtClean="0"/>
          </a:p>
          <a:p>
            <a:pPr eaLnBrk="1" hangingPunct="1"/>
            <a:endParaRPr lang="en-US" altLang="zh-CN"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0" y="0"/>
            <a:ext cx="7019925" cy="857250"/>
          </a:xfrm>
        </p:spPr>
        <p:txBody>
          <a:bodyPr/>
          <a:lstStyle/>
          <a:p>
            <a:pPr eaLnBrk="1" hangingPunct="1"/>
            <a:r>
              <a:rPr lang="zh-CN" altLang="en-US" smtClean="0"/>
              <a:t>单例模式</a:t>
            </a:r>
            <a:endParaRPr lang="zh-CN" altLang="en-US" smtClean="0"/>
          </a:p>
        </p:txBody>
      </p:sp>
      <p:sp>
        <p:nvSpPr>
          <p:cNvPr id="24579" name="内容占位符 2"/>
          <p:cNvSpPr>
            <a:spLocks noGrp="1"/>
          </p:cNvSpPr>
          <p:nvPr>
            <p:ph idx="1"/>
          </p:nvPr>
        </p:nvSpPr>
        <p:spPr>
          <a:xfrm>
            <a:off x="142875" y="1000125"/>
            <a:ext cx="8786813" cy="5073650"/>
          </a:xfrm>
        </p:spPr>
        <p:txBody>
          <a:bodyPr/>
          <a:lstStyle/>
          <a:p>
            <a:pPr eaLnBrk="1" hangingPunct="1"/>
            <a:r>
              <a:rPr lang="zh-CN" altLang="en-US" smtClean="0"/>
              <a:t>单例模式的优点：</a:t>
            </a:r>
            <a:endParaRPr lang="en-US" altLang="zh-CN" smtClean="0"/>
          </a:p>
          <a:p>
            <a:pPr lvl="1" eaLnBrk="1" hangingPunct="1"/>
            <a:r>
              <a:rPr lang="zh-CN" altLang="zh-CN" sz="1800" smtClean="0">
                <a:solidFill>
                  <a:srgbClr val="C00000"/>
                </a:solidFill>
              </a:rPr>
              <a:t>由于单例模式只生成一个实例，减少了系统性能开销，当一个对象的产生需要比较多的资源时，如读取配置、产生其他依赖对象时，则可以通过在应用启动时直接产生一个单例对象，然后永久驻留内存的方式来解决</a:t>
            </a:r>
            <a:endParaRPr lang="en-US" altLang="zh-CN" sz="1800" smtClean="0">
              <a:solidFill>
                <a:srgbClr val="C00000"/>
              </a:solidFill>
            </a:endParaRPr>
          </a:p>
          <a:p>
            <a:pPr lvl="1" eaLnBrk="1" hangingPunct="1"/>
            <a:r>
              <a:rPr lang="zh-CN" altLang="zh-CN" sz="1800" smtClean="0">
                <a:solidFill>
                  <a:srgbClr val="0070C0"/>
                </a:solidFill>
              </a:rPr>
              <a:t>单例模式可以在系统设置全局的访问点，优化环共享资源访问，例如可以设计一个单例类，负责所有数据表的映射处理</a:t>
            </a:r>
            <a:endParaRPr lang="en-US" altLang="zh-CN" sz="1800" smtClean="0">
              <a:solidFill>
                <a:srgbClr val="0070C0"/>
              </a:solidFill>
            </a:endParaRPr>
          </a:p>
          <a:p>
            <a:pPr eaLnBrk="1" hangingPunct="1"/>
            <a:endParaRPr lang="en-US" altLang="zh-CN" smtClean="0"/>
          </a:p>
          <a:p>
            <a:pPr eaLnBrk="1" hangingPunct="1"/>
            <a:r>
              <a:rPr lang="zh-CN" altLang="en-US" smtClean="0"/>
              <a:t>常见的五种单例模式实现方式：</a:t>
            </a:r>
            <a:endParaRPr lang="en-US" altLang="zh-CN" smtClean="0"/>
          </a:p>
          <a:p>
            <a:pPr lvl="1" eaLnBrk="1" hangingPunct="1"/>
            <a:r>
              <a:rPr lang="zh-CN" altLang="en-US" sz="1800" smtClean="0"/>
              <a:t>主要：</a:t>
            </a:r>
            <a:endParaRPr lang="en-US" altLang="zh-CN" sz="1800" smtClean="0"/>
          </a:p>
          <a:p>
            <a:pPr lvl="2" eaLnBrk="1" hangingPunct="1"/>
            <a:r>
              <a:rPr lang="zh-CN" altLang="en-US" sz="1600" smtClean="0">
                <a:solidFill>
                  <a:srgbClr val="FF0000"/>
                </a:solidFill>
              </a:rPr>
              <a:t>饿汉式（线程安全，调用效率高。 但是，不能延时加载。）</a:t>
            </a:r>
            <a:endParaRPr lang="en-US" altLang="zh-CN" sz="1600" smtClean="0">
              <a:solidFill>
                <a:srgbClr val="FF0000"/>
              </a:solidFill>
            </a:endParaRPr>
          </a:p>
          <a:p>
            <a:pPr lvl="2" eaLnBrk="1" hangingPunct="1"/>
            <a:r>
              <a:rPr lang="zh-CN" altLang="en-US" sz="1600" smtClean="0">
                <a:solidFill>
                  <a:srgbClr val="0070C0"/>
                </a:solidFill>
              </a:rPr>
              <a:t>懒汉式（线程安全，调用效率不高。 但是，可以延时加载。）</a:t>
            </a:r>
            <a:endParaRPr lang="en-US" altLang="zh-CN" sz="1600" smtClean="0">
              <a:solidFill>
                <a:srgbClr val="0070C0"/>
              </a:solidFill>
            </a:endParaRPr>
          </a:p>
          <a:p>
            <a:pPr lvl="1" eaLnBrk="1" hangingPunct="1"/>
            <a:r>
              <a:rPr lang="zh-CN" altLang="en-US" sz="1800" smtClean="0"/>
              <a:t>其他：</a:t>
            </a:r>
            <a:endParaRPr lang="en-US" altLang="zh-CN" sz="1800" smtClean="0"/>
          </a:p>
          <a:p>
            <a:pPr lvl="2" eaLnBrk="1" hangingPunct="1"/>
            <a:r>
              <a:rPr lang="zh-CN" altLang="en-US" sz="1600" smtClean="0">
                <a:solidFill>
                  <a:srgbClr val="C00000"/>
                </a:solidFill>
              </a:rPr>
              <a:t>双重检测锁式（由于</a:t>
            </a:r>
            <a:r>
              <a:rPr lang="en-US" altLang="zh-CN" sz="1600" smtClean="0">
                <a:solidFill>
                  <a:srgbClr val="C00000"/>
                </a:solidFill>
              </a:rPr>
              <a:t>JVM</a:t>
            </a:r>
            <a:r>
              <a:rPr lang="zh-CN" altLang="en-US" sz="1600" smtClean="0">
                <a:solidFill>
                  <a:srgbClr val="C00000"/>
                </a:solidFill>
              </a:rPr>
              <a:t>底层内部模型原因，偶尔会出问题。不建议使用）</a:t>
            </a:r>
            <a:endParaRPr lang="en-US" altLang="zh-CN" sz="1600" smtClean="0">
              <a:solidFill>
                <a:srgbClr val="C00000"/>
              </a:solidFill>
            </a:endParaRPr>
          </a:p>
          <a:p>
            <a:pPr lvl="2" eaLnBrk="1" hangingPunct="1"/>
            <a:r>
              <a:rPr lang="zh-CN" altLang="en-US" sz="1600" smtClean="0">
                <a:solidFill>
                  <a:srgbClr val="0070C0"/>
                </a:solidFill>
              </a:rPr>
              <a:t>静态内部类式</a:t>
            </a:r>
            <a:r>
              <a:rPr lang="en-US" altLang="zh-CN" sz="1600" smtClean="0">
                <a:solidFill>
                  <a:srgbClr val="0070C0"/>
                </a:solidFill>
              </a:rPr>
              <a:t>(</a:t>
            </a:r>
            <a:r>
              <a:rPr lang="zh-CN" altLang="en-US" sz="1600" smtClean="0">
                <a:solidFill>
                  <a:srgbClr val="0070C0"/>
                </a:solidFill>
              </a:rPr>
              <a:t>线程安全，调用效率高。 但是，可以延时加载</a:t>
            </a:r>
            <a:r>
              <a:rPr lang="en-US" altLang="zh-CN" sz="1600" smtClean="0">
                <a:solidFill>
                  <a:srgbClr val="0070C0"/>
                </a:solidFill>
              </a:rPr>
              <a:t>)</a:t>
            </a:r>
            <a:endParaRPr lang="en-US" altLang="zh-CN" sz="1600" smtClean="0">
              <a:solidFill>
                <a:srgbClr val="0070C0"/>
              </a:solidFill>
            </a:endParaRPr>
          </a:p>
          <a:p>
            <a:pPr lvl="2" eaLnBrk="1" hangingPunct="1"/>
            <a:r>
              <a:rPr lang="zh-CN" altLang="en-US" sz="1600" smtClean="0">
                <a:solidFill>
                  <a:srgbClr val="C00000"/>
                </a:solidFill>
              </a:rPr>
              <a:t>枚举单例</a:t>
            </a:r>
            <a:r>
              <a:rPr lang="en-US" altLang="zh-CN" sz="1600" smtClean="0">
                <a:solidFill>
                  <a:srgbClr val="C00000"/>
                </a:solidFill>
              </a:rPr>
              <a:t>(</a:t>
            </a:r>
            <a:r>
              <a:rPr lang="zh-CN" altLang="en-US" sz="1600" smtClean="0">
                <a:solidFill>
                  <a:srgbClr val="C00000"/>
                </a:solidFill>
              </a:rPr>
              <a:t>线程安全，调用效率高，不能延时加载</a:t>
            </a:r>
            <a:r>
              <a:rPr lang="en-US" altLang="zh-CN" sz="1600" smtClean="0">
                <a:solidFill>
                  <a:srgbClr val="C00000"/>
                </a:solidFill>
              </a:rPr>
              <a:t>)</a:t>
            </a:r>
            <a:endParaRPr lang="zh-CN" altLang="zh-CN" sz="1600" smtClean="0">
              <a:solidFill>
                <a:srgbClr val="C00000"/>
              </a:solidFill>
            </a:endParaRPr>
          </a:p>
          <a:p>
            <a:pPr lvl="1" eaLnBrk="1" hangingPunct="1"/>
            <a:endParaRPr lang="zh-CN" altLang="en-US"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代理模式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en-US" smtClean="0">
                <a:solidFill>
                  <a:srgbClr val="0070C0"/>
                </a:solidFill>
              </a:rPr>
              <a:t>应用场景：</a:t>
            </a:r>
            <a:endParaRPr lang="en-US" altLang="zh-CN" smtClean="0">
              <a:solidFill>
                <a:srgbClr val="0070C0"/>
              </a:solidFill>
            </a:endParaRPr>
          </a:p>
          <a:p>
            <a:pPr lvl="1"/>
            <a:r>
              <a:rPr lang="zh-CN" altLang="en-US" smtClean="0">
                <a:solidFill>
                  <a:srgbClr val="0070C0"/>
                </a:solidFill>
              </a:rPr>
              <a:t>安全代理：屏蔽对真实角色的直接访问。</a:t>
            </a:r>
            <a:endParaRPr lang="en-US" altLang="zh-CN" smtClean="0">
              <a:solidFill>
                <a:srgbClr val="0070C0"/>
              </a:solidFill>
            </a:endParaRPr>
          </a:p>
          <a:p>
            <a:pPr lvl="1"/>
            <a:r>
              <a:rPr lang="zh-CN" altLang="en-US" smtClean="0">
                <a:solidFill>
                  <a:srgbClr val="0070C0"/>
                </a:solidFill>
              </a:rPr>
              <a:t>远程代理：通过代理类处理远程方法调用</a:t>
            </a:r>
            <a:r>
              <a:rPr lang="en-US" altLang="zh-CN" smtClean="0">
                <a:solidFill>
                  <a:srgbClr val="0070C0"/>
                </a:solidFill>
              </a:rPr>
              <a:t>(RMI)</a:t>
            </a:r>
            <a:endParaRPr lang="en-US" altLang="zh-CN" smtClean="0">
              <a:solidFill>
                <a:srgbClr val="0070C0"/>
              </a:solidFill>
            </a:endParaRPr>
          </a:p>
          <a:p>
            <a:pPr lvl="1"/>
            <a:r>
              <a:rPr lang="zh-CN" altLang="en-US" smtClean="0">
                <a:solidFill>
                  <a:srgbClr val="0070C0"/>
                </a:solidFill>
              </a:rPr>
              <a:t>延迟加载：先加载轻量级的代理对象，真正需要再加载真实对象。</a:t>
            </a:r>
            <a:endParaRPr lang="en-US" altLang="zh-CN" smtClean="0">
              <a:solidFill>
                <a:srgbClr val="0070C0"/>
              </a:solidFill>
            </a:endParaRPr>
          </a:p>
          <a:p>
            <a:pPr lvl="2"/>
            <a:r>
              <a:rPr lang="zh-CN" altLang="en-US" sz="900" smtClean="0"/>
              <a:t>比如你要开发一个大文档查看软件，大文档中有大的图片，有可能一个图片有</a:t>
            </a:r>
            <a:r>
              <a:rPr lang="en-US" altLang="zh-CN" sz="900" smtClean="0"/>
              <a:t>100MB</a:t>
            </a:r>
            <a:r>
              <a:rPr lang="zh-CN" altLang="en-US" sz="900" smtClean="0"/>
              <a:t>，在打开文件时不可能将所有的图片都显示出来，这样就可以使用代理模式，当需要查看图片时，用</a:t>
            </a:r>
            <a:r>
              <a:rPr lang="en-US" altLang="zh-CN" sz="900" smtClean="0"/>
              <a:t>proxy</a:t>
            </a:r>
            <a:r>
              <a:rPr lang="zh-CN" altLang="en-US" sz="900" smtClean="0"/>
              <a:t>来进行大图片的打开。</a:t>
            </a:r>
            <a:endParaRPr lang="en-US" altLang="zh-CN" sz="900" smtClean="0"/>
          </a:p>
          <a:p>
            <a:r>
              <a:rPr lang="zh-CN" altLang="en-US" smtClean="0">
                <a:solidFill>
                  <a:srgbClr val="0070C0"/>
                </a:solidFill>
              </a:rPr>
              <a:t>分类：</a:t>
            </a:r>
            <a:endParaRPr lang="en-US" altLang="zh-CN" smtClean="0">
              <a:solidFill>
                <a:srgbClr val="0070C0"/>
              </a:solidFill>
            </a:endParaRPr>
          </a:p>
          <a:p>
            <a:pPr lvl="1"/>
            <a:r>
              <a:rPr lang="zh-CN" altLang="en-US" smtClean="0">
                <a:solidFill>
                  <a:srgbClr val="C00000"/>
                </a:solidFill>
              </a:rPr>
              <a:t>静态代理</a:t>
            </a:r>
            <a:r>
              <a:rPr lang="en-US" altLang="zh-CN" smtClean="0">
                <a:solidFill>
                  <a:srgbClr val="C00000"/>
                </a:solidFill>
              </a:rPr>
              <a:t>(</a:t>
            </a:r>
            <a:r>
              <a:rPr lang="zh-CN" altLang="en-US" smtClean="0">
                <a:solidFill>
                  <a:srgbClr val="C00000"/>
                </a:solidFill>
              </a:rPr>
              <a:t>静态定义代理类</a:t>
            </a:r>
            <a:r>
              <a:rPr lang="en-US" altLang="zh-CN" smtClean="0">
                <a:solidFill>
                  <a:srgbClr val="C00000"/>
                </a:solidFill>
              </a:rPr>
              <a:t>)</a:t>
            </a:r>
            <a:endParaRPr lang="en-US" altLang="zh-CN" smtClean="0">
              <a:solidFill>
                <a:srgbClr val="C00000"/>
              </a:solidFill>
            </a:endParaRPr>
          </a:p>
          <a:p>
            <a:pPr lvl="1"/>
            <a:r>
              <a:rPr lang="zh-CN" altLang="en-US" smtClean="0">
                <a:solidFill>
                  <a:srgbClr val="C00000"/>
                </a:solidFill>
              </a:rPr>
              <a:t>动态代理</a:t>
            </a:r>
            <a:r>
              <a:rPr lang="en-US" altLang="zh-CN" smtClean="0">
                <a:solidFill>
                  <a:srgbClr val="C00000"/>
                </a:solidFill>
              </a:rPr>
              <a:t>(</a:t>
            </a:r>
            <a:r>
              <a:rPr lang="zh-CN" altLang="en-US" smtClean="0">
                <a:solidFill>
                  <a:srgbClr val="C00000"/>
                </a:solidFill>
              </a:rPr>
              <a:t>动态生成代理类</a:t>
            </a:r>
            <a:r>
              <a:rPr lang="en-US" altLang="zh-CN" smtClean="0">
                <a:solidFill>
                  <a:srgbClr val="C00000"/>
                </a:solidFill>
              </a:rPr>
              <a:t>)</a:t>
            </a:r>
            <a:endParaRPr lang="en-US" altLang="zh-CN" smtClean="0">
              <a:solidFill>
                <a:srgbClr val="C00000"/>
              </a:solidFill>
            </a:endParaRPr>
          </a:p>
          <a:p>
            <a:pPr lvl="2"/>
            <a:r>
              <a:rPr lang="en-US" altLang="zh-CN" smtClean="0">
                <a:solidFill>
                  <a:srgbClr val="C00000"/>
                </a:solidFill>
              </a:rPr>
              <a:t>JDK</a:t>
            </a:r>
            <a:r>
              <a:rPr lang="zh-CN" altLang="en-US" smtClean="0">
                <a:solidFill>
                  <a:srgbClr val="C00000"/>
                </a:solidFill>
              </a:rPr>
              <a:t>自带的动态代理</a:t>
            </a:r>
            <a:endParaRPr lang="en-US" altLang="zh-CN" smtClean="0">
              <a:solidFill>
                <a:srgbClr val="C00000"/>
              </a:solidFill>
            </a:endParaRPr>
          </a:p>
          <a:p>
            <a:pPr lvl="2"/>
            <a:r>
              <a:rPr lang="en-US" altLang="zh-CN" smtClean="0">
                <a:solidFill>
                  <a:srgbClr val="C00000"/>
                </a:solidFill>
              </a:rPr>
              <a:t>javaassist</a:t>
            </a:r>
            <a:r>
              <a:rPr lang="zh-CN" altLang="en-US" smtClean="0">
                <a:solidFill>
                  <a:srgbClr val="C00000"/>
                </a:solidFill>
              </a:rPr>
              <a:t>字节码操作库实现</a:t>
            </a:r>
            <a:endParaRPr lang="en-US" altLang="zh-CN" smtClean="0">
              <a:solidFill>
                <a:srgbClr val="C00000"/>
              </a:solidFill>
            </a:endParaRPr>
          </a:p>
          <a:p>
            <a:pPr lvl="2"/>
            <a:r>
              <a:rPr lang="en-US" altLang="zh-CN" smtClean="0">
                <a:solidFill>
                  <a:srgbClr val="C00000"/>
                </a:solidFill>
              </a:rPr>
              <a:t>CGLIB</a:t>
            </a:r>
            <a:endParaRPr lang="en-US" altLang="zh-CN" smtClean="0">
              <a:solidFill>
                <a:srgbClr val="C00000"/>
              </a:solidFill>
            </a:endParaRPr>
          </a:p>
          <a:p>
            <a:pPr lvl="2"/>
            <a:r>
              <a:rPr lang="en-US" altLang="zh-CN" smtClean="0">
                <a:solidFill>
                  <a:srgbClr val="C00000"/>
                </a:solidFill>
              </a:rPr>
              <a:t>ASM(</a:t>
            </a:r>
            <a:r>
              <a:rPr lang="zh-CN" altLang="en-US" smtClean="0">
                <a:solidFill>
                  <a:srgbClr val="C00000"/>
                </a:solidFill>
              </a:rPr>
              <a:t>底层使用指令，可维护性较差</a:t>
            </a:r>
            <a:r>
              <a:rPr lang="en-US" altLang="zh-CN" smtClean="0">
                <a:solidFill>
                  <a:srgbClr val="C00000"/>
                </a:solidFill>
              </a:rPr>
              <a:t>)</a:t>
            </a:r>
            <a:endParaRPr lang="zh-CN" altLang="zh-CN" smtClean="0">
              <a:solidFill>
                <a:srgbClr val="C00000"/>
              </a:solidFill>
            </a:endParaRPr>
          </a:p>
          <a:p>
            <a:pPr lvl="1"/>
            <a:endParaRPr lang="en-US" altLang="zh-CN" smtClean="0"/>
          </a:p>
          <a:p>
            <a:pPr lvl="1" eaLnBrk="1" hangingPunct="1"/>
            <a:endParaRPr lang="en-US" altLang="zh-CN" smtClean="0"/>
          </a:p>
          <a:p>
            <a:pPr lvl="2"/>
            <a:endParaRPr lang="zh-CN" altLang="zh-CN" smtClean="0"/>
          </a:p>
          <a:p>
            <a:pPr lvl="1"/>
            <a:endParaRPr lang="en-US" altLang="zh-CN" smtClean="0"/>
          </a:p>
          <a:p>
            <a:pPr lvl="1" eaLnBrk="1" hangingPunct="1"/>
            <a:endParaRPr lang="en-US" altLang="zh-CN" smtClean="0"/>
          </a:p>
          <a:p>
            <a:pPr lvl="1" eaLnBrk="1" hangingPunct="1"/>
            <a:endParaRPr lang="en-US" altLang="zh-CN" smtClean="0"/>
          </a:p>
          <a:p>
            <a:pPr lvl="1" eaLnBrk="1" hangingPunct="1"/>
            <a:endParaRPr lang="en-US" altLang="zh-CN" smtClean="0"/>
          </a:p>
          <a:p>
            <a:pPr eaLnBrk="1" hangingPunct="1"/>
            <a:endParaRPr lang="en-US" altLang="zh-CN"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静态代理（</a:t>
            </a:r>
            <a:r>
              <a:rPr lang="en-US" altLang="zh-CN" smtClean="0"/>
              <a:t>static  proxy</a:t>
            </a:r>
            <a:r>
              <a:rPr lang="zh-CN" altLang="en-US" smtClean="0"/>
              <a:t>）</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en-US" smtClean="0"/>
              <a:t>静态代理</a:t>
            </a:r>
            <a:r>
              <a:rPr lang="en-US" altLang="zh-CN" smtClean="0"/>
              <a:t>(</a:t>
            </a:r>
            <a:r>
              <a:rPr lang="zh-CN" altLang="en-US" smtClean="0"/>
              <a:t>静态定义代理类</a:t>
            </a:r>
            <a:r>
              <a:rPr lang="en-US" altLang="zh-CN" smtClean="0"/>
              <a:t>)</a:t>
            </a:r>
            <a:endParaRPr lang="en-US" altLang="zh-CN" smtClean="0"/>
          </a:p>
          <a:p>
            <a:pPr lvl="1" eaLnBrk="1" hangingPunct="1"/>
            <a:endParaRPr lang="en-US" altLang="zh-CN" smtClean="0"/>
          </a:p>
          <a:p>
            <a:pPr lvl="2"/>
            <a:endParaRPr lang="zh-CN" altLang="zh-CN" smtClean="0"/>
          </a:p>
          <a:p>
            <a:pPr lvl="1"/>
            <a:endParaRPr lang="en-US" altLang="zh-CN" smtClean="0"/>
          </a:p>
          <a:p>
            <a:pPr lvl="1" eaLnBrk="1" hangingPunct="1"/>
            <a:endParaRPr lang="en-US" altLang="zh-CN" smtClean="0"/>
          </a:p>
          <a:p>
            <a:pPr lvl="1" eaLnBrk="1" hangingPunct="1"/>
            <a:endParaRPr lang="en-US" altLang="zh-CN" smtClean="0"/>
          </a:p>
          <a:p>
            <a:pPr lvl="1" eaLnBrk="1" hangingPunct="1"/>
            <a:endParaRPr lang="en-US" altLang="zh-CN" smtClean="0"/>
          </a:p>
          <a:p>
            <a:pPr eaLnBrk="1" hangingPunct="1"/>
            <a:endParaRPr lang="en-US" altLang="zh-CN" smtClean="0"/>
          </a:p>
        </p:txBody>
      </p:sp>
      <p:pic>
        <p:nvPicPr>
          <p:cNvPr id="111618" name="Picture 2"/>
          <p:cNvPicPr>
            <a:picLocks noChangeAspect="1" noChangeArrowheads="1"/>
          </p:cNvPicPr>
          <p:nvPr/>
        </p:nvPicPr>
        <p:blipFill>
          <a:blip r:embed="rId1" cstate="print"/>
          <a:srcRect/>
          <a:stretch>
            <a:fillRect/>
          </a:stretch>
        </p:blipFill>
        <p:spPr bwMode="auto">
          <a:xfrm>
            <a:off x="2195736" y="1844824"/>
            <a:ext cx="3918156" cy="35283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动态代理</a:t>
            </a:r>
            <a:r>
              <a:rPr lang="en-US" altLang="zh-CN" smtClean="0"/>
              <a:t>(dynamic  proxy)</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en-US" smtClean="0">
                <a:solidFill>
                  <a:srgbClr val="C00000"/>
                </a:solidFill>
              </a:rPr>
              <a:t>动态代理</a:t>
            </a:r>
            <a:r>
              <a:rPr lang="en-US" altLang="zh-CN" smtClean="0">
                <a:solidFill>
                  <a:srgbClr val="C00000"/>
                </a:solidFill>
              </a:rPr>
              <a:t>(</a:t>
            </a:r>
            <a:r>
              <a:rPr lang="zh-CN" altLang="en-US" smtClean="0">
                <a:solidFill>
                  <a:srgbClr val="C00000"/>
                </a:solidFill>
              </a:rPr>
              <a:t>动态生成代理类</a:t>
            </a:r>
            <a:r>
              <a:rPr lang="en-US" altLang="zh-CN" smtClean="0">
                <a:solidFill>
                  <a:srgbClr val="C00000"/>
                </a:solidFill>
              </a:rPr>
              <a:t>)</a:t>
            </a:r>
            <a:endParaRPr lang="en-US" altLang="zh-CN" smtClean="0">
              <a:solidFill>
                <a:srgbClr val="C00000"/>
              </a:solidFill>
            </a:endParaRPr>
          </a:p>
          <a:p>
            <a:pPr lvl="2"/>
            <a:r>
              <a:rPr lang="en-US" altLang="zh-CN" smtClean="0">
                <a:solidFill>
                  <a:srgbClr val="C00000"/>
                </a:solidFill>
              </a:rPr>
              <a:t>JDK</a:t>
            </a:r>
            <a:r>
              <a:rPr lang="zh-CN" altLang="en-US" smtClean="0">
                <a:solidFill>
                  <a:srgbClr val="C00000"/>
                </a:solidFill>
              </a:rPr>
              <a:t>自带的动态代理</a:t>
            </a:r>
            <a:endParaRPr lang="en-US" altLang="zh-CN" smtClean="0">
              <a:solidFill>
                <a:srgbClr val="C00000"/>
              </a:solidFill>
            </a:endParaRPr>
          </a:p>
          <a:p>
            <a:pPr lvl="2"/>
            <a:r>
              <a:rPr lang="en-US" altLang="zh-CN" smtClean="0">
                <a:solidFill>
                  <a:srgbClr val="C00000"/>
                </a:solidFill>
              </a:rPr>
              <a:t>javaassist</a:t>
            </a:r>
            <a:r>
              <a:rPr lang="zh-CN" altLang="en-US" smtClean="0">
                <a:solidFill>
                  <a:srgbClr val="C00000"/>
                </a:solidFill>
              </a:rPr>
              <a:t>字节码操作库实现</a:t>
            </a:r>
            <a:endParaRPr lang="en-US" altLang="zh-CN" smtClean="0">
              <a:solidFill>
                <a:srgbClr val="C00000"/>
              </a:solidFill>
            </a:endParaRPr>
          </a:p>
          <a:p>
            <a:pPr lvl="2"/>
            <a:r>
              <a:rPr lang="en-US" altLang="zh-CN" smtClean="0">
                <a:solidFill>
                  <a:srgbClr val="92D050"/>
                </a:solidFill>
              </a:rPr>
              <a:t>CGLIB</a:t>
            </a:r>
            <a:endParaRPr lang="en-US" altLang="zh-CN" smtClean="0">
              <a:solidFill>
                <a:srgbClr val="92D050"/>
              </a:solidFill>
            </a:endParaRPr>
          </a:p>
          <a:p>
            <a:pPr lvl="2"/>
            <a:r>
              <a:rPr lang="en-US" altLang="zh-CN" smtClean="0">
                <a:solidFill>
                  <a:srgbClr val="92D050"/>
                </a:solidFill>
              </a:rPr>
              <a:t>ASM(</a:t>
            </a:r>
            <a:r>
              <a:rPr lang="zh-CN" altLang="en-US" smtClean="0">
                <a:solidFill>
                  <a:srgbClr val="92D050"/>
                </a:solidFill>
              </a:rPr>
              <a:t>底层使用指令，可维护性较差</a:t>
            </a:r>
            <a:r>
              <a:rPr lang="en-US" altLang="zh-CN" smtClean="0">
                <a:solidFill>
                  <a:srgbClr val="92D050"/>
                </a:solidFill>
              </a:rPr>
              <a:t>)</a:t>
            </a:r>
            <a:endParaRPr lang="en-US" altLang="zh-CN" smtClean="0">
              <a:solidFill>
                <a:srgbClr val="92D050"/>
              </a:solidFill>
            </a:endParaRPr>
          </a:p>
          <a:p>
            <a:pPr lvl="2"/>
            <a:endParaRPr lang="zh-CN" altLang="zh-CN" smtClean="0"/>
          </a:p>
          <a:p>
            <a:pPr lvl="1"/>
            <a:endParaRPr lang="en-US" altLang="zh-CN" smtClean="0"/>
          </a:p>
          <a:p>
            <a:pPr lvl="1" eaLnBrk="1" hangingPunct="1"/>
            <a:endParaRPr lang="en-US" altLang="zh-CN" smtClean="0"/>
          </a:p>
          <a:p>
            <a:pPr lvl="1" eaLnBrk="1" hangingPunct="1"/>
            <a:endParaRPr lang="en-US" altLang="zh-CN" smtClean="0"/>
          </a:p>
          <a:p>
            <a:pPr lvl="1" eaLnBrk="1" hangingPunct="1"/>
            <a:endParaRPr lang="en-US" altLang="zh-CN" smtClean="0"/>
          </a:p>
          <a:p>
            <a:pPr eaLnBrk="1" hangingPunct="1"/>
            <a:endParaRPr lang="en-US" altLang="zh-CN"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动态代理的优点</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en-US" smtClean="0">
                <a:solidFill>
                  <a:srgbClr val="C00000"/>
                </a:solidFill>
              </a:rPr>
              <a:t>动态代理相比于静态代理的优点</a:t>
            </a:r>
            <a:endParaRPr lang="en-US" altLang="zh-CN" smtClean="0">
              <a:solidFill>
                <a:srgbClr val="C00000"/>
              </a:solidFill>
            </a:endParaRPr>
          </a:p>
          <a:p>
            <a:pPr lvl="1"/>
            <a:r>
              <a:rPr lang="zh-CN" altLang="en-US" smtClean="0">
                <a:solidFill>
                  <a:schemeClr val="accent6">
                    <a:lumMod val="60000"/>
                    <a:lumOff val="40000"/>
                  </a:schemeClr>
                </a:solidFill>
              </a:rPr>
              <a:t>抽象角色中</a:t>
            </a:r>
            <a:r>
              <a:rPr lang="en-US" altLang="zh-CN" smtClean="0">
                <a:solidFill>
                  <a:schemeClr val="accent6">
                    <a:lumMod val="60000"/>
                    <a:lumOff val="40000"/>
                  </a:schemeClr>
                </a:solidFill>
              </a:rPr>
              <a:t>(</a:t>
            </a:r>
            <a:r>
              <a:rPr lang="zh-CN" altLang="en-US" smtClean="0">
                <a:solidFill>
                  <a:schemeClr val="accent6">
                    <a:lumMod val="60000"/>
                    <a:lumOff val="40000"/>
                  </a:schemeClr>
                </a:solidFill>
              </a:rPr>
              <a:t>接口</a:t>
            </a:r>
            <a:r>
              <a:rPr lang="en-US" altLang="zh-CN" smtClean="0">
                <a:solidFill>
                  <a:schemeClr val="accent6">
                    <a:lumMod val="60000"/>
                    <a:lumOff val="40000"/>
                  </a:schemeClr>
                </a:solidFill>
              </a:rPr>
              <a:t>)</a:t>
            </a:r>
            <a:r>
              <a:rPr lang="zh-CN" altLang="en-US" smtClean="0">
                <a:solidFill>
                  <a:schemeClr val="accent6">
                    <a:lumMod val="60000"/>
                    <a:lumOff val="40000"/>
                  </a:schemeClr>
                </a:solidFill>
              </a:rPr>
              <a:t>声明的所以方法都被转移到调用处理器一个集中的方法中处理，这样，我们可以更加灵活和统一的处理众多的方法。</a:t>
            </a:r>
            <a:endParaRPr lang="en-US" altLang="zh-CN" smtClean="0">
              <a:solidFill>
                <a:schemeClr val="accent6">
                  <a:lumMod val="60000"/>
                  <a:lumOff val="40000"/>
                </a:schemeClr>
              </a:solidFill>
            </a:endParaRPr>
          </a:p>
          <a:p>
            <a:endParaRPr lang="zh-CN" altLang="zh-CN" smtClean="0"/>
          </a:p>
          <a:p>
            <a:pPr lvl="1"/>
            <a:endParaRPr lang="en-US" altLang="zh-CN" smtClean="0"/>
          </a:p>
          <a:p>
            <a:pPr lvl="1" eaLnBrk="1" hangingPunct="1"/>
            <a:endParaRPr lang="en-US" altLang="zh-CN" smtClean="0"/>
          </a:p>
          <a:p>
            <a:pPr lvl="1" eaLnBrk="1" hangingPunct="1"/>
            <a:endParaRPr lang="en-US" altLang="zh-CN" smtClean="0"/>
          </a:p>
          <a:p>
            <a:pPr lvl="1" eaLnBrk="1" hangingPunct="1"/>
            <a:endParaRPr lang="en-US" altLang="zh-CN" smtClean="0"/>
          </a:p>
          <a:p>
            <a:pPr eaLnBrk="1" hangingPunct="1"/>
            <a:endParaRPr lang="en-US" altLang="zh-CN"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动态代理</a:t>
            </a:r>
            <a:r>
              <a:rPr lang="en-US" altLang="zh-CN" smtClean="0"/>
              <a:t>(JDK</a:t>
            </a:r>
            <a:r>
              <a:rPr lang="zh-CN" altLang="en-US" smtClean="0"/>
              <a:t>自带的实现</a:t>
            </a:r>
            <a:r>
              <a:rPr lang="en-US" altLang="zh-CN" smtClean="0"/>
              <a:t>)</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en-US" altLang="zh-CN" smtClean="0">
                <a:solidFill>
                  <a:srgbClr val="C00000"/>
                </a:solidFill>
              </a:rPr>
              <a:t>JDK</a:t>
            </a:r>
            <a:r>
              <a:rPr lang="zh-CN" altLang="en-US" smtClean="0">
                <a:solidFill>
                  <a:srgbClr val="C00000"/>
                </a:solidFill>
              </a:rPr>
              <a:t>自带的动态代理</a:t>
            </a:r>
            <a:endParaRPr lang="en-US" altLang="zh-CN" smtClean="0">
              <a:solidFill>
                <a:srgbClr val="C00000"/>
              </a:solidFill>
            </a:endParaRPr>
          </a:p>
          <a:p>
            <a:pPr lvl="1"/>
            <a:r>
              <a:rPr lang="en-US" altLang="zh-CN" smtClean="0">
                <a:solidFill>
                  <a:srgbClr val="00B050"/>
                </a:solidFill>
              </a:rPr>
              <a:t>java.lang.reflect.Proxy</a:t>
            </a:r>
            <a:endParaRPr lang="en-US" altLang="zh-CN" smtClean="0">
              <a:solidFill>
                <a:srgbClr val="00B050"/>
              </a:solidFill>
            </a:endParaRPr>
          </a:p>
          <a:p>
            <a:pPr lvl="2"/>
            <a:r>
              <a:rPr lang="zh-CN" altLang="en-US" smtClean="0">
                <a:solidFill>
                  <a:srgbClr val="00B050"/>
                </a:solidFill>
              </a:rPr>
              <a:t>作用：动态生成代理类和对象</a:t>
            </a:r>
            <a:endParaRPr lang="en-US" altLang="zh-CN" smtClean="0">
              <a:solidFill>
                <a:srgbClr val="00B050"/>
              </a:solidFill>
            </a:endParaRPr>
          </a:p>
          <a:p>
            <a:pPr lvl="1"/>
            <a:r>
              <a:rPr lang="en-US" altLang="zh-CN" smtClean="0">
                <a:solidFill>
                  <a:srgbClr val="0070C0"/>
                </a:solidFill>
              </a:rPr>
              <a:t>java.lang.reflect.InvocationHandler(</a:t>
            </a:r>
            <a:r>
              <a:rPr lang="zh-CN" altLang="en-US" smtClean="0">
                <a:solidFill>
                  <a:srgbClr val="0070C0"/>
                </a:solidFill>
              </a:rPr>
              <a:t>处理器接口</a:t>
            </a:r>
            <a:r>
              <a:rPr lang="en-US" altLang="zh-CN" smtClean="0">
                <a:solidFill>
                  <a:srgbClr val="0070C0"/>
                </a:solidFill>
              </a:rPr>
              <a:t>)</a:t>
            </a:r>
            <a:endParaRPr lang="en-US" altLang="zh-CN" smtClean="0">
              <a:solidFill>
                <a:srgbClr val="0070C0"/>
              </a:solidFill>
            </a:endParaRPr>
          </a:p>
          <a:p>
            <a:pPr lvl="2"/>
            <a:r>
              <a:rPr lang="zh-CN" altLang="en-US" smtClean="0">
                <a:solidFill>
                  <a:srgbClr val="0070C0"/>
                </a:solidFill>
              </a:rPr>
              <a:t>可以通过</a:t>
            </a:r>
            <a:r>
              <a:rPr lang="en-US" altLang="zh-CN" smtClean="0">
                <a:solidFill>
                  <a:srgbClr val="0070C0"/>
                </a:solidFill>
              </a:rPr>
              <a:t>invoke</a:t>
            </a:r>
            <a:r>
              <a:rPr lang="zh-CN" altLang="en-US" smtClean="0">
                <a:solidFill>
                  <a:srgbClr val="0070C0"/>
                </a:solidFill>
              </a:rPr>
              <a:t>方法实现对真实角色的代理访问。</a:t>
            </a:r>
            <a:endParaRPr lang="en-US" altLang="zh-CN" smtClean="0">
              <a:solidFill>
                <a:srgbClr val="0070C0"/>
              </a:solidFill>
            </a:endParaRPr>
          </a:p>
          <a:p>
            <a:pPr lvl="2"/>
            <a:r>
              <a:rPr lang="zh-CN" altLang="en-US" smtClean="0">
                <a:solidFill>
                  <a:srgbClr val="0070C0"/>
                </a:solidFill>
              </a:rPr>
              <a:t>每次通过</a:t>
            </a:r>
            <a:r>
              <a:rPr lang="en-US" altLang="zh-CN" smtClean="0">
                <a:solidFill>
                  <a:srgbClr val="0070C0"/>
                </a:solidFill>
              </a:rPr>
              <a:t>Proxy</a:t>
            </a:r>
            <a:r>
              <a:rPr lang="zh-CN" altLang="en-US" smtClean="0">
                <a:solidFill>
                  <a:srgbClr val="0070C0"/>
                </a:solidFill>
              </a:rPr>
              <a:t>生成代理类对象对象时都要指定对应的处理器对象</a:t>
            </a:r>
            <a:endParaRPr lang="en-US" altLang="zh-CN" smtClean="0">
              <a:solidFill>
                <a:srgbClr val="0070C0"/>
              </a:solidFill>
            </a:endParaRPr>
          </a:p>
          <a:p>
            <a:pPr lvl="2"/>
            <a:endParaRPr lang="zh-CN" altLang="zh-CN" smtClean="0"/>
          </a:p>
          <a:p>
            <a:pPr lvl="1"/>
            <a:endParaRPr lang="en-US" altLang="zh-CN" smtClean="0"/>
          </a:p>
          <a:p>
            <a:pPr lvl="1" eaLnBrk="1" hangingPunct="1"/>
            <a:endParaRPr lang="en-US" altLang="zh-CN" smtClean="0"/>
          </a:p>
          <a:p>
            <a:pPr lvl="1" eaLnBrk="1" hangingPunct="1"/>
            <a:endParaRPr lang="en-US" altLang="zh-CN" smtClean="0"/>
          </a:p>
          <a:p>
            <a:pPr lvl="1" eaLnBrk="1" hangingPunct="1"/>
            <a:endParaRPr lang="en-US" altLang="zh-CN" smtClean="0"/>
          </a:p>
          <a:p>
            <a:pPr eaLnBrk="1" hangingPunct="1"/>
            <a:endParaRPr lang="en-US" altLang="zh-CN" smtClean="0"/>
          </a:p>
        </p:txBody>
      </p:sp>
      <p:sp>
        <p:nvSpPr>
          <p:cNvPr id="5" name="矩形 4"/>
          <p:cNvSpPr/>
          <p:nvPr/>
        </p:nvSpPr>
        <p:spPr>
          <a:xfrm>
            <a:off x="323528" y="3645024"/>
            <a:ext cx="7920880"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67544" y="3789040"/>
            <a:ext cx="8352928" cy="1169551"/>
          </a:xfrm>
          <a:prstGeom prst="rect">
            <a:avLst/>
          </a:prstGeom>
        </p:spPr>
        <p:txBody>
          <a:bodyPr wrap="square">
            <a:spAutoFit/>
          </a:bodyPr>
          <a:lstStyle/>
          <a:p>
            <a:r>
              <a:rPr lang="en-US" altLang="zh-CN" smtClean="0">
                <a:solidFill>
                  <a:schemeClr val="accent6">
                    <a:lumMod val="60000"/>
                    <a:lumOff val="40000"/>
                  </a:schemeClr>
                </a:solidFill>
              </a:rPr>
              <a:t>Star   realStar = </a:t>
            </a:r>
            <a:r>
              <a:rPr lang="en-US" altLang="zh-CN" b="1" smtClean="0">
                <a:solidFill>
                  <a:schemeClr val="accent6">
                    <a:lumMod val="60000"/>
                    <a:lumOff val="40000"/>
                  </a:schemeClr>
                </a:solidFill>
              </a:rPr>
              <a:t>new RealStar();</a:t>
            </a:r>
            <a:endParaRPr lang="en-US" altLang="zh-CN" b="1" smtClean="0">
              <a:solidFill>
                <a:schemeClr val="accent6">
                  <a:lumMod val="60000"/>
                  <a:lumOff val="40000"/>
                </a:schemeClr>
              </a:solidFill>
            </a:endParaRPr>
          </a:p>
          <a:p>
            <a:r>
              <a:rPr lang="en-US" altLang="zh-CN" smtClean="0">
                <a:solidFill>
                  <a:schemeClr val="accent6">
                    <a:lumMod val="60000"/>
                    <a:lumOff val="40000"/>
                  </a:schemeClr>
                </a:solidFill>
              </a:rPr>
              <a:t>StarHandler handler = </a:t>
            </a:r>
            <a:r>
              <a:rPr lang="en-US" altLang="zh-CN" b="1" smtClean="0">
                <a:solidFill>
                  <a:schemeClr val="accent6">
                    <a:lumMod val="60000"/>
                    <a:lumOff val="40000"/>
                  </a:schemeClr>
                </a:solidFill>
              </a:rPr>
              <a:t>new StarHandler(realStar);</a:t>
            </a:r>
            <a:endParaRPr lang="en-US" altLang="zh-CN" b="1" smtClean="0">
              <a:solidFill>
                <a:schemeClr val="accent6">
                  <a:lumMod val="60000"/>
                  <a:lumOff val="40000"/>
                </a:schemeClr>
              </a:solidFill>
            </a:endParaRPr>
          </a:p>
          <a:p>
            <a:r>
              <a:rPr lang="en-US" altLang="zh-CN" smtClean="0">
                <a:solidFill>
                  <a:schemeClr val="accent6">
                    <a:lumMod val="60000"/>
                    <a:lumOff val="40000"/>
                  </a:schemeClr>
                </a:solidFill>
              </a:rPr>
              <a:t>Star proxy = (Star) Proxy.</a:t>
            </a:r>
            <a:r>
              <a:rPr lang="en-US" altLang="zh-CN" i="1" smtClean="0">
                <a:solidFill>
                  <a:schemeClr val="accent6">
                    <a:lumMod val="60000"/>
                    <a:lumOff val="40000"/>
                  </a:schemeClr>
                </a:solidFill>
              </a:rPr>
              <a:t>newProxyInstance(ClassLoader.getSystemClassLoader(),</a:t>
            </a:r>
            <a:r>
              <a:rPr lang="en-US" altLang="zh-CN" b="1" i="1" smtClean="0">
                <a:solidFill>
                  <a:schemeClr val="accent6">
                    <a:lumMod val="60000"/>
                    <a:lumOff val="40000"/>
                  </a:schemeClr>
                </a:solidFill>
              </a:rPr>
              <a:t>new Class[]{Star.class},handler);</a:t>
            </a:r>
            <a:endParaRPr lang="en-US" altLang="zh-CN" b="1" i="1" smtClean="0">
              <a:solidFill>
                <a:schemeClr val="accent6">
                  <a:lumMod val="60000"/>
                  <a:lumOff val="40000"/>
                </a:schemeClr>
              </a:solidFill>
            </a:endParaRPr>
          </a:p>
          <a:p>
            <a:r>
              <a:rPr lang="en-US" altLang="zh-CN" smtClean="0">
                <a:solidFill>
                  <a:schemeClr val="accent6">
                    <a:lumMod val="60000"/>
                    <a:lumOff val="40000"/>
                  </a:schemeClr>
                </a:solidFill>
              </a:rPr>
              <a:t>proxy.sing();</a:t>
            </a:r>
            <a:endParaRPr lang="zh-CN" altLang="en-US">
              <a:solidFill>
                <a:schemeClr val="accent6">
                  <a:lumMod val="60000"/>
                  <a:lumOff val="40000"/>
                </a:schemeClr>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代理模式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en-US" smtClean="0">
                <a:solidFill>
                  <a:srgbClr val="0070C0"/>
                </a:solidFill>
              </a:rPr>
              <a:t>开发框架中应用场景：</a:t>
            </a:r>
            <a:endParaRPr lang="en-US" altLang="zh-CN" smtClean="0">
              <a:solidFill>
                <a:srgbClr val="0070C0"/>
              </a:solidFill>
            </a:endParaRPr>
          </a:p>
          <a:p>
            <a:pPr lvl="1"/>
            <a:r>
              <a:rPr lang="en-US" altLang="zh-CN" smtClean="0">
                <a:solidFill>
                  <a:srgbClr val="0070C0"/>
                </a:solidFill>
              </a:rPr>
              <a:t>struts2</a:t>
            </a:r>
            <a:r>
              <a:rPr lang="zh-CN" altLang="en-US" smtClean="0">
                <a:solidFill>
                  <a:srgbClr val="0070C0"/>
                </a:solidFill>
              </a:rPr>
              <a:t>中拦截器的实现</a:t>
            </a:r>
            <a:endParaRPr lang="en-US" altLang="zh-CN" smtClean="0">
              <a:solidFill>
                <a:srgbClr val="0070C0"/>
              </a:solidFill>
            </a:endParaRPr>
          </a:p>
          <a:p>
            <a:pPr lvl="1"/>
            <a:r>
              <a:rPr lang="zh-CN" altLang="en-US" smtClean="0">
                <a:solidFill>
                  <a:srgbClr val="0070C0"/>
                </a:solidFill>
              </a:rPr>
              <a:t>数据库连接池关闭处理</a:t>
            </a:r>
            <a:endParaRPr lang="en-US" altLang="zh-CN" smtClean="0">
              <a:solidFill>
                <a:srgbClr val="0070C0"/>
              </a:solidFill>
            </a:endParaRPr>
          </a:p>
          <a:p>
            <a:pPr lvl="1"/>
            <a:r>
              <a:rPr lang="en-US" altLang="zh-CN" smtClean="0">
                <a:solidFill>
                  <a:srgbClr val="0070C0"/>
                </a:solidFill>
              </a:rPr>
              <a:t>Hibernate</a:t>
            </a:r>
            <a:r>
              <a:rPr lang="zh-CN" altLang="en-US" smtClean="0">
                <a:solidFill>
                  <a:srgbClr val="0070C0"/>
                </a:solidFill>
              </a:rPr>
              <a:t>中延时加载的实现</a:t>
            </a:r>
            <a:endParaRPr lang="en-US" altLang="zh-CN" smtClean="0">
              <a:solidFill>
                <a:srgbClr val="0070C0"/>
              </a:solidFill>
            </a:endParaRPr>
          </a:p>
          <a:p>
            <a:pPr lvl="1"/>
            <a:r>
              <a:rPr lang="en-US" altLang="zh-CN" smtClean="0">
                <a:solidFill>
                  <a:srgbClr val="0070C0"/>
                </a:solidFill>
              </a:rPr>
              <a:t>mybatis</a:t>
            </a:r>
            <a:r>
              <a:rPr lang="zh-CN" altLang="en-US" smtClean="0">
                <a:solidFill>
                  <a:srgbClr val="0070C0"/>
                </a:solidFill>
              </a:rPr>
              <a:t>中实现拦截器插件</a:t>
            </a:r>
            <a:endParaRPr lang="en-US" altLang="zh-CN" smtClean="0">
              <a:solidFill>
                <a:srgbClr val="0070C0"/>
              </a:solidFill>
            </a:endParaRPr>
          </a:p>
          <a:p>
            <a:pPr lvl="1"/>
            <a:r>
              <a:rPr lang="en-US" altLang="zh-CN" smtClean="0">
                <a:solidFill>
                  <a:srgbClr val="0070C0"/>
                </a:solidFill>
              </a:rPr>
              <a:t>AspectJ</a:t>
            </a:r>
            <a:r>
              <a:rPr lang="zh-CN" altLang="en-US" smtClean="0">
                <a:solidFill>
                  <a:srgbClr val="0070C0"/>
                </a:solidFill>
              </a:rPr>
              <a:t>的实现</a:t>
            </a:r>
            <a:endParaRPr lang="en-US" altLang="zh-CN" smtClean="0">
              <a:solidFill>
                <a:srgbClr val="0070C0"/>
              </a:solidFill>
            </a:endParaRPr>
          </a:p>
          <a:p>
            <a:pPr lvl="1"/>
            <a:r>
              <a:rPr lang="en-US" altLang="zh-CN" smtClean="0">
                <a:solidFill>
                  <a:srgbClr val="0070C0"/>
                </a:solidFill>
              </a:rPr>
              <a:t>spring</a:t>
            </a:r>
            <a:r>
              <a:rPr lang="zh-CN" altLang="en-US" smtClean="0">
                <a:solidFill>
                  <a:srgbClr val="0070C0"/>
                </a:solidFill>
              </a:rPr>
              <a:t>中</a:t>
            </a:r>
            <a:r>
              <a:rPr lang="en-US" altLang="zh-CN" smtClean="0">
                <a:solidFill>
                  <a:srgbClr val="0070C0"/>
                </a:solidFill>
              </a:rPr>
              <a:t>AOP</a:t>
            </a:r>
            <a:r>
              <a:rPr lang="zh-CN" altLang="en-US" smtClean="0">
                <a:solidFill>
                  <a:srgbClr val="0070C0"/>
                </a:solidFill>
              </a:rPr>
              <a:t>的实现</a:t>
            </a:r>
            <a:endParaRPr lang="en-US" altLang="zh-CN" smtClean="0">
              <a:solidFill>
                <a:srgbClr val="0070C0"/>
              </a:solidFill>
            </a:endParaRPr>
          </a:p>
          <a:p>
            <a:pPr lvl="2"/>
            <a:r>
              <a:rPr lang="zh-CN" altLang="en-US" smtClean="0">
                <a:solidFill>
                  <a:srgbClr val="0070C0"/>
                </a:solidFill>
              </a:rPr>
              <a:t>日志拦截</a:t>
            </a:r>
            <a:endParaRPr lang="en-US" altLang="zh-CN" smtClean="0">
              <a:solidFill>
                <a:srgbClr val="0070C0"/>
              </a:solidFill>
            </a:endParaRPr>
          </a:p>
          <a:p>
            <a:pPr lvl="2"/>
            <a:r>
              <a:rPr lang="zh-CN" altLang="en-US" smtClean="0">
                <a:solidFill>
                  <a:srgbClr val="0070C0"/>
                </a:solidFill>
              </a:rPr>
              <a:t>声明式事务处理</a:t>
            </a:r>
            <a:endParaRPr lang="en-US" altLang="zh-CN" smtClean="0">
              <a:solidFill>
                <a:srgbClr val="0070C0"/>
              </a:solidFill>
            </a:endParaRPr>
          </a:p>
          <a:p>
            <a:pPr lvl="1"/>
            <a:r>
              <a:rPr lang="en-US" altLang="zh-CN" smtClean="0">
                <a:solidFill>
                  <a:srgbClr val="0070C0"/>
                </a:solidFill>
              </a:rPr>
              <a:t>web service</a:t>
            </a:r>
            <a:endParaRPr lang="en-US" altLang="zh-CN" smtClean="0">
              <a:solidFill>
                <a:srgbClr val="0070C0"/>
              </a:solidFill>
            </a:endParaRPr>
          </a:p>
          <a:p>
            <a:pPr lvl="1"/>
            <a:r>
              <a:rPr lang="en-US" altLang="zh-CN" smtClean="0">
                <a:solidFill>
                  <a:srgbClr val="0070C0"/>
                </a:solidFill>
              </a:rPr>
              <a:t>RMI</a:t>
            </a:r>
            <a:r>
              <a:rPr lang="zh-CN" altLang="en-US" smtClean="0">
                <a:solidFill>
                  <a:srgbClr val="0070C0"/>
                </a:solidFill>
              </a:rPr>
              <a:t>远程方法调用</a:t>
            </a:r>
            <a:endParaRPr lang="en-US" altLang="zh-CN" smtClean="0">
              <a:solidFill>
                <a:srgbClr val="0070C0"/>
              </a:solidFill>
            </a:endParaRPr>
          </a:p>
          <a:p>
            <a:pPr lvl="1"/>
            <a:r>
              <a:rPr lang="en-US" altLang="zh-CN" smtClean="0">
                <a:solidFill>
                  <a:srgbClr val="0070C0"/>
                </a:solidFill>
              </a:rPr>
              <a:t>...</a:t>
            </a:r>
            <a:endParaRPr lang="en-US" altLang="zh-CN" smtClean="0">
              <a:solidFill>
                <a:srgbClr val="0070C0"/>
              </a:solidFill>
            </a:endParaRPr>
          </a:p>
          <a:p>
            <a:pPr lvl="1"/>
            <a:endParaRPr lang="en-US" altLang="zh-CN" smtClean="0">
              <a:solidFill>
                <a:srgbClr val="0070C0"/>
              </a:solidFill>
            </a:endParaRPr>
          </a:p>
          <a:p>
            <a:pPr lvl="1"/>
            <a:r>
              <a:rPr lang="zh-CN" altLang="en-US" smtClean="0">
                <a:solidFill>
                  <a:srgbClr val="C00000"/>
                </a:solidFill>
              </a:rPr>
              <a:t>实际上，随便选择一个技术框架都会用到代理模式！！</a:t>
            </a:r>
            <a:endParaRPr lang="en-US" altLang="zh-CN" smtClean="0">
              <a:solidFill>
                <a:srgbClr val="C00000"/>
              </a:solidFill>
            </a:endParaRPr>
          </a:p>
          <a:p>
            <a:pPr lvl="1"/>
            <a:endParaRPr lang="en-US" altLang="zh-CN" smtClean="0"/>
          </a:p>
          <a:p>
            <a:pPr lvl="1" eaLnBrk="1" hangingPunct="1"/>
            <a:endParaRPr lang="en-US" altLang="zh-CN" smtClean="0"/>
          </a:p>
          <a:p>
            <a:pPr lvl="2"/>
            <a:endParaRPr lang="zh-CN" altLang="zh-CN" smtClean="0"/>
          </a:p>
          <a:p>
            <a:pPr lvl="1"/>
            <a:endParaRPr lang="en-US" altLang="zh-CN" smtClean="0"/>
          </a:p>
          <a:p>
            <a:pPr lvl="1" eaLnBrk="1" hangingPunct="1"/>
            <a:endParaRPr lang="en-US" altLang="zh-CN" smtClean="0"/>
          </a:p>
          <a:p>
            <a:pPr lvl="1" eaLnBrk="1" hangingPunct="1"/>
            <a:endParaRPr lang="en-US" altLang="zh-CN" smtClean="0"/>
          </a:p>
          <a:p>
            <a:pPr lvl="1" eaLnBrk="1" hangingPunct="1"/>
            <a:endParaRPr lang="en-US" altLang="zh-CN" smtClean="0"/>
          </a:p>
          <a:p>
            <a:pPr eaLnBrk="1" hangingPunct="1"/>
            <a:endParaRPr lang="en-US" altLang="zh-CN"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面向切面编程</a:t>
            </a:r>
            <a:r>
              <a:rPr lang="en-US" altLang="zh-CN" smtClean="0"/>
              <a:t>AOP</a:t>
            </a:r>
            <a:r>
              <a:rPr lang="zh-CN" altLang="en-US" smtClean="0"/>
              <a:t>介绍</a:t>
            </a:r>
            <a:endParaRPr lang="zh-CN" altLang="en-US" smtClean="0"/>
          </a:p>
        </p:txBody>
      </p:sp>
      <p:sp>
        <p:nvSpPr>
          <p:cNvPr id="25603" name="内容占位符 2"/>
          <p:cNvSpPr>
            <a:spLocks noGrp="1"/>
          </p:cNvSpPr>
          <p:nvPr>
            <p:ph idx="1"/>
          </p:nvPr>
        </p:nvSpPr>
        <p:spPr>
          <a:xfrm>
            <a:off x="142875" y="1000125"/>
            <a:ext cx="8786813" cy="5073650"/>
          </a:xfrm>
        </p:spPr>
        <p:txBody>
          <a:bodyPr/>
          <a:lstStyle/>
          <a:p>
            <a:pPr eaLnBrk="1" hangingPunct="1"/>
            <a:r>
              <a:rPr lang="en-US" altLang="zh-CN" smtClean="0"/>
              <a:t>AOP</a:t>
            </a:r>
            <a:r>
              <a:rPr lang="zh-CN" altLang="en-US" smtClean="0"/>
              <a:t>（</a:t>
            </a:r>
            <a:r>
              <a:rPr lang="en-US" altLang="zh-CN" smtClean="0"/>
              <a:t>Aspect-Oriented Programming</a:t>
            </a:r>
            <a:r>
              <a:rPr lang="zh-CN" altLang="en-US" smtClean="0"/>
              <a:t>，面向切面的编程）</a:t>
            </a:r>
            <a:endParaRPr lang="en-US" altLang="zh-CN" smtClean="0"/>
          </a:p>
          <a:p>
            <a:pPr lvl="1" eaLnBrk="1" hangingPunct="1"/>
            <a:r>
              <a:rPr lang="zh-CN" altLang="en-US" smtClean="0"/>
              <a:t>它是可以通过预编译方式和运行期动态代理实现在不修改源代码的情况下给程序动态统一添加功能的一种技术。它是一种新的方法论，它是对传统</a:t>
            </a:r>
            <a:r>
              <a:rPr lang="en-US" altLang="zh-CN" smtClean="0"/>
              <a:t>OOP</a:t>
            </a:r>
            <a:r>
              <a:rPr lang="zh-CN" altLang="en-US" smtClean="0"/>
              <a:t>编程的一种补充。</a:t>
            </a:r>
            <a:endParaRPr lang="en-US" altLang="zh-CN" smtClean="0"/>
          </a:p>
          <a:p>
            <a:endParaRPr lang="zh-CN" altLang="zh-CN" smtClean="0"/>
          </a:p>
          <a:p>
            <a:pPr lvl="1"/>
            <a:endParaRPr lang="en-US" altLang="zh-CN" smtClean="0"/>
          </a:p>
          <a:p>
            <a:pPr lvl="1" eaLnBrk="1" hangingPunct="1"/>
            <a:endParaRPr lang="en-US" altLang="zh-CN" smtClean="0"/>
          </a:p>
          <a:p>
            <a:pPr lvl="1" eaLnBrk="1" hangingPunct="1"/>
            <a:endParaRPr lang="en-US" altLang="zh-CN" smtClean="0"/>
          </a:p>
          <a:p>
            <a:pPr lvl="1" eaLnBrk="1" hangingPunct="1"/>
            <a:endParaRPr lang="en-US" altLang="zh-CN" smtClean="0"/>
          </a:p>
          <a:p>
            <a:pPr eaLnBrk="1" hangingPunct="1"/>
            <a:endParaRPr lang="en-US" altLang="zh-CN" smtClean="0"/>
          </a:p>
        </p:txBody>
      </p:sp>
      <p:pic>
        <p:nvPicPr>
          <p:cNvPr id="4" name="Picture 14" descr="http://www.baiju.org/weibopic/1887831637.jpg"/>
          <p:cNvPicPr>
            <a:picLocks noChangeAspect="1" noChangeArrowheads="1"/>
          </p:cNvPicPr>
          <p:nvPr/>
        </p:nvPicPr>
        <p:blipFill>
          <a:blip r:embed="rId1" cstate="print"/>
          <a:srcRect/>
          <a:stretch>
            <a:fillRect/>
          </a:stretch>
        </p:blipFill>
        <p:spPr bwMode="auto">
          <a:xfrm>
            <a:off x="3059832" y="2636912"/>
            <a:ext cx="1138436" cy="1138436"/>
          </a:xfrm>
          <a:prstGeom prst="rect">
            <a:avLst/>
          </a:prstGeom>
          <a:noFill/>
        </p:spPr>
      </p:pic>
      <p:cxnSp>
        <p:nvCxnSpPr>
          <p:cNvPr id="5" name="直接箭头连接符 4"/>
          <p:cNvCxnSpPr>
            <a:stCxn id="9" idx="3"/>
          </p:cNvCxnSpPr>
          <p:nvPr/>
        </p:nvCxnSpPr>
        <p:spPr>
          <a:xfrm>
            <a:off x="1457375" y="3038103"/>
            <a:ext cx="1602457" cy="30857"/>
          </a:xfrm>
          <a:prstGeom prst="straightConnector1">
            <a:avLst/>
          </a:prstGeom>
          <a:ln w="31750" cmpd="sng">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5148064" y="2924944"/>
            <a:ext cx="1440160" cy="432048"/>
          </a:xfrm>
          <a:prstGeom prst="straightConnector1">
            <a:avLst/>
          </a:prstGeom>
          <a:ln w="31750" cmpd="sng">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139952" y="2708920"/>
            <a:ext cx="1338828" cy="923330"/>
          </a:xfrm>
          <a:prstGeom prst="rect">
            <a:avLst/>
          </a:prstGeom>
          <a:noFill/>
        </p:spPr>
        <p:txBody>
          <a:bodyPr wrap="none" rtlCol="0">
            <a:spAutoFit/>
          </a:bodyPr>
          <a:lstStyle/>
          <a:p>
            <a:pPr marL="342900" indent="-342900">
              <a:buAutoNum type="arabicPeriod"/>
            </a:pPr>
            <a:r>
              <a:rPr lang="zh-CN" altLang="en-US" sz="900" smtClean="0"/>
              <a:t>面谈</a:t>
            </a:r>
            <a:endParaRPr lang="en-US" altLang="zh-CN" sz="900" smtClean="0"/>
          </a:p>
          <a:p>
            <a:pPr marL="342900" indent="-342900">
              <a:buAutoNum type="arabicPeriod"/>
            </a:pPr>
            <a:r>
              <a:rPr lang="zh-CN" altLang="en-US" sz="900" smtClean="0"/>
              <a:t>合同起草</a:t>
            </a:r>
            <a:endParaRPr lang="en-US" altLang="zh-CN" sz="900" smtClean="0"/>
          </a:p>
          <a:p>
            <a:pPr marL="342900" indent="-342900">
              <a:buAutoNum type="arabicPeriod"/>
            </a:pPr>
            <a:r>
              <a:rPr lang="zh-CN" altLang="en-US" sz="900" smtClean="0"/>
              <a:t>签字，收预付款</a:t>
            </a:r>
            <a:endParaRPr lang="en-US" altLang="zh-CN" sz="900" smtClean="0"/>
          </a:p>
          <a:p>
            <a:pPr marL="342900" indent="-342900">
              <a:buAutoNum type="arabicPeriod"/>
            </a:pPr>
            <a:r>
              <a:rPr lang="zh-CN" altLang="en-US" sz="900" smtClean="0"/>
              <a:t>安排机票和车辆</a:t>
            </a:r>
            <a:endParaRPr lang="en-US" altLang="zh-CN" sz="900" smtClean="0"/>
          </a:p>
          <a:p>
            <a:pPr marL="342900" indent="-342900">
              <a:buAutoNum type="arabicPeriod"/>
            </a:pPr>
            <a:r>
              <a:rPr lang="zh-CN" altLang="en-US" sz="900" smtClean="0">
                <a:solidFill>
                  <a:srgbClr val="FF0000"/>
                </a:solidFill>
              </a:rPr>
              <a:t>安排唱歌</a:t>
            </a:r>
            <a:endParaRPr lang="en-US" altLang="zh-CN" sz="900" smtClean="0"/>
          </a:p>
          <a:p>
            <a:pPr marL="342900" indent="-342900">
              <a:buAutoNum type="arabicPeriod"/>
            </a:pPr>
            <a:r>
              <a:rPr lang="zh-CN" altLang="en-US" sz="900" smtClean="0"/>
              <a:t>收尾款</a:t>
            </a:r>
            <a:endParaRPr lang="zh-CN" altLang="en-US" sz="900"/>
          </a:p>
        </p:txBody>
      </p:sp>
      <p:pic>
        <p:nvPicPr>
          <p:cNvPr id="9" name="Picture 15"/>
          <p:cNvPicPr>
            <a:picLocks noChangeAspect="1" noChangeArrowheads="1"/>
          </p:cNvPicPr>
          <p:nvPr/>
        </p:nvPicPr>
        <p:blipFill>
          <a:blip r:embed="rId2" cstate="print"/>
          <a:srcRect/>
          <a:stretch>
            <a:fillRect/>
          </a:stretch>
        </p:blipFill>
        <p:spPr bwMode="auto">
          <a:xfrm>
            <a:off x="971600" y="2780928"/>
            <a:ext cx="485775" cy="514350"/>
          </a:xfrm>
          <a:prstGeom prst="rect">
            <a:avLst/>
          </a:prstGeom>
          <a:noFill/>
          <a:ln w="9525">
            <a:noFill/>
            <a:miter lim="800000"/>
            <a:headEnd/>
            <a:tailEnd/>
          </a:ln>
        </p:spPr>
      </p:pic>
      <p:pic>
        <p:nvPicPr>
          <p:cNvPr id="10" name="Picture 12" descr="http://img1.cache.netease.com/catchpic/F/F5/F5F83EC687A0494ACD3ACBD21AFE9319.jpg"/>
          <p:cNvPicPr>
            <a:picLocks noChangeAspect="1" noChangeArrowheads="1"/>
          </p:cNvPicPr>
          <p:nvPr/>
        </p:nvPicPr>
        <p:blipFill>
          <a:blip r:embed="rId3" cstate="print"/>
          <a:srcRect/>
          <a:stretch>
            <a:fillRect/>
          </a:stretch>
        </p:blipFill>
        <p:spPr bwMode="auto">
          <a:xfrm>
            <a:off x="6660232" y="2132856"/>
            <a:ext cx="797835" cy="1052736"/>
          </a:xfrm>
          <a:prstGeom prst="rect">
            <a:avLst/>
          </a:prstGeom>
          <a:noFill/>
        </p:spPr>
      </p:pic>
      <p:pic>
        <p:nvPicPr>
          <p:cNvPr id="11" name="Picture 17" descr="http://www.ewoka.com/uploads/allimg/120928/7_120928105338_4.jpg"/>
          <p:cNvPicPr>
            <a:picLocks noChangeAspect="1" noChangeArrowheads="1"/>
          </p:cNvPicPr>
          <p:nvPr/>
        </p:nvPicPr>
        <p:blipFill>
          <a:blip r:embed="rId4" cstate="print"/>
          <a:srcRect/>
          <a:stretch>
            <a:fillRect/>
          </a:stretch>
        </p:blipFill>
        <p:spPr bwMode="auto">
          <a:xfrm>
            <a:off x="6660232" y="3356992"/>
            <a:ext cx="1104700" cy="769641"/>
          </a:xfrm>
          <a:prstGeom prst="rect">
            <a:avLst/>
          </a:prstGeom>
          <a:noFill/>
        </p:spPr>
      </p:pic>
      <p:cxnSp>
        <p:nvCxnSpPr>
          <p:cNvPr id="12" name="直接箭头连接符 11"/>
          <p:cNvCxnSpPr>
            <a:endCxn id="11" idx="1"/>
          </p:cNvCxnSpPr>
          <p:nvPr/>
        </p:nvCxnSpPr>
        <p:spPr>
          <a:xfrm>
            <a:off x="5076056" y="3429000"/>
            <a:ext cx="1584176" cy="312813"/>
          </a:xfrm>
          <a:prstGeom prst="straightConnector1">
            <a:avLst/>
          </a:prstGeom>
          <a:ln w="31750" cmpd="sng">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14" idx="3"/>
          </p:cNvCxnSpPr>
          <p:nvPr/>
        </p:nvCxnSpPr>
        <p:spPr>
          <a:xfrm flipV="1">
            <a:off x="1457375" y="3501009"/>
            <a:ext cx="1602457" cy="185166"/>
          </a:xfrm>
          <a:prstGeom prst="straightConnector1">
            <a:avLst/>
          </a:prstGeom>
          <a:ln w="31750" cmpd="sng">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14" name="Picture 15"/>
          <p:cNvPicPr>
            <a:picLocks noChangeAspect="1" noChangeArrowheads="1"/>
          </p:cNvPicPr>
          <p:nvPr/>
        </p:nvPicPr>
        <p:blipFill>
          <a:blip r:embed="rId2" cstate="print"/>
          <a:srcRect/>
          <a:stretch>
            <a:fillRect/>
          </a:stretch>
        </p:blipFill>
        <p:spPr bwMode="auto">
          <a:xfrm>
            <a:off x="971600" y="3429000"/>
            <a:ext cx="485775" cy="514350"/>
          </a:xfrm>
          <a:prstGeom prst="rect">
            <a:avLst/>
          </a:prstGeom>
          <a:noFill/>
          <a:ln w="9525">
            <a:noFill/>
            <a:miter lim="800000"/>
            <a:headEnd/>
            <a:tailEnd/>
          </a:ln>
        </p:spPr>
      </p:pic>
      <p:sp>
        <p:nvSpPr>
          <p:cNvPr id="15" name="TextBox 14"/>
          <p:cNvSpPr txBox="1"/>
          <p:nvPr/>
        </p:nvSpPr>
        <p:spPr>
          <a:xfrm>
            <a:off x="755576" y="4581128"/>
            <a:ext cx="543739" cy="307777"/>
          </a:xfrm>
          <a:prstGeom prst="rect">
            <a:avLst/>
          </a:prstGeom>
          <a:solidFill>
            <a:srgbClr val="7030A0"/>
          </a:solidFill>
        </p:spPr>
        <p:txBody>
          <a:bodyPr wrap="none" rtlCol="0">
            <a:spAutoFit/>
          </a:bodyPr>
          <a:lstStyle/>
          <a:p>
            <a:r>
              <a:rPr lang="zh-CN" altLang="en-US" smtClean="0"/>
              <a:t>客户</a:t>
            </a:r>
            <a:endParaRPr lang="zh-CN" altLang="en-US"/>
          </a:p>
        </p:txBody>
      </p:sp>
      <p:sp>
        <p:nvSpPr>
          <p:cNvPr id="16" name="TextBox 15"/>
          <p:cNvSpPr txBox="1"/>
          <p:nvPr/>
        </p:nvSpPr>
        <p:spPr>
          <a:xfrm>
            <a:off x="2731730" y="3942845"/>
            <a:ext cx="400110" cy="2222460"/>
          </a:xfrm>
          <a:prstGeom prst="rect">
            <a:avLst/>
          </a:prstGeom>
          <a:solidFill>
            <a:schemeClr val="accent1"/>
          </a:solidFill>
          <a:ln>
            <a:solidFill>
              <a:srgbClr val="002060"/>
            </a:solidFill>
          </a:ln>
        </p:spPr>
        <p:txBody>
          <a:bodyPr vert="eaVert" wrap="square" rtlCol="0">
            <a:spAutoFit/>
          </a:bodyPr>
          <a:lstStyle/>
          <a:p>
            <a:pPr algn="ctr"/>
            <a:r>
              <a:rPr lang="zh-CN" altLang="en-US" smtClean="0"/>
              <a:t>面谈                 </a:t>
            </a:r>
            <a:endParaRPr lang="zh-CN" altLang="en-US"/>
          </a:p>
        </p:txBody>
      </p:sp>
      <p:sp>
        <p:nvSpPr>
          <p:cNvPr id="18" name="TextBox 17"/>
          <p:cNvSpPr txBox="1"/>
          <p:nvPr/>
        </p:nvSpPr>
        <p:spPr>
          <a:xfrm>
            <a:off x="3419872" y="3942846"/>
            <a:ext cx="400110" cy="2222458"/>
          </a:xfrm>
          <a:prstGeom prst="rect">
            <a:avLst/>
          </a:prstGeom>
          <a:solidFill>
            <a:schemeClr val="accent1"/>
          </a:solidFill>
          <a:ln>
            <a:solidFill>
              <a:srgbClr val="002060"/>
            </a:solidFill>
          </a:ln>
        </p:spPr>
        <p:txBody>
          <a:bodyPr vert="eaVert" wrap="square" rtlCol="0">
            <a:spAutoFit/>
          </a:bodyPr>
          <a:lstStyle/>
          <a:p>
            <a:pPr algn="ctr"/>
            <a:r>
              <a:rPr lang="zh-CN" altLang="en-US" smtClean="0"/>
              <a:t>合同起草                 </a:t>
            </a:r>
            <a:endParaRPr lang="zh-CN" altLang="en-US"/>
          </a:p>
        </p:txBody>
      </p:sp>
      <p:sp>
        <p:nvSpPr>
          <p:cNvPr id="19" name="TextBox 18"/>
          <p:cNvSpPr txBox="1"/>
          <p:nvPr/>
        </p:nvSpPr>
        <p:spPr>
          <a:xfrm>
            <a:off x="4283968" y="4014854"/>
            <a:ext cx="400110" cy="2078442"/>
          </a:xfrm>
          <a:prstGeom prst="rect">
            <a:avLst/>
          </a:prstGeom>
          <a:solidFill>
            <a:schemeClr val="accent1"/>
          </a:solidFill>
          <a:ln>
            <a:solidFill>
              <a:srgbClr val="002060"/>
            </a:solidFill>
          </a:ln>
        </p:spPr>
        <p:txBody>
          <a:bodyPr vert="eaVert" wrap="square" rtlCol="0">
            <a:spAutoFit/>
          </a:bodyPr>
          <a:lstStyle/>
          <a:p>
            <a:pPr algn="ctr"/>
            <a:r>
              <a:rPr lang="zh-CN" altLang="en-US" smtClean="0"/>
              <a:t>签字，收款                 </a:t>
            </a:r>
            <a:endParaRPr lang="zh-CN" altLang="en-US"/>
          </a:p>
        </p:txBody>
      </p:sp>
      <p:sp>
        <p:nvSpPr>
          <p:cNvPr id="20" name="TextBox 19"/>
          <p:cNvSpPr txBox="1"/>
          <p:nvPr/>
        </p:nvSpPr>
        <p:spPr>
          <a:xfrm>
            <a:off x="5035986" y="4014854"/>
            <a:ext cx="400110" cy="2078442"/>
          </a:xfrm>
          <a:prstGeom prst="rect">
            <a:avLst/>
          </a:prstGeom>
          <a:solidFill>
            <a:schemeClr val="accent1"/>
          </a:solidFill>
          <a:ln>
            <a:solidFill>
              <a:srgbClr val="002060"/>
            </a:solidFill>
          </a:ln>
        </p:spPr>
        <p:txBody>
          <a:bodyPr vert="eaVert" wrap="square" rtlCol="0">
            <a:spAutoFit/>
          </a:bodyPr>
          <a:lstStyle/>
          <a:p>
            <a:pPr algn="ctr"/>
            <a:r>
              <a:rPr lang="zh-CN" altLang="en-US" smtClean="0"/>
              <a:t>安排唱歌                 </a:t>
            </a:r>
            <a:endParaRPr lang="zh-CN" altLang="en-US"/>
          </a:p>
        </p:txBody>
      </p:sp>
      <p:sp>
        <p:nvSpPr>
          <p:cNvPr id="21" name="TextBox 20"/>
          <p:cNvSpPr txBox="1"/>
          <p:nvPr/>
        </p:nvSpPr>
        <p:spPr>
          <a:xfrm>
            <a:off x="6228184" y="4437112"/>
            <a:ext cx="400110" cy="576063"/>
          </a:xfrm>
          <a:prstGeom prst="rect">
            <a:avLst/>
          </a:prstGeom>
          <a:ln>
            <a:solidFill>
              <a:srgbClr val="00B050"/>
            </a:solidFill>
          </a:ln>
          <a:scene3d>
            <a:camera prst="perspectiveBelow"/>
            <a:lightRig rig="threePt" dir="t">
              <a:rot lat="0" lon="0" rev="1200000"/>
            </a:lightRig>
          </a:scene3d>
          <a:sp3d>
            <a:bevelT w="63500" h="25400"/>
          </a:sp3d>
        </p:spPr>
        <p:style>
          <a:lnRef idx="0">
            <a:schemeClr val="accent6"/>
          </a:lnRef>
          <a:fillRef idx="3">
            <a:schemeClr val="accent6"/>
          </a:fillRef>
          <a:effectRef idx="3">
            <a:schemeClr val="accent6"/>
          </a:effectRef>
          <a:fontRef idx="minor">
            <a:schemeClr val="lt1"/>
          </a:fontRef>
        </p:style>
        <p:txBody>
          <a:bodyPr vert="eaVert" wrap="square" rtlCol="0">
            <a:spAutoFit/>
          </a:bodyPr>
          <a:lstStyle/>
          <a:p>
            <a:r>
              <a:rPr lang="zh-CN" altLang="en-US" smtClean="0"/>
              <a:t>唱歌                 </a:t>
            </a:r>
            <a:endParaRPr lang="zh-CN" altLang="en-US"/>
          </a:p>
        </p:txBody>
      </p:sp>
      <p:cxnSp>
        <p:nvCxnSpPr>
          <p:cNvPr id="23" name="直接箭头连接符 22"/>
          <p:cNvCxnSpPr/>
          <p:nvPr/>
        </p:nvCxnSpPr>
        <p:spPr>
          <a:xfrm>
            <a:off x="1331640" y="4725144"/>
            <a:ext cx="1440160" cy="0"/>
          </a:xfrm>
          <a:prstGeom prst="straightConnector1">
            <a:avLst/>
          </a:prstGeom>
          <a:ln>
            <a:solidFill>
              <a:srgbClr val="FF0000"/>
            </a:solidFill>
            <a:tailEnd type="arrow"/>
          </a:ln>
        </p:spPr>
        <p:style>
          <a:lnRef idx="3">
            <a:schemeClr val="accent1"/>
          </a:lnRef>
          <a:fillRef idx="0">
            <a:schemeClr val="accent1"/>
          </a:fillRef>
          <a:effectRef idx="2">
            <a:schemeClr val="accent1"/>
          </a:effectRef>
          <a:fontRef idx="minor">
            <a:schemeClr val="tx1"/>
          </a:fontRef>
        </p:style>
      </p:cxnSp>
      <p:cxnSp>
        <p:nvCxnSpPr>
          <p:cNvPr id="25" name="直接箭头连接符 24"/>
          <p:cNvCxnSpPr/>
          <p:nvPr/>
        </p:nvCxnSpPr>
        <p:spPr>
          <a:xfrm>
            <a:off x="3779912" y="4725144"/>
            <a:ext cx="504056" cy="0"/>
          </a:xfrm>
          <a:prstGeom prst="straightConnector1">
            <a:avLst/>
          </a:prstGeom>
          <a:ln>
            <a:solidFill>
              <a:srgbClr val="FF0000"/>
            </a:solidFill>
            <a:tailEnd type="arrow"/>
          </a:ln>
        </p:spPr>
        <p:style>
          <a:lnRef idx="3">
            <a:schemeClr val="accent1"/>
          </a:lnRef>
          <a:fillRef idx="0">
            <a:schemeClr val="accent1"/>
          </a:fillRef>
          <a:effectRef idx="2">
            <a:schemeClr val="accent1"/>
          </a:effectRef>
          <a:fontRef idx="minor">
            <a:schemeClr val="tx1"/>
          </a:fontRef>
        </p:style>
      </p:cxnSp>
      <p:cxnSp>
        <p:nvCxnSpPr>
          <p:cNvPr id="29" name="直接箭头连接符 28"/>
          <p:cNvCxnSpPr/>
          <p:nvPr/>
        </p:nvCxnSpPr>
        <p:spPr>
          <a:xfrm flipV="1">
            <a:off x="3131840" y="4725144"/>
            <a:ext cx="288032" cy="31110"/>
          </a:xfrm>
          <a:prstGeom prst="straightConnector1">
            <a:avLst/>
          </a:prstGeom>
          <a:ln>
            <a:solidFill>
              <a:srgbClr val="FF0000"/>
            </a:solidFill>
            <a:tailEnd type="arrow"/>
          </a:ln>
        </p:spPr>
        <p:style>
          <a:lnRef idx="3">
            <a:schemeClr val="accent1"/>
          </a:lnRef>
          <a:fillRef idx="0">
            <a:schemeClr val="accent1"/>
          </a:fillRef>
          <a:effectRef idx="2">
            <a:schemeClr val="accent1"/>
          </a:effectRef>
          <a:fontRef idx="minor">
            <a:schemeClr val="tx1"/>
          </a:fontRef>
        </p:style>
      </p:cxnSp>
      <p:cxnSp>
        <p:nvCxnSpPr>
          <p:cNvPr id="30" name="直接箭头连接符 29"/>
          <p:cNvCxnSpPr/>
          <p:nvPr/>
        </p:nvCxnSpPr>
        <p:spPr>
          <a:xfrm>
            <a:off x="4684078" y="4725144"/>
            <a:ext cx="391978" cy="31109"/>
          </a:xfrm>
          <a:prstGeom prst="straightConnector1">
            <a:avLst/>
          </a:prstGeom>
          <a:ln>
            <a:solidFill>
              <a:srgbClr val="FF0000"/>
            </a:solidFill>
            <a:tailEnd type="arrow"/>
          </a:ln>
        </p:spPr>
        <p:style>
          <a:lnRef idx="3">
            <a:schemeClr val="accent1"/>
          </a:lnRef>
          <a:fillRef idx="0">
            <a:schemeClr val="accent1"/>
          </a:fillRef>
          <a:effectRef idx="2">
            <a:schemeClr val="accent1"/>
          </a:effectRef>
          <a:fontRef idx="minor">
            <a:schemeClr val="tx1"/>
          </a:fontRef>
        </p:style>
      </p:cxnSp>
      <p:cxnSp>
        <p:nvCxnSpPr>
          <p:cNvPr id="31" name="直接箭头连接符 30"/>
          <p:cNvCxnSpPr/>
          <p:nvPr/>
        </p:nvCxnSpPr>
        <p:spPr>
          <a:xfrm>
            <a:off x="5436096" y="4766043"/>
            <a:ext cx="792088" cy="31109"/>
          </a:xfrm>
          <a:prstGeom prst="straightConnector1">
            <a:avLst/>
          </a:prstGeom>
          <a:ln>
            <a:solidFill>
              <a:srgbClr val="FF0000"/>
            </a:solidFill>
            <a:tailEnd type="arrow"/>
          </a:ln>
        </p:spPr>
        <p:style>
          <a:lnRef idx="3">
            <a:schemeClr val="accent1"/>
          </a:lnRef>
          <a:fillRef idx="0">
            <a:schemeClr val="accent1"/>
          </a:fillRef>
          <a:effectRef idx="2">
            <a:schemeClr val="accent1"/>
          </a:effectRef>
          <a:fontRef idx="minor">
            <a:schemeClr val="tx1"/>
          </a:fontRef>
        </p:style>
      </p:cxnSp>
      <p:sp>
        <p:nvSpPr>
          <p:cNvPr id="40" name="TextBox 39"/>
          <p:cNvSpPr txBox="1"/>
          <p:nvPr/>
        </p:nvSpPr>
        <p:spPr>
          <a:xfrm>
            <a:off x="755576" y="5085184"/>
            <a:ext cx="543739" cy="307777"/>
          </a:xfrm>
          <a:prstGeom prst="rect">
            <a:avLst/>
          </a:prstGeom>
          <a:solidFill>
            <a:srgbClr val="7030A0"/>
          </a:solidFill>
        </p:spPr>
        <p:txBody>
          <a:bodyPr wrap="none" rtlCol="0">
            <a:spAutoFit/>
          </a:bodyPr>
          <a:lstStyle/>
          <a:p>
            <a:r>
              <a:rPr lang="zh-CN" altLang="en-US" smtClean="0"/>
              <a:t>客户</a:t>
            </a:r>
            <a:endParaRPr lang="zh-CN" altLang="en-US"/>
          </a:p>
        </p:txBody>
      </p:sp>
      <p:sp>
        <p:nvSpPr>
          <p:cNvPr id="41" name="TextBox 40"/>
          <p:cNvSpPr txBox="1"/>
          <p:nvPr/>
        </p:nvSpPr>
        <p:spPr>
          <a:xfrm>
            <a:off x="6228184" y="5013177"/>
            <a:ext cx="400110" cy="576063"/>
          </a:xfrm>
          <a:prstGeom prst="rect">
            <a:avLst/>
          </a:prstGeom>
          <a:ln>
            <a:solidFill>
              <a:srgbClr val="00B050"/>
            </a:solidFill>
          </a:ln>
          <a:scene3d>
            <a:camera prst="perspectiveBelow"/>
            <a:lightRig rig="threePt" dir="t">
              <a:rot lat="0" lon="0" rev="1200000"/>
            </a:lightRig>
          </a:scene3d>
          <a:sp3d>
            <a:bevelT w="63500" h="25400"/>
          </a:sp3d>
        </p:spPr>
        <p:style>
          <a:lnRef idx="0">
            <a:schemeClr val="accent6"/>
          </a:lnRef>
          <a:fillRef idx="3">
            <a:schemeClr val="accent6"/>
          </a:fillRef>
          <a:effectRef idx="3">
            <a:schemeClr val="accent6"/>
          </a:effectRef>
          <a:fontRef idx="minor">
            <a:schemeClr val="lt1"/>
          </a:fontRef>
        </p:style>
        <p:txBody>
          <a:bodyPr vert="eaVert" wrap="square" rtlCol="0">
            <a:spAutoFit/>
          </a:bodyPr>
          <a:lstStyle/>
          <a:p>
            <a:r>
              <a:rPr lang="zh-CN" altLang="en-US" smtClean="0"/>
              <a:t>唱歌                 </a:t>
            </a:r>
            <a:endParaRPr lang="zh-CN" altLang="en-US"/>
          </a:p>
        </p:txBody>
      </p:sp>
      <p:cxnSp>
        <p:nvCxnSpPr>
          <p:cNvPr id="42" name="直接箭头连接符 41"/>
          <p:cNvCxnSpPr/>
          <p:nvPr/>
        </p:nvCxnSpPr>
        <p:spPr>
          <a:xfrm>
            <a:off x="1331640" y="5229200"/>
            <a:ext cx="1440160" cy="0"/>
          </a:xfrm>
          <a:prstGeom prst="straightConnector1">
            <a:avLst/>
          </a:prstGeom>
          <a:ln>
            <a:solidFill>
              <a:srgbClr val="FF0000"/>
            </a:solidFill>
            <a:tailEnd type="arrow"/>
          </a:ln>
        </p:spPr>
        <p:style>
          <a:lnRef idx="3">
            <a:schemeClr val="accent1"/>
          </a:lnRef>
          <a:fillRef idx="0">
            <a:schemeClr val="accent1"/>
          </a:fillRef>
          <a:effectRef idx="2">
            <a:schemeClr val="accent1"/>
          </a:effectRef>
          <a:fontRef idx="minor">
            <a:schemeClr val="tx1"/>
          </a:fontRef>
        </p:style>
      </p:cxnSp>
      <p:cxnSp>
        <p:nvCxnSpPr>
          <p:cNvPr id="43" name="直接箭头连接符 42"/>
          <p:cNvCxnSpPr/>
          <p:nvPr/>
        </p:nvCxnSpPr>
        <p:spPr>
          <a:xfrm>
            <a:off x="3779912" y="5229200"/>
            <a:ext cx="504056" cy="0"/>
          </a:xfrm>
          <a:prstGeom prst="straightConnector1">
            <a:avLst/>
          </a:prstGeom>
          <a:ln>
            <a:solidFill>
              <a:srgbClr val="FF0000"/>
            </a:solidFill>
            <a:tailEnd type="arrow"/>
          </a:ln>
        </p:spPr>
        <p:style>
          <a:lnRef idx="3">
            <a:schemeClr val="accent1"/>
          </a:lnRef>
          <a:fillRef idx="0">
            <a:schemeClr val="accent1"/>
          </a:fillRef>
          <a:effectRef idx="2">
            <a:schemeClr val="accent1"/>
          </a:effectRef>
          <a:fontRef idx="minor">
            <a:schemeClr val="tx1"/>
          </a:fontRef>
        </p:style>
      </p:cxnSp>
      <p:cxnSp>
        <p:nvCxnSpPr>
          <p:cNvPr id="44" name="直接箭头连接符 43"/>
          <p:cNvCxnSpPr/>
          <p:nvPr/>
        </p:nvCxnSpPr>
        <p:spPr>
          <a:xfrm flipV="1">
            <a:off x="3131840" y="5229200"/>
            <a:ext cx="288032" cy="31110"/>
          </a:xfrm>
          <a:prstGeom prst="straightConnector1">
            <a:avLst/>
          </a:prstGeom>
          <a:ln>
            <a:solidFill>
              <a:srgbClr val="FF0000"/>
            </a:solidFill>
            <a:tailEnd type="arrow"/>
          </a:ln>
        </p:spPr>
        <p:style>
          <a:lnRef idx="3">
            <a:schemeClr val="accent1"/>
          </a:lnRef>
          <a:fillRef idx="0">
            <a:schemeClr val="accent1"/>
          </a:fillRef>
          <a:effectRef idx="2">
            <a:schemeClr val="accent1"/>
          </a:effectRef>
          <a:fontRef idx="minor">
            <a:schemeClr val="tx1"/>
          </a:fontRef>
        </p:style>
      </p:cxnSp>
      <p:cxnSp>
        <p:nvCxnSpPr>
          <p:cNvPr id="45" name="直接箭头连接符 44"/>
          <p:cNvCxnSpPr/>
          <p:nvPr/>
        </p:nvCxnSpPr>
        <p:spPr>
          <a:xfrm>
            <a:off x="4684078" y="5229200"/>
            <a:ext cx="391978" cy="31109"/>
          </a:xfrm>
          <a:prstGeom prst="straightConnector1">
            <a:avLst/>
          </a:prstGeom>
          <a:ln>
            <a:solidFill>
              <a:srgbClr val="FF0000"/>
            </a:solidFill>
            <a:tailEnd type="arrow"/>
          </a:ln>
        </p:spPr>
        <p:style>
          <a:lnRef idx="3">
            <a:schemeClr val="accent1"/>
          </a:lnRef>
          <a:fillRef idx="0">
            <a:schemeClr val="accent1"/>
          </a:fillRef>
          <a:effectRef idx="2">
            <a:schemeClr val="accent1"/>
          </a:effectRef>
          <a:fontRef idx="minor">
            <a:schemeClr val="tx1"/>
          </a:fontRef>
        </p:style>
      </p:cxnSp>
      <p:cxnSp>
        <p:nvCxnSpPr>
          <p:cNvPr id="46" name="直接箭头连接符 45"/>
          <p:cNvCxnSpPr/>
          <p:nvPr/>
        </p:nvCxnSpPr>
        <p:spPr>
          <a:xfrm>
            <a:off x="5436096" y="5270099"/>
            <a:ext cx="792088" cy="31109"/>
          </a:xfrm>
          <a:prstGeom prst="straightConnector1">
            <a:avLst/>
          </a:prstGeom>
          <a:ln>
            <a:solidFill>
              <a:srgbClr val="FF0000"/>
            </a:solidFill>
            <a:tailEnd type="arrow"/>
          </a:ln>
        </p:spPr>
        <p:style>
          <a:lnRef idx="3">
            <a:schemeClr val="accent1"/>
          </a:lnRef>
          <a:fillRef idx="0">
            <a:schemeClr val="accent1"/>
          </a:fillRef>
          <a:effectRef idx="2">
            <a:schemeClr val="accent1"/>
          </a:effectRef>
          <a:fontRef idx="minor">
            <a:schemeClr val="tx1"/>
          </a:fontRef>
        </p:style>
      </p:cxnSp>
      <p:sp>
        <p:nvSpPr>
          <p:cNvPr id="47" name="TextBox 46"/>
          <p:cNvSpPr txBox="1"/>
          <p:nvPr/>
        </p:nvSpPr>
        <p:spPr>
          <a:xfrm>
            <a:off x="755576" y="5733256"/>
            <a:ext cx="543739" cy="307777"/>
          </a:xfrm>
          <a:prstGeom prst="rect">
            <a:avLst/>
          </a:prstGeom>
          <a:solidFill>
            <a:srgbClr val="7030A0"/>
          </a:solidFill>
        </p:spPr>
        <p:txBody>
          <a:bodyPr wrap="none" rtlCol="0">
            <a:spAutoFit/>
          </a:bodyPr>
          <a:lstStyle/>
          <a:p>
            <a:r>
              <a:rPr lang="zh-CN" altLang="en-US" smtClean="0"/>
              <a:t>客户</a:t>
            </a:r>
            <a:endParaRPr lang="zh-CN" altLang="en-US"/>
          </a:p>
        </p:txBody>
      </p:sp>
      <p:sp>
        <p:nvSpPr>
          <p:cNvPr id="48" name="TextBox 47"/>
          <p:cNvSpPr txBox="1"/>
          <p:nvPr/>
        </p:nvSpPr>
        <p:spPr>
          <a:xfrm>
            <a:off x="6228184" y="5589240"/>
            <a:ext cx="400110" cy="576063"/>
          </a:xfrm>
          <a:prstGeom prst="rect">
            <a:avLst/>
          </a:prstGeom>
          <a:ln>
            <a:solidFill>
              <a:srgbClr val="00B050"/>
            </a:solidFill>
          </a:ln>
          <a:scene3d>
            <a:camera prst="perspectiveBelow"/>
            <a:lightRig rig="threePt" dir="t">
              <a:rot lat="0" lon="0" rev="1200000"/>
            </a:lightRig>
          </a:scene3d>
          <a:sp3d>
            <a:bevelT w="63500" h="25400"/>
          </a:sp3d>
        </p:spPr>
        <p:style>
          <a:lnRef idx="0">
            <a:schemeClr val="accent6"/>
          </a:lnRef>
          <a:fillRef idx="3">
            <a:schemeClr val="accent6"/>
          </a:fillRef>
          <a:effectRef idx="3">
            <a:schemeClr val="accent6"/>
          </a:effectRef>
          <a:fontRef idx="minor">
            <a:schemeClr val="lt1"/>
          </a:fontRef>
        </p:style>
        <p:txBody>
          <a:bodyPr vert="eaVert" wrap="square" rtlCol="0">
            <a:spAutoFit/>
          </a:bodyPr>
          <a:lstStyle/>
          <a:p>
            <a:r>
              <a:rPr lang="zh-CN" altLang="en-US" smtClean="0"/>
              <a:t>唱歌                 </a:t>
            </a:r>
            <a:endParaRPr lang="zh-CN" altLang="en-US"/>
          </a:p>
        </p:txBody>
      </p:sp>
      <p:cxnSp>
        <p:nvCxnSpPr>
          <p:cNvPr id="49" name="直接箭头连接符 48"/>
          <p:cNvCxnSpPr/>
          <p:nvPr/>
        </p:nvCxnSpPr>
        <p:spPr>
          <a:xfrm>
            <a:off x="1331640" y="5877272"/>
            <a:ext cx="1440160" cy="0"/>
          </a:xfrm>
          <a:prstGeom prst="straightConnector1">
            <a:avLst/>
          </a:prstGeom>
          <a:ln>
            <a:solidFill>
              <a:srgbClr val="FF0000"/>
            </a:solidFill>
            <a:tailEnd type="arrow"/>
          </a:ln>
        </p:spPr>
        <p:style>
          <a:lnRef idx="3">
            <a:schemeClr val="accent1"/>
          </a:lnRef>
          <a:fillRef idx="0">
            <a:schemeClr val="accent1"/>
          </a:fillRef>
          <a:effectRef idx="2">
            <a:schemeClr val="accent1"/>
          </a:effectRef>
          <a:fontRef idx="minor">
            <a:schemeClr val="tx1"/>
          </a:fontRef>
        </p:style>
      </p:cxnSp>
      <p:cxnSp>
        <p:nvCxnSpPr>
          <p:cNvPr id="50" name="直接箭头连接符 49"/>
          <p:cNvCxnSpPr/>
          <p:nvPr/>
        </p:nvCxnSpPr>
        <p:spPr>
          <a:xfrm>
            <a:off x="3779912" y="5877272"/>
            <a:ext cx="504056" cy="0"/>
          </a:xfrm>
          <a:prstGeom prst="straightConnector1">
            <a:avLst/>
          </a:prstGeom>
          <a:ln>
            <a:solidFill>
              <a:srgbClr val="FF0000"/>
            </a:solidFill>
            <a:tailEnd type="arrow"/>
          </a:ln>
        </p:spPr>
        <p:style>
          <a:lnRef idx="3">
            <a:schemeClr val="accent1"/>
          </a:lnRef>
          <a:fillRef idx="0">
            <a:schemeClr val="accent1"/>
          </a:fillRef>
          <a:effectRef idx="2">
            <a:schemeClr val="accent1"/>
          </a:effectRef>
          <a:fontRef idx="minor">
            <a:schemeClr val="tx1"/>
          </a:fontRef>
        </p:style>
      </p:cxnSp>
      <p:cxnSp>
        <p:nvCxnSpPr>
          <p:cNvPr id="51" name="直接箭头连接符 50"/>
          <p:cNvCxnSpPr/>
          <p:nvPr/>
        </p:nvCxnSpPr>
        <p:spPr>
          <a:xfrm flipV="1">
            <a:off x="3131840" y="5877272"/>
            <a:ext cx="288032" cy="31110"/>
          </a:xfrm>
          <a:prstGeom prst="straightConnector1">
            <a:avLst/>
          </a:prstGeom>
          <a:ln>
            <a:solidFill>
              <a:srgbClr val="FF0000"/>
            </a:solidFill>
            <a:tailEnd type="arrow"/>
          </a:ln>
        </p:spPr>
        <p:style>
          <a:lnRef idx="3">
            <a:schemeClr val="accent1"/>
          </a:lnRef>
          <a:fillRef idx="0">
            <a:schemeClr val="accent1"/>
          </a:fillRef>
          <a:effectRef idx="2">
            <a:schemeClr val="accent1"/>
          </a:effectRef>
          <a:fontRef idx="minor">
            <a:schemeClr val="tx1"/>
          </a:fontRef>
        </p:style>
      </p:cxnSp>
      <p:cxnSp>
        <p:nvCxnSpPr>
          <p:cNvPr id="52" name="直接箭头连接符 51"/>
          <p:cNvCxnSpPr/>
          <p:nvPr/>
        </p:nvCxnSpPr>
        <p:spPr>
          <a:xfrm>
            <a:off x="4684078" y="5877272"/>
            <a:ext cx="391978" cy="31109"/>
          </a:xfrm>
          <a:prstGeom prst="straightConnector1">
            <a:avLst/>
          </a:prstGeom>
          <a:ln>
            <a:solidFill>
              <a:srgbClr val="FF0000"/>
            </a:solidFill>
            <a:tailEnd type="arrow"/>
          </a:ln>
        </p:spPr>
        <p:style>
          <a:lnRef idx="3">
            <a:schemeClr val="accent1"/>
          </a:lnRef>
          <a:fillRef idx="0">
            <a:schemeClr val="accent1"/>
          </a:fillRef>
          <a:effectRef idx="2">
            <a:schemeClr val="accent1"/>
          </a:effectRef>
          <a:fontRef idx="minor">
            <a:schemeClr val="tx1"/>
          </a:fontRef>
        </p:style>
      </p:cxnSp>
      <p:cxnSp>
        <p:nvCxnSpPr>
          <p:cNvPr id="53" name="直接箭头连接符 52"/>
          <p:cNvCxnSpPr/>
          <p:nvPr/>
        </p:nvCxnSpPr>
        <p:spPr>
          <a:xfrm>
            <a:off x="5436096" y="5918171"/>
            <a:ext cx="792088" cy="31109"/>
          </a:xfrm>
          <a:prstGeom prst="straightConnector1">
            <a:avLst/>
          </a:prstGeom>
          <a:ln>
            <a:solidFill>
              <a:srgbClr val="FF0000"/>
            </a:solidFill>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面向切面编程</a:t>
            </a:r>
            <a:r>
              <a:rPr lang="en-US" altLang="zh-CN" smtClean="0"/>
              <a:t>AOP</a:t>
            </a:r>
            <a:r>
              <a:rPr lang="zh-CN" altLang="en-US" smtClean="0"/>
              <a:t>介绍</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en-US" sz="2000" smtClean="0"/>
              <a:t>常用术语：</a:t>
            </a:r>
            <a:endParaRPr lang="en-US" altLang="zh-CN" sz="2000" smtClean="0"/>
          </a:p>
          <a:p>
            <a:pPr lvl="1"/>
            <a:r>
              <a:rPr lang="zh-CN" altLang="en-US" sz="1600" smtClean="0"/>
              <a:t>切面（</a:t>
            </a:r>
            <a:r>
              <a:rPr lang="en-US" altLang="zh-CN" sz="1600" smtClean="0"/>
              <a:t>Aspect</a:t>
            </a:r>
            <a:r>
              <a:rPr lang="zh-CN" altLang="en-US" sz="1600" smtClean="0"/>
              <a:t>）：其实就是共有功能的实现。</a:t>
            </a:r>
            <a:endParaRPr lang="zh-CN" altLang="en-US" sz="1600" smtClean="0"/>
          </a:p>
          <a:p>
            <a:pPr lvl="1"/>
            <a:r>
              <a:rPr lang="zh-CN" altLang="en-US" sz="1600" smtClean="0"/>
              <a:t>通知（</a:t>
            </a:r>
            <a:r>
              <a:rPr lang="en-US" altLang="zh-CN" sz="1600" smtClean="0"/>
              <a:t>Advice</a:t>
            </a:r>
            <a:r>
              <a:rPr lang="zh-CN" altLang="en-US" sz="1600" smtClean="0"/>
              <a:t>）：是切面的具体实现。</a:t>
            </a:r>
            <a:endParaRPr lang="zh-CN" altLang="en-US" sz="1600" smtClean="0"/>
          </a:p>
          <a:p>
            <a:pPr lvl="1"/>
            <a:r>
              <a:rPr lang="zh-CN" altLang="en-US" sz="1600" smtClean="0"/>
              <a:t>连接点（</a:t>
            </a:r>
            <a:r>
              <a:rPr lang="en-US" altLang="zh-CN" sz="1600" smtClean="0"/>
              <a:t>Joinpoint</a:t>
            </a:r>
            <a:r>
              <a:rPr lang="zh-CN" altLang="en-US" sz="1600" smtClean="0"/>
              <a:t>）：就是程序在运行过程中能够插入切面的地点。</a:t>
            </a:r>
            <a:endParaRPr lang="zh-CN" altLang="en-US" sz="1600" smtClean="0"/>
          </a:p>
          <a:p>
            <a:pPr lvl="1"/>
            <a:r>
              <a:rPr lang="zh-CN" altLang="en-US" sz="1600" smtClean="0"/>
              <a:t>切入点（</a:t>
            </a:r>
            <a:r>
              <a:rPr lang="en-US" altLang="zh-CN" sz="1600" smtClean="0"/>
              <a:t>Pointcut</a:t>
            </a:r>
            <a:r>
              <a:rPr lang="zh-CN" altLang="en-US" sz="1600" smtClean="0"/>
              <a:t>）：用于定义通知应该切入到哪些连接点上。</a:t>
            </a:r>
            <a:endParaRPr lang="zh-CN" altLang="en-US" sz="1600" smtClean="0"/>
          </a:p>
          <a:p>
            <a:pPr lvl="1"/>
            <a:r>
              <a:rPr lang="zh-CN" altLang="en-US" sz="1600" smtClean="0"/>
              <a:t>目标对象（</a:t>
            </a:r>
            <a:r>
              <a:rPr lang="en-US" altLang="zh-CN" sz="1600" smtClean="0"/>
              <a:t>Target</a:t>
            </a:r>
            <a:r>
              <a:rPr lang="zh-CN" altLang="en-US" sz="1600" smtClean="0"/>
              <a:t>）：就是那些即将切入切面的对象，也就是那些被通知的对象</a:t>
            </a:r>
            <a:endParaRPr lang="zh-CN" altLang="en-US" sz="1600" smtClean="0"/>
          </a:p>
          <a:p>
            <a:pPr lvl="1"/>
            <a:r>
              <a:rPr lang="zh-CN" altLang="en-US" sz="1600" smtClean="0"/>
              <a:t>代理对象（</a:t>
            </a:r>
            <a:r>
              <a:rPr lang="en-US" altLang="zh-CN" sz="1600" smtClean="0"/>
              <a:t>Proxy</a:t>
            </a:r>
            <a:r>
              <a:rPr lang="zh-CN" altLang="en-US" sz="1600" smtClean="0"/>
              <a:t>）：将通知应用到目标对象之后被动态创建的对象。</a:t>
            </a:r>
            <a:endParaRPr lang="zh-CN" altLang="en-US" sz="1600" smtClean="0"/>
          </a:p>
          <a:p>
            <a:pPr lvl="1"/>
            <a:r>
              <a:rPr lang="zh-CN" altLang="en-US" sz="1600" smtClean="0"/>
              <a:t>织入（</a:t>
            </a:r>
            <a:r>
              <a:rPr lang="en-US" altLang="zh-CN" sz="1600" smtClean="0"/>
              <a:t>Weaving</a:t>
            </a:r>
            <a:r>
              <a:rPr lang="zh-CN" altLang="en-US" sz="1600" smtClean="0"/>
              <a:t>）：将切面应用到目标对象从而创建一个新的代理对象的过程。</a:t>
            </a:r>
            <a:endParaRPr lang="en-US" altLang="zh-CN" sz="1600" smtClean="0"/>
          </a:p>
          <a:p>
            <a:pPr lvl="1"/>
            <a:endParaRPr lang="en-US" altLang="zh-CN" sz="1600" smtClean="0"/>
          </a:p>
          <a:p>
            <a:r>
              <a:rPr lang="zh-CN" altLang="en-US" sz="2000" smtClean="0"/>
              <a:t>开源的</a:t>
            </a:r>
            <a:r>
              <a:rPr lang="en-US" altLang="zh-CN" sz="2000" smtClean="0"/>
              <a:t>AOP</a:t>
            </a:r>
            <a:r>
              <a:rPr lang="zh-CN" altLang="en-US" sz="2000" smtClean="0"/>
              <a:t>框架</a:t>
            </a:r>
            <a:endParaRPr lang="en-US" altLang="zh-CN" sz="2000" smtClean="0"/>
          </a:p>
          <a:p>
            <a:pPr lvl="1"/>
            <a:r>
              <a:rPr lang="en-US" altLang="zh-CN" sz="1600" smtClean="0"/>
              <a:t>AspectJ</a:t>
            </a:r>
            <a:endParaRPr lang="en-US" altLang="zh-CN" sz="1600" smtClean="0"/>
          </a:p>
          <a:p>
            <a:pPr lvl="1"/>
            <a:endParaRPr lang="zh-CN" altLang="en-US" sz="1600" smtClean="0"/>
          </a:p>
          <a:p>
            <a:endParaRPr lang="zh-CN" altLang="zh-CN" sz="1400" smtClean="0"/>
          </a:p>
          <a:p>
            <a:pPr lvl="1"/>
            <a:endParaRPr lang="en-US" altLang="zh-CN" sz="1200" smtClean="0"/>
          </a:p>
          <a:p>
            <a:pPr lvl="1" eaLnBrk="1" hangingPunct="1"/>
            <a:endParaRPr lang="en-US" altLang="zh-CN" sz="1200" smtClean="0"/>
          </a:p>
          <a:p>
            <a:pPr lvl="1" eaLnBrk="1" hangingPunct="1"/>
            <a:endParaRPr lang="en-US" altLang="zh-CN" sz="1200" smtClean="0"/>
          </a:p>
          <a:p>
            <a:pPr lvl="1" eaLnBrk="1" hangingPunct="1"/>
            <a:endParaRPr lang="en-US" altLang="zh-CN" sz="1200" smtClean="0"/>
          </a:p>
          <a:p>
            <a:pPr eaLnBrk="1" hangingPunct="1"/>
            <a:endParaRPr lang="en-US" altLang="zh-CN" sz="140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桥接模式</a:t>
            </a:r>
            <a:r>
              <a:rPr lang="en-US" altLang="zh-CN" smtClean="0"/>
              <a:t>(bridge)</a:t>
            </a:r>
            <a:endParaRPr lang="zh-CN" altLang="en-US" smtClean="0"/>
          </a:p>
        </p:txBody>
      </p:sp>
      <p:sp>
        <p:nvSpPr>
          <p:cNvPr id="25603" name="内容占位符 2"/>
          <p:cNvSpPr>
            <a:spLocks noGrp="1"/>
          </p:cNvSpPr>
          <p:nvPr>
            <p:ph idx="1"/>
          </p:nvPr>
        </p:nvSpPr>
        <p:spPr>
          <a:xfrm>
            <a:off x="179512" y="1000124"/>
            <a:ext cx="8750176" cy="5237187"/>
          </a:xfrm>
          <a:ln>
            <a:solidFill>
              <a:srgbClr val="FF0000"/>
            </a:solidFill>
          </a:ln>
        </p:spPr>
        <p:txBody>
          <a:bodyPr/>
          <a:lstStyle/>
          <a:p>
            <a:r>
              <a:rPr lang="zh-CN" altLang="en-US" sz="2000" smtClean="0"/>
              <a:t>场景</a:t>
            </a:r>
            <a:endParaRPr lang="en-US" altLang="zh-CN" sz="2000" smtClean="0"/>
          </a:p>
          <a:p>
            <a:pPr lvl="1"/>
            <a:r>
              <a:rPr lang="zh-CN" altLang="en-US" sz="1600"/>
              <a:t>商</a:t>
            </a:r>
            <a:r>
              <a:rPr lang="zh-CN" altLang="en-US" sz="1600" smtClean="0"/>
              <a:t>城系统中常见的商品分类，以电脑为类，如何良好的处理商品分类销售的问题</a:t>
            </a:r>
            <a:r>
              <a:rPr lang="en-US" altLang="zh-CN" sz="1600" smtClean="0"/>
              <a:t>?</a:t>
            </a:r>
            <a:endParaRPr lang="en-US" altLang="zh-CN" sz="1600" smtClean="0"/>
          </a:p>
          <a:p>
            <a:endParaRPr lang="en-US" altLang="zh-CN" sz="2000"/>
          </a:p>
          <a:p>
            <a:r>
              <a:rPr lang="zh-CN" altLang="en-US" sz="2000"/>
              <a:t>我们可以</a:t>
            </a:r>
            <a:r>
              <a:rPr lang="zh-CN" altLang="en-US" sz="2000" smtClean="0"/>
              <a:t>用</a:t>
            </a:r>
            <a:r>
              <a:rPr lang="zh-CN" altLang="en-US" sz="2800" smtClean="0">
                <a:solidFill>
                  <a:srgbClr val="FF0000"/>
                </a:solidFill>
                <a:effectLst>
                  <a:outerShdw blurRad="38100" dist="38100" dir="2700000" algn="tl">
                    <a:srgbClr val="000000">
                      <a:alpha val="43137"/>
                    </a:srgbClr>
                  </a:outerShdw>
                </a:effectLst>
              </a:rPr>
              <a:t>多层继承结构</a:t>
            </a:r>
            <a:r>
              <a:rPr lang="zh-CN" altLang="en-US" sz="2000" smtClean="0"/>
              <a:t>实现右图的</a:t>
            </a:r>
            <a:r>
              <a:rPr lang="zh-CN" altLang="en-US" sz="2000"/>
              <a:t>关系。</a:t>
            </a:r>
            <a:endParaRPr lang="en-US" altLang="zh-CN" sz="2000"/>
          </a:p>
          <a:p>
            <a:endParaRPr lang="en-US" altLang="zh-CN" sz="2000"/>
          </a:p>
          <a:p>
            <a:endParaRPr lang="en-US" altLang="zh-CN" sz="2000" smtClean="0"/>
          </a:p>
          <a:p>
            <a:endParaRPr lang="en-US" altLang="zh-CN" sz="2000"/>
          </a:p>
          <a:p>
            <a:endParaRPr lang="en-US" altLang="zh-CN" sz="2000" smtClean="0"/>
          </a:p>
          <a:p>
            <a:endParaRPr lang="en-US" altLang="zh-CN" sz="2000"/>
          </a:p>
          <a:p>
            <a:r>
              <a:rPr lang="zh-CN" altLang="en-US" sz="2000" smtClean="0"/>
              <a:t>问题：</a:t>
            </a:r>
            <a:endParaRPr lang="en-US" altLang="zh-CN" sz="2000" smtClean="0"/>
          </a:p>
          <a:p>
            <a:pPr lvl="1"/>
            <a:r>
              <a:rPr lang="zh-CN" altLang="en-US" sz="1600" smtClean="0"/>
              <a:t>扩展性问题</a:t>
            </a:r>
            <a:r>
              <a:rPr lang="en-US" altLang="zh-CN" sz="1600" smtClean="0"/>
              <a:t>(</a:t>
            </a:r>
            <a:r>
              <a:rPr lang="zh-CN" altLang="en-US" sz="1600" smtClean="0"/>
              <a:t>类个数膨胀问题</a:t>
            </a:r>
            <a:r>
              <a:rPr lang="en-US" altLang="zh-CN" sz="1600" smtClean="0"/>
              <a:t>)</a:t>
            </a:r>
            <a:r>
              <a:rPr lang="zh-CN" altLang="en-US" sz="1600" smtClean="0"/>
              <a:t>：</a:t>
            </a:r>
            <a:endParaRPr lang="en-US" altLang="zh-CN" sz="1600" smtClean="0"/>
          </a:p>
          <a:p>
            <a:pPr lvl="2"/>
            <a:r>
              <a:rPr lang="zh-CN" altLang="en-US" sz="1400" smtClean="0"/>
              <a:t>如果要增加一个新的电脑类型</a:t>
            </a:r>
            <a:r>
              <a:rPr lang="en-US" altLang="zh-CN" sz="1400" smtClean="0"/>
              <a:t>:</a:t>
            </a:r>
            <a:r>
              <a:rPr lang="zh-CN" altLang="en-US" sz="1400" smtClean="0"/>
              <a:t>智能手机，则要增加各个品牌下面的类。</a:t>
            </a:r>
            <a:endParaRPr lang="en-US" altLang="zh-CN" sz="1400" smtClean="0"/>
          </a:p>
          <a:p>
            <a:pPr lvl="2"/>
            <a:r>
              <a:rPr lang="zh-CN" altLang="en-US" sz="1400" smtClean="0"/>
              <a:t>如果要增加一个新的品牌，也要增加各种电脑类型的类。</a:t>
            </a:r>
            <a:endParaRPr lang="en-US" altLang="zh-CN" sz="1400"/>
          </a:p>
          <a:p>
            <a:pPr lvl="1"/>
            <a:r>
              <a:rPr lang="zh-CN" altLang="en-US" smtClean="0"/>
              <a:t>违反单一职责原则：</a:t>
            </a:r>
            <a:endParaRPr lang="en-US" altLang="zh-CN"/>
          </a:p>
          <a:p>
            <a:pPr lvl="2"/>
            <a:r>
              <a:rPr lang="zh-CN" altLang="en-US" sz="1200" smtClean="0"/>
              <a:t>一个类：联想笔记本，有两个引起这个类变化的原因</a:t>
            </a:r>
            <a:endParaRPr lang="en-US" altLang="zh-CN" sz="1200" smtClean="0"/>
          </a:p>
        </p:txBody>
      </p:sp>
      <p:graphicFrame>
        <p:nvGraphicFramePr>
          <p:cNvPr id="4" name="图示 3"/>
          <p:cNvGraphicFramePr/>
          <p:nvPr/>
        </p:nvGraphicFramePr>
        <p:xfrm>
          <a:off x="4554274" y="2080617"/>
          <a:ext cx="5274310" cy="30765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桥接模式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en-US" sz="2000" smtClean="0"/>
              <a:t>场景分析</a:t>
            </a:r>
            <a:endParaRPr lang="en-US" altLang="zh-CN" sz="2000" smtClean="0"/>
          </a:p>
          <a:p>
            <a:pPr lvl="1"/>
            <a:r>
              <a:rPr lang="zh-CN" altLang="en-US" sz="1600"/>
              <a:t>商</a:t>
            </a:r>
            <a:r>
              <a:rPr lang="zh-CN" altLang="en-US" sz="1600" smtClean="0"/>
              <a:t>城系统中常见的商品分类，以电脑为类，如何良好的处理商品分类销售的问题</a:t>
            </a:r>
            <a:r>
              <a:rPr lang="en-US" altLang="zh-CN" sz="1600" smtClean="0"/>
              <a:t>?</a:t>
            </a:r>
            <a:endParaRPr lang="en-US" altLang="zh-CN" sz="1600" smtClean="0"/>
          </a:p>
          <a:p>
            <a:pPr lvl="1"/>
            <a:r>
              <a:rPr lang="zh-CN" altLang="en-US" sz="1600" smtClean="0"/>
              <a:t>这个场景中有两个变化的维度：电脑类型、电脑品牌。</a:t>
            </a:r>
            <a:endParaRPr lang="en-US" altLang="zh-CN" sz="1600" smtClean="0"/>
          </a:p>
          <a:p>
            <a:pPr lvl="1"/>
            <a:endParaRPr lang="en-US" altLang="zh-CN" sz="1600" smtClean="0"/>
          </a:p>
          <a:p>
            <a:pPr lvl="1"/>
            <a:endParaRPr lang="en-US" altLang="zh-CN" sz="1600"/>
          </a:p>
          <a:p>
            <a:pPr lvl="1"/>
            <a:endParaRPr lang="en-US" altLang="zh-CN" sz="1600" smtClean="0"/>
          </a:p>
          <a:p>
            <a:pPr lvl="1"/>
            <a:endParaRPr lang="en-US" altLang="zh-CN" sz="1600"/>
          </a:p>
          <a:p>
            <a:pPr lvl="1"/>
            <a:endParaRPr lang="en-US" altLang="zh-CN" sz="1600" smtClean="0"/>
          </a:p>
          <a:p>
            <a:pPr lvl="1"/>
            <a:endParaRPr lang="en-US" altLang="zh-CN" sz="1600"/>
          </a:p>
          <a:p>
            <a:pPr lvl="1"/>
            <a:endParaRPr lang="en-US" altLang="zh-CN" sz="1600" smtClean="0"/>
          </a:p>
          <a:p>
            <a:pPr lvl="1"/>
            <a:endParaRPr lang="en-US" altLang="zh-CN" sz="1600"/>
          </a:p>
          <a:p>
            <a:pPr lvl="1"/>
            <a:endParaRPr lang="en-US" altLang="zh-CN" sz="1600" smtClean="0"/>
          </a:p>
          <a:p>
            <a:pPr lvl="1"/>
            <a:endParaRPr lang="en-US" altLang="zh-CN" sz="1600"/>
          </a:p>
          <a:p>
            <a:endParaRPr lang="en-US" altLang="zh-CN" smtClean="0"/>
          </a:p>
        </p:txBody>
      </p:sp>
      <p:cxnSp>
        <p:nvCxnSpPr>
          <p:cNvPr id="25604" name="直接箭头连接符 25603"/>
          <p:cNvCxnSpPr>
            <a:endCxn id="25610" idx="1"/>
          </p:cNvCxnSpPr>
          <p:nvPr/>
        </p:nvCxnSpPr>
        <p:spPr>
          <a:xfrm>
            <a:off x="2555776" y="4653136"/>
            <a:ext cx="390623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5606" name="直接箭头连接符 25605"/>
          <p:cNvCxnSpPr/>
          <p:nvPr/>
        </p:nvCxnSpPr>
        <p:spPr>
          <a:xfrm flipV="1">
            <a:off x="2555776" y="2060848"/>
            <a:ext cx="0" cy="259228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aphicFrame>
        <p:nvGraphicFramePr>
          <p:cNvPr id="25607" name="表格 25606"/>
          <p:cNvGraphicFramePr>
            <a:graphicFrameLocks noGrp="1"/>
          </p:cNvGraphicFramePr>
          <p:nvPr/>
        </p:nvGraphicFramePr>
        <p:xfrm>
          <a:off x="2555776" y="2708920"/>
          <a:ext cx="3456384" cy="1944216"/>
        </p:xfrm>
        <a:graphic>
          <a:graphicData uri="http://schemas.openxmlformats.org/drawingml/2006/table">
            <a:tbl>
              <a:tblPr firstRow="1" bandRow="1">
                <a:tableStyleId>{5940675A-B579-460E-94D1-54222C63F5DA}</a:tableStyleId>
              </a:tblPr>
              <a:tblGrid>
                <a:gridCol w="864096"/>
                <a:gridCol w="864096"/>
                <a:gridCol w="864096"/>
                <a:gridCol w="864096"/>
              </a:tblGrid>
              <a:tr h="648072">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648072">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648072">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bl>
          </a:graphicData>
        </a:graphic>
      </p:graphicFrame>
      <p:sp>
        <p:nvSpPr>
          <p:cNvPr id="25610" name="文本框 25609"/>
          <p:cNvSpPr txBox="1"/>
          <p:nvPr/>
        </p:nvSpPr>
        <p:spPr>
          <a:xfrm>
            <a:off x="6462008" y="4499247"/>
            <a:ext cx="902811" cy="307777"/>
          </a:xfrm>
          <a:prstGeom prst="rect">
            <a:avLst/>
          </a:prstGeom>
          <a:noFill/>
        </p:spPr>
        <p:txBody>
          <a:bodyPr wrap="none" rtlCol="0">
            <a:spAutoFit/>
          </a:bodyPr>
          <a:lstStyle/>
          <a:p>
            <a:r>
              <a:rPr lang="zh-CN" altLang="en-US" smtClean="0"/>
              <a:t>品牌维度</a:t>
            </a:r>
            <a:endParaRPr lang="zh-CN" altLang="en-US"/>
          </a:p>
        </p:txBody>
      </p:sp>
      <p:sp>
        <p:nvSpPr>
          <p:cNvPr id="43" name="文本框 42"/>
          <p:cNvSpPr txBox="1"/>
          <p:nvPr/>
        </p:nvSpPr>
        <p:spPr>
          <a:xfrm>
            <a:off x="1652965" y="2194990"/>
            <a:ext cx="902811" cy="307777"/>
          </a:xfrm>
          <a:prstGeom prst="rect">
            <a:avLst/>
          </a:prstGeom>
          <a:noFill/>
        </p:spPr>
        <p:txBody>
          <a:bodyPr wrap="none" rtlCol="0">
            <a:spAutoFit/>
          </a:bodyPr>
          <a:lstStyle/>
          <a:p>
            <a:r>
              <a:rPr lang="zh-CN" altLang="en-US"/>
              <a:t>类型</a:t>
            </a:r>
            <a:r>
              <a:rPr lang="zh-CN" altLang="en-US" smtClean="0"/>
              <a:t>维度</a:t>
            </a:r>
            <a:endParaRPr lang="zh-CN" altLang="en-US"/>
          </a:p>
        </p:txBody>
      </p:sp>
      <p:sp>
        <p:nvSpPr>
          <p:cNvPr id="44" name="文本框 43"/>
          <p:cNvSpPr txBox="1"/>
          <p:nvPr/>
        </p:nvSpPr>
        <p:spPr>
          <a:xfrm>
            <a:off x="1832501" y="2645642"/>
            <a:ext cx="723275" cy="307777"/>
          </a:xfrm>
          <a:prstGeom prst="rect">
            <a:avLst/>
          </a:prstGeom>
          <a:noFill/>
        </p:spPr>
        <p:txBody>
          <a:bodyPr wrap="none" rtlCol="0">
            <a:spAutoFit/>
          </a:bodyPr>
          <a:lstStyle/>
          <a:p>
            <a:r>
              <a:rPr lang="zh-CN" altLang="en-US"/>
              <a:t>台式机</a:t>
            </a:r>
            <a:endParaRPr lang="zh-CN" altLang="en-US"/>
          </a:p>
        </p:txBody>
      </p:sp>
      <p:sp>
        <p:nvSpPr>
          <p:cNvPr id="45" name="文本框 42"/>
          <p:cNvSpPr txBox="1"/>
          <p:nvPr/>
        </p:nvSpPr>
        <p:spPr>
          <a:xfrm>
            <a:off x="1862643" y="3204956"/>
            <a:ext cx="723275" cy="307777"/>
          </a:xfrm>
          <a:prstGeom prst="rect">
            <a:avLst/>
          </a:prstGeom>
          <a:noFill/>
        </p:spPr>
        <p:txBody>
          <a:bodyPr wrap="none" rtlCol="0">
            <a:spAutoFit/>
          </a:bodyPr>
          <a:lstStyle>
            <a:defPPr>
              <a:defRPr lang="fi-FI"/>
            </a:defPPr>
            <a:lvl1pPr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1pPr>
            <a:lvl2pPr marL="4559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2pPr>
            <a:lvl3pPr marL="9131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3pPr>
            <a:lvl4pPr marL="13703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4pPr>
            <a:lvl5pPr marL="18275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9pPr>
          </a:lstStyle>
          <a:p>
            <a:r>
              <a:rPr lang="zh-CN" altLang="en-US" smtClean="0"/>
              <a:t>笔记本</a:t>
            </a:r>
            <a:endParaRPr lang="zh-CN" altLang="en-US"/>
          </a:p>
        </p:txBody>
      </p:sp>
      <p:sp>
        <p:nvSpPr>
          <p:cNvPr id="46" name="文本框 42"/>
          <p:cNvSpPr txBox="1"/>
          <p:nvPr/>
        </p:nvSpPr>
        <p:spPr>
          <a:xfrm>
            <a:off x="1695434" y="3826605"/>
            <a:ext cx="902811" cy="307777"/>
          </a:xfrm>
          <a:prstGeom prst="rect">
            <a:avLst/>
          </a:prstGeom>
          <a:noFill/>
        </p:spPr>
        <p:txBody>
          <a:bodyPr wrap="none" rtlCol="0">
            <a:spAutoFit/>
          </a:bodyPr>
          <a:lstStyle>
            <a:defPPr>
              <a:defRPr lang="fi-FI"/>
            </a:defPPr>
            <a:lvl1pPr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1pPr>
            <a:lvl2pPr marL="4559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2pPr>
            <a:lvl3pPr marL="9131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3pPr>
            <a:lvl4pPr marL="13703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4pPr>
            <a:lvl5pPr marL="18275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9pPr>
          </a:lstStyle>
          <a:p>
            <a:r>
              <a:rPr lang="zh-CN" altLang="en-US" smtClean="0"/>
              <a:t>平板电脑</a:t>
            </a:r>
            <a:endParaRPr lang="zh-CN" altLang="en-US"/>
          </a:p>
        </p:txBody>
      </p:sp>
      <p:sp>
        <p:nvSpPr>
          <p:cNvPr id="49" name="文本框 42"/>
          <p:cNvSpPr txBox="1"/>
          <p:nvPr/>
        </p:nvSpPr>
        <p:spPr>
          <a:xfrm>
            <a:off x="3131840" y="4796012"/>
            <a:ext cx="543739" cy="307777"/>
          </a:xfrm>
          <a:prstGeom prst="rect">
            <a:avLst/>
          </a:prstGeom>
          <a:noFill/>
        </p:spPr>
        <p:txBody>
          <a:bodyPr wrap="none" rtlCol="0">
            <a:spAutoFit/>
          </a:bodyPr>
          <a:lstStyle>
            <a:defPPr>
              <a:defRPr lang="fi-FI"/>
            </a:defPPr>
            <a:lvl1pPr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1pPr>
            <a:lvl2pPr marL="4559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2pPr>
            <a:lvl3pPr marL="9131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3pPr>
            <a:lvl4pPr marL="13703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4pPr>
            <a:lvl5pPr marL="18275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9pPr>
          </a:lstStyle>
          <a:p>
            <a:r>
              <a:rPr lang="zh-CN" altLang="en-US" smtClean="0"/>
              <a:t>联想</a:t>
            </a:r>
            <a:endParaRPr lang="zh-CN" altLang="en-US"/>
          </a:p>
        </p:txBody>
      </p:sp>
      <p:sp>
        <p:nvSpPr>
          <p:cNvPr id="50" name="文本框 42"/>
          <p:cNvSpPr txBox="1"/>
          <p:nvPr/>
        </p:nvSpPr>
        <p:spPr>
          <a:xfrm>
            <a:off x="4017930" y="4796011"/>
            <a:ext cx="543739" cy="307777"/>
          </a:xfrm>
          <a:prstGeom prst="rect">
            <a:avLst/>
          </a:prstGeom>
          <a:noFill/>
        </p:spPr>
        <p:txBody>
          <a:bodyPr wrap="none" rtlCol="0">
            <a:spAutoFit/>
          </a:bodyPr>
          <a:lstStyle>
            <a:defPPr>
              <a:defRPr lang="fi-FI"/>
            </a:defPPr>
            <a:lvl1pPr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1pPr>
            <a:lvl2pPr marL="4559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2pPr>
            <a:lvl3pPr marL="9131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3pPr>
            <a:lvl4pPr marL="13703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4pPr>
            <a:lvl5pPr marL="18275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9pPr>
          </a:lstStyle>
          <a:p>
            <a:r>
              <a:rPr lang="zh-CN" altLang="en-US" smtClean="0"/>
              <a:t>神舟</a:t>
            </a:r>
            <a:endParaRPr lang="zh-CN" altLang="en-US"/>
          </a:p>
        </p:txBody>
      </p:sp>
      <p:sp>
        <p:nvSpPr>
          <p:cNvPr id="51" name="文本框 42"/>
          <p:cNvSpPr txBox="1"/>
          <p:nvPr/>
        </p:nvSpPr>
        <p:spPr>
          <a:xfrm>
            <a:off x="4897139" y="4796010"/>
            <a:ext cx="543739" cy="307777"/>
          </a:xfrm>
          <a:prstGeom prst="rect">
            <a:avLst/>
          </a:prstGeom>
          <a:noFill/>
        </p:spPr>
        <p:txBody>
          <a:bodyPr wrap="none" rtlCol="0">
            <a:spAutoFit/>
          </a:bodyPr>
          <a:lstStyle>
            <a:defPPr>
              <a:defRPr lang="fi-FI"/>
            </a:defPPr>
            <a:lvl1pPr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1pPr>
            <a:lvl2pPr marL="4559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2pPr>
            <a:lvl3pPr marL="9131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3pPr>
            <a:lvl4pPr marL="13703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4pPr>
            <a:lvl5pPr marL="18275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9pPr>
          </a:lstStyle>
          <a:p>
            <a:r>
              <a:rPr lang="zh-CN" altLang="en-US" smtClean="0"/>
              <a:t>戴尔</a:t>
            </a:r>
            <a:endParaRPr lang="zh-CN" altLang="en-US"/>
          </a:p>
        </p:txBody>
      </p:sp>
      <p:sp>
        <p:nvSpPr>
          <p:cNvPr id="52" name="文本框 42"/>
          <p:cNvSpPr txBox="1"/>
          <p:nvPr/>
        </p:nvSpPr>
        <p:spPr>
          <a:xfrm>
            <a:off x="5752458" y="4796009"/>
            <a:ext cx="543739" cy="307777"/>
          </a:xfrm>
          <a:prstGeom prst="rect">
            <a:avLst/>
          </a:prstGeom>
          <a:noFill/>
        </p:spPr>
        <p:txBody>
          <a:bodyPr wrap="none" rtlCol="0">
            <a:spAutoFit/>
          </a:bodyPr>
          <a:lstStyle>
            <a:defPPr>
              <a:defRPr lang="fi-FI"/>
            </a:defPPr>
            <a:lvl1pPr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1pPr>
            <a:lvl2pPr marL="4559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2pPr>
            <a:lvl3pPr marL="9131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3pPr>
            <a:lvl4pPr marL="13703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4pPr>
            <a:lvl5pPr marL="1827530" indent="1905" algn="l" rtl="0" fontAlgn="base">
              <a:spcBef>
                <a:spcPct val="0"/>
              </a:spcBef>
              <a:spcAft>
                <a:spcPct val="0"/>
              </a:spcAft>
              <a:defRPr sz="1400" kern="1200">
                <a:solidFill>
                  <a:schemeClr val="tx1"/>
                </a:solidFill>
                <a:latin typeface="Trebuchet MS" panose="020B0603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Trebuchet MS" panose="020B0603020202020204" pitchFamily="34" charset="0"/>
                <a:ea typeface="宋体" panose="02010600030101010101" pitchFamily="2" charset="-122"/>
                <a:cs typeface="+mn-cs"/>
              </a:defRPr>
            </a:lvl9pPr>
          </a:lstStyle>
          <a:p>
            <a:r>
              <a:rPr lang="zh-CN" altLang="en-US" smtClean="0"/>
              <a:t>华硕</a:t>
            </a: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0" y="0"/>
            <a:ext cx="7019925" cy="857250"/>
          </a:xfrm>
        </p:spPr>
        <p:txBody>
          <a:bodyPr/>
          <a:lstStyle/>
          <a:p>
            <a:pPr eaLnBrk="1" hangingPunct="1"/>
            <a:r>
              <a:rPr lang="zh-CN" altLang="en-US" smtClean="0"/>
              <a:t>单例模式</a:t>
            </a:r>
            <a:endParaRPr lang="zh-CN" altLang="en-US" smtClean="0"/>
          </a:p>
        </p:txBody>
      </p:sp>
      <p:sp>
        <p:nvSpPr>
          <p:cNvPr id="24579" name="内容占位符 2"/>
          <p:cNvSpPr>
            <a:spLocks noGrp="1"/>
          </p:cNvSpPr>
          <p:nvPr>
            <p:ph idx="1"/>
          </p:nvPr>
        </p:nvSpPr>
        <p:spPr>
          <a:xfrm>
            <a:off x="142875" y="1000125"/>
            <a:ext cx="8786813" cy="5073650"/>
          </a:xfrm>
        </p:spPr>
        <p:txBody>
          <a:bodyPr/>
          <a:lstStyle/>
          <a:p>
            <a:pPr eaLnBrk="1" hangingPunct="1"/>
            <a:r>
              <a:rPr lang="zh-CN" altLang="en-US" smtClean="0"/>
              <a:t>饿汉式实现（单例对象立即加载）</a:t>
            </a:r>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r>
              <a:rPr lang="zh-CN" altLang="zh-CN" sz="1400" smtClean="0"/>
              <a:t>饿汉式单例模式代码中，</a:t>
            </a:r>
            <a:r>
              <a:rPr lang="en-US" altLang="zh-CN" sz="1400" smtClean="0"/>
              <a:t>static</a:t>
            </a:r>
            <a:r>
              <a:rPr lang="zh-CN" altLang="zh-CN" sz="1400" smtClean="0"/>
              <a:t>变量会在类装载时初始化，此时也不会涉及多个线程对象访问该对象的问题。虚拟机保证只会装载一次该类，肯定不会发生并发访问的问题。因此，可以省略</a:t>
            </a:r>
            <a:r>
              <a:rPr lang="en-US" altLang="zh-CN" sz="1400" smtClean="0"/>
              <a:t>synchronized</a:t>
            </a:r>
            <a:r>
              <a:rPr lang="zh-CN" altLang="zh-CN" sz="1400" smtClean="0"/>
              <a:t>关键字。</a:t>
            </a:r>
            <a:endParaRPr lang="en-US" altLang="zh-CN" sz="1400" smtClean="0"/>
          </a:p>
          <a:p>
            <a:pPr eaLnBrk="1" hangingPunct="1"/>
            <a:endParaRPr lang="en-US" altLang="zh-CN" sz="1400" smtClean="0"/>
          </a:p>
          <a:p>
            <a:pPr eaLnBrk="1" hangingPunct="1"/>
            <a:r>
              <a:rPr lang="zh-CN" altLang="en-US" sz="1400" smtClean="0"/>
              <a:t>问题：如果只是加载本类，而不是要调用</a:t>
            </a:r>
            <a:r>
              <a:rPr lang="en-US" altLang="zh-CN" sz="1400" smtClean="0"/>
              <a:t>getInstance()</a:t>
            </a:r>
            <a:r>
              <a:rPr lang="zh-CN" altLang="en-US" sz="1400" smtClean="0"/>
              <a:t>，甚至永远没有调用，则会造成资源浪费！</a:t>
            </a:r>
            <a:endParaRPr lang="zh-CN" altLang="zh-CN" sz="1400" smtClean="0"/>
          </a:p>
          <a:p>
            <a:pPr eaLnBrk="1" hangingPunct="1"/>
            <a:endParaRPr lang="en-US" altLang="zh-CN" smtClean="0"/>
          </a:p>
          <a:p>
            <a:pPr eaLnBrk="1" hangingPunct="1"/>
            <a:endParaRPr lang="zh-CN" altLang="en-US" smtClean="0"/>
          </a:p>
        </p:txBody>
      </p:sp>
      <p:graphicFrame>
        <p:nvGraphicFramePr>
          <p:cNvPr id="4" name="表格 3"/>
          <p:cNvGraphicFramePr>
            <a:graphicFrameLocks noGrp="1"/>
          </p:cNvGraphicFramePr>
          <p:nvPr/>
        </p:nvGraphicFramePr>
        <p:xfrm>
          <a:off x="827584" y="1628800"/>
          <a:ext cx="6912768" cy="2865120"/>
        </p:xfrm>
        <a:graphic>
          <a:graphicData uri="http://schemas.openxmlformats.org/drawingml/2006/table">
            <a:tbl>
              <a:tblPr firstRow="1" bandRow="1">
                <a:tableStyleId>{D7AC3CCA-C797-4891-BE02-D94E43425B78}</a:tableStyleId>
              </a:tblPr>
              <a:tblGrid>
                <a:gridCol w="6912768"/>
              </a:tblGrid>
              <a:tr h="370840">
                <a:tc>
                  <a:txBody>
                    <a:bodyPr/>
                    <a:lstStyle/>
                    <a:p>
                      <a:r>
                        <a:rPr lang="en-US" altLang="zh-CN" sz="1100" kern="1200" smtClean="0"/>
                        <a:t>public class SingletonDemo02 {</a:t>
                      </a:r>
                      <a:endParaRPr lang="en-US" altLang="zh-CN" sz="1100" kern="1200" smtClean="0"/>
                    </a:p>
                    <a:p>
                      <a:r>
                        <a:rPr lang="en-US" altLang="zh-CN" sz="1100" kern="1200" smtClean="0"/>
                        <a:t>	private static  /*final*/</a:t>
                      </a:r>
                      <a:r>
                        <a:rPr lang="en-US" altLang="zh-CN" sz="1100" kern="1200" baseline="0" smtClean="0"/>
                        <a:t>  </a:t>
                      </a:r>
                      <a:r>
                        <a:rPr lang="en-US" altLang="zh-CN" sz="1100" kern="1200" smtClean="0"/>
                        <a:t> SingletonDemo02 s = new SingletonDemo02();</a:t>
                      </a:r>
                      <a:endParaRPr lang="en-US" altLang="zh-CN" sz="1100" kern="1200" smtClean="0"/>
                    </a:p>
                    <a:p>
                      <a:r>
                        <a:rPr lang="en-US" altLang="zh-CN" sz="1100" kern="1200" smtClean="0"/>
                        <a:t>	</a:t>
                      </a:r>
                      <a:endParaRPr lang="en-US" altLang="zh-CN" sz="1100" kern="1200" smtClean="0"/>
                    </a:p>
                    <a:p>
                      <a:r>
                        <a:rPr lang="en-US" altLang="zh-CN" sz="1100" kern="1200" smtClean="0"/>
                        <a:t>	private SingletonDemo02(){} //</a:t>
                      </a:r>
                      <a:r>
                        <a:rPr lang="zh-CN" altLang="en-US" sz="1100" kern="1200" smtClean="0"/>
                        <a:t>私有化构造器</a:t>
                      </a:r>
                      <a:endParaRPr lang="zh-CN" altLang="en-US" sz="1100" kern="1200" smtClean="0"/>
                    </a:p>
                    <a:p>
                      <a:r>
                        <a:rPr lang="zh-CN" altLang="en-US" sz="1100" kern="1200" smtClean="0"/>
                        <a:t>	</a:t>
                      </a:r>
                      <a:endParaRPr lang="zh-CN" altLang="en-US" sz="1100" kern="1200" smtClean="0"/>
                    </a:p>
                    <a:p>
                      <a:r>
                        <a:rPr lang="zh-CN" altLang="en-US" sz="1100" kern="1200" smtClean="0"/>
                        <a:t>	</a:t>
                      </a:r>
                      <a:r>
                        <a:rPr lang="en-US" altLang="zh-CN" sz="1100" kern="1200" smtClean="0"/>
                        <a:t>public static /*synchronized*/ SingletonDemo02 getInstance(){</a:t>
                      </a:r>
                      <a:endParaRPr lang="en-US" altLang="zh-CN" sz="1100" kern="1200" smtClean="0"/>
                    </a:p>
                    <a:p>
                      <a:r>
                        <a:rPr lang="en-US" altLang="zh-CN" sz="1100" kern="1200" smtClean="0"/>
                        <a:t>		return s;</a:t>
                      </a:r>
                      <a:endParaRPr lang="en-US" altLang="zh-CN" sz="1100" kern="1200" smtClean="0"/>
                    </a:p>
                    <a:p>
                      <a:r>
                        <a:rPr lang="en-US" altLang="zh-CN" sz="1100" kern="1200" smtClean="0"/>
                        <a:t>	}</a:t>
                      </a:r>
                      <a:endParaRPr lang="en-US" altLang="zh-CN" sz="1100" kern="1200" smtClean="0"/>
                    </a:p>
                    <a:p>
                      <a:r>
                        <a:rPr lang="en-US" altLang="zh-CN" sz="1100" kern="1200" smtClean="0"/>
                        <a:t>}</a:t>
                      </a:r>
                      <a:endParaRPr lang="zh-CN" altLang="en-US" sz="1100"/>
                    </a:p>
                  </a:txBody>
                  <a:tcPr/>
                </a:tc>
              </a:tr>
              <a:tr h="370840">
                <a:tc>
                  <a:txBody>
                    <a:bodyPr/>
                    <a:lstStyle/>
                    <a:p>
                      <a:r>
                        <a:rPr lang="en-US" altLang="zh-CN" sz="1100" smtClean="0"/>
                        <a:t>public class Client {</a:t>
                      </a:r>
                      <a:endParaRPr lang="en-US" altLang="zh-CN" sz="1100" smtClean="0"/>
                    </a:p>
                    <a:p>
                      <a:r>
                        <a:rPr lang="en-US" altLang="zh-CN" sz="1100" smtClean="0"/>
                        <a:t>	public static void main(String[] args) {</a:t>
                      </a:r>
                      <a:endParaRPr lang="en-US" altLang="zh-CN" sz="1100" smtClean="0"/>
                    </a:p>
                    <a:p>
                      <a:r>
                        <a:rPr lang="en-US" altLang="zh-CN" sz="1100" smtClean="0"/>
                        <a:t>		SingletonDemo02 s = SingletonDemo02.getInstance();</a:t>
                      </a:r>
                      <a:endParaRPr lang="en-US" altLang="zh-CN" sz="1100" smtClean="0"/>
                    </a:p>
                    <a:p>
                      <a:r>
                        <a:rPr lang="en-US" altLang="zh-CN" sz="1100" smtClean="0"/>
                        <a:t>		SingletonDemo02 s2 = SingletonDemo02.getInstance();</a:t>
                      </a:r>
                      <a:endParaRPr lang="en-US" altLang="zh-CN" sz="1100" smtClean="0"/>
                    </a:p>
                    <a:p>
                      <a:r>
                        <a:rPr lang="en-US" altLang="zh-CN" sz="1100" smtClean="0"/>
                        <a:t>		System.out.println(s==s2); //</a:t>
                      </a:r>
                      <a:r>
                        <a:rPr lang="zh-CN" altLang="en-US" sz="1100" smtClean="0"/>
                        <a:t>结果为</a:t>
                      </a:r>
                      <a:r>
                        <a:rPr lang="en-US" altLang="zh-CN" sz="1100" smtClean="0"/>
                        <a:t>true</a:t>
                      </a:r>
                      <a:endParaRPr lang="en-US" altLang="zh-CN" sz="1100" smtClean="0"/>
                    </a:p>
                    <a:p>
                      <a:r>
                        <a:rPr lang="en-US" altLang="zh-CN" sz="1100" smtClean="0"/>
                        <a:t>	}</a:t>
                      </a:r>
                      <a:endParaRPr lang="en-US" altLang="zh-CN" sz="1100" smtClean="0"/>
                    </a:p>
                    <a:p>
                      <a:r>
                        <a:rPr lang="en-US" altLang="zh-CN" sz="1100" smtClean="0"/>
                        <a:t>}</a:t>
                      </a:r>
                      <a:endParaRPr lang="zh-CN" altLang="en-US" sz="1100"/>
                    </a:p>
                  </a:txBody>
                  <a:tcPr/>
                </a:tc>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桥接模式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en-US" smtClean="0"/>
              <a:t>桥接模式核心要点：</a:t>
            </a:r>
            <a:endParaRPr lang="en-US" altLang="zh-CN" smtClean="0"/>
          </a:p>
          <a:p>
            <a:pPr lvl="1"/>
            <a:r>
              <a:rPr lang="zh-CN" altLang="en-US" smtClean="0"/>
              <a:t>处理</a:t>
            </a:r>
            <a:r>
              <a:rPr lang="zh-CN" altLang="en-US"/>
              <a:t>多层继承结构，处理多维度变化的场景，将各个维度设计成独立的继承结构，使各个维度可以独立的扩展在抽象层建立关联</a:t>
            </a:r>
            <a:r>
              <a:rPr lang="zh-CN" altLang="en-US" smtClean="0"/>
              <a:t>。</a:t>
            </a:r>
            <a:endParaRPr lang="en-US" altLang="zh-CN" smtClean="0"/>
          </a:p>
          <a:p>
            <a:endParaRPr lang="en-US" altLang="zh-CN"/>
          </a:p>
          <a:p>
            <a:endParaRPr lang="en-US" altLang="zh-CN"/>
          </a:p>
          <a:p>
            <a:endParaRPr lang="en-US" altLang="zh-CN" smtClean="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1560" y="2614251"/>
            <a:ext cx="6228184" cy="3443224"/>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桥接模式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en-US" smtClean="0"/>
              <a:t>桥接模式总结：</a:t>
            </a:r>
            <a:endParaRPr lang="en-US" altLang="zh-CN" smtClean="0"/>
          </a:p>
          <a:p>
            <a:pPr lvl="1"/>
            <a:r>
              <a:rPr lang="zh-CN" altLang="en-US" smtClean="0"/>
              <a:t>桥接模式可以取代多层继承的方案。 多层继承违背了单一职责原则，复用性较差，类的个数也非常多。桥接模式可以极大的减少子类的个数，从而降低管理和维护的成本。</a:t>
            </a:r>
            <a:endParaRPr lang="en-US" altLang="zh-CN" smtClean="0"/>
          </a:p>
          <a:p>
            <a:pPr lvl="1"/>
            <a:r>
              <a:rPr lang="zh-CN" altLang="en-US" smtClean="0"/>
              <a:t>桥接模式极大的提高了系统可扩展性，在两个变化维度中任意扩展一个维度，都不需要修改原有的系统，符合开闭原则。</a:t>
            </a:r>
            <a:endParaRPr lang="en-US" altLang="zh-CN" smtClean="0"/>
          </a:p>
          <a:p>
            <a:endParaRPr lang="en-US" altLang="zh-CN"/>
          </a:p>
          <a:p>
            <a:endParaRPr lang="en-US" altLang="zh-CN"/>
          </a:p>
          <a:p>
            <a:endParaRPr lang="en-US" altLang="zh-CN" smtClean="0"/>
          </a:p>
        </p:txBody>
      </p:sp>
      <p:pic>
        <p:nvPicPr>
          <p:cNvPr id="6" name="图片 5"/>
          <p:cNvPicPr>
            <a:picLocks noChangeAspect="1"/>
          </p:cNvPicPr>
          <p:nvPr/>
        </p:nvPicPr>
        <p:blipFill>
          <a:blip r:embed="rId1"/>
          <a:stretch>
            <a:fillRect/>
          </a:stretch>
        </p:blipFill>
        <p:spPr>
          <a:xfrm>
            <a:off x="1345406" y="3536950"/>
            <a:ext cx="3190875" cy="20955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7" name="文本框 6"/>
          <p:cNvSpPr txBox="1"/>
          <p:nvPr/>
        </p:nvSpPr>
        <p:spPr>
          <a:xfrm>
            <a:off x="4788024" y="3861048"/>
            <a:ext cx="3416320" cy="738664"/>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zh-CN" altLang="en-US" smtClean="0"/>
              <a:t>就像一个桥，将两个变化维度连接起来。</a:t>
            </a:r>
            <a:endParaRPr lang="en-US" altLang="zh-CN" smtClean="0"/>
          </a:p>
          <a:p>
            <a:r>
              <a:rPr lang="zh-CN" altLang="en-US" smtClean="0"/>
              <a:t>各个维度都可以独立的变化。</a:t>
            </a:r>
            <a:endParaRPr lang="en-US" altLang="zh-CN" smtClean="0"/>
          </a:p>
          <a:p>
            <a:r>
              <a:rPr lang="zh-CN" altLang="en-US"/>
              <a:t>故</a:t>
            </a:r>
            <a:r>
              <a:rPr lang="zh-CN" altLang="en-US" smtClean="0"/>
              <a:t>称之为：桥模式</a:t>
            </a:r>
            <a:endParaRPr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桥接模式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en-US" smtClean="0"/>
              <a:t>桥接模式实际开发中应用场景</a:t>
            </a:r>
            <a:endParaRPr lang="en-US" altLang="zh-CN" smtClean="0"/>
          </a:p>
          <a:p>
            <a:pPr lvl="1"/>
            <a:r>
              <a:rPr lang="en-US" altLang="zh-CN" smtClean="0"/>
              <a:t>JDBC</a:t>
            </a:r>
            <a:r>
              <a:rPr lang="zh-CN" altLang="en-US" smtClean="0"/>
              <a:t>驱动程序</a:t>
            </a:r>
            <a:endParaRPr lang="en-US" altLang="zh-CN" smtClean="0"/>
          </a:p>
          <a:p>
            <a:pPr lvl="1"/>
            <a:r>
              <a:rPr lang="en-US" altLang="zh-CN" smtClean="0"/>
              <a:t>AWT</a:t>
            </a:r>
            <a:r>
              <a:rPr lang="zh-CN" altLang="en-US" smtClean="0"/>
              <a:t>中的</a:t>
            </a:r>
            <a:r>
              <a:rPr lang="en-US" altLang="zh-CN" smtClean="0"/>
              <a:t>Peer</a:t>
            </a:r>
            <a:r>
              <a:rPr lang="zh-CN" altLang="en-US" smtClean="0"/>
              <a:t>架构</a:t>
            </a:r>
            <a:endParaRPr lang="en-US" altLang="zh-CN" smtClean="0"/>
          </a:p>
          <a:p>
            <a:pPr lvl="1"/>
            <a:r>
              <a:rPr lang="zh-CN" altLang="en-US" smtClean="0"/>
              <a:t>银行日志管理：</a:t>
            </a:r>
            <a:endParaRPr lang="en-US" altLang="zh-CN" smtClean="0"/>
          </a:p>
          <a:p>
            <a:pPr lvl="2"/>
            <a:r>
              <a:rPr lang="zh-CN" altLang="en-US" smtClean="0"/>
              <a:t>格式分类：操作日志、交易日志、异常日志</a:t>
            </a:r>
            <a:endParaRPr lang="en-US" altLang="zh-CN" smtClean="0"/>
          </a:p>
          <a:p>
            <a:pPr lvl="2"/>
            <a:r>
              <a:rPr lang="zh-CN" altLang="en-US"/>
              <a:t>距离</a:t>
            </a:r>
            <a:r>
              <a:rPr lang="zh-CN" altLang="en-US" smtClean="0"/>
              <a:t>分类：本地记录日志、异地记录日志</a:t>
            </a:r>
            <a:endParaRPr lang="en-US" altLang="zh-CN" smtClean="0"/>
          </a:p>
          <a:p>
            <a:pPr lvl="1"/>
            <a:r>
              <a:rPr lang="zh-CN" altLang="en-US" smtClean="0"/>
              <a:t>人力资源系统中的奖金计算模块：</a:t>
            </a:r>
            <a:endParaRPr lang="en-US" altLang="zh-CN" smtClean="0"/>
          </a:p>
          <a:p>
            <a:pPr lvl="2"/>
            <a:r>
              <a:rPr lang="zh-CN" altLang="en-US" smtClean="0"/>
              <a:t>奖金分类：个人奖金、团体奖金、激励奖金。</a:t>
            </a:r>
            <a:endParaRPr lang="en-US" altLang="zh-CN" smtClean="0"/>
          </a:p>
          <a:p>
            <a:pPr lvl="2"/>
            <a:r>
              <a:rPr lang="zh-CN" altLang="en-US" smtClean="0"/>
              <a:t>部门分类：人事部门、销售部门、研发部门。</a:t>
            </a:r>
            <a:endParaRPr lang="en-US" altLang="zh-CN" smtClean="0"/>
          </a:p>
          <a:p>
            <a:pPr lvl="1"/>
            <a:r>
              <a:rPr lang="en-US" altLang="zh-CN" smtClean="0"/>
              <a:t>OA</a:t>
            </a:r>
            <a:r>
              <a:rPr lang="zh-CN" altLang="en-US" smtClean="0"/>
              <a:t>系统中的消息处理：</a:t>
            </a:r>
            <a:endParaRPr lang="en-US" altLang="zh-CN" smtClean="0"/>
          </a:p>
          <a:p>
            <a:pPr lvl="2"/>
            <a:r>
              <a:rPr lang="zh-CN" altLang="en-US" smtClean="0"/>
              <a:t>业务类型：普通消息、加急消息、特急消息</a:t>
            </a:r>
            <a:endParaRPr lang="en-US" altLang="zh-CN" smtClean="0"/>
          </a:p>
          <a:p>
            <a:pPr lvl="2"/>
            <a:r>
              <a:rPr lang="zh-CN" altLang="en-US" smtClean="0"/>
              <a:t>发送消息方式：系统内消息、手机短信、邮件</a:t>
            </a:r>
            <a:endParaRPr lang="en-US" altLang="zh-CN"/>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组合</a:t>
            </a:r>
            <a:r>
              <a:rPr lang="zh-CN" altLang="en-US" smtClean="0"/>
              <a:t>模式</a:t>
            </a:r>
            <a:r>
              <a:rPr lang="en-US" altLang="zh-CN" smtClean="0"/>
              <a:t>(composite)</a:t>
            </a:r>
            <a:endParaRPr lang="zh-CN" altLang="en-US" smtClean="0"/>
          </a:p>
        </p:txBody>
      </p:sp>
      <p:sp>
        <p:nvSpPr>
          <p:cNvPr id="25603" name="内容占位符 2"/>
          <p:cNvSpPr>
            <a:spLocks noGrp="1"/>
          </p:cNvSpPr>
          <p:nvPr>
            <p:ph idx="1"/>
          </p:nvPr>
        </p:nvSpPr>
        <p:spPr>
          <a:xfrm>
            <a:off x="179512" y="1000124"/>
            <a:ext cx="8750176" cy="5237187"/>
          </a:xfrm>
          <a:ln>
            <a:solidFill>
              <a:srgbClr val="FF0000"/>
            </a:solidFill>
          </a:ln>
        </p:spPr>
        <p:txBody>
          <a:bodyPr/>
          <a:lstStyle/>
          <a:p>
            <a:r>
              <a:rPr lang="zh-CN" altLang="en-US" sz="2000" smtClean="0"/>
              <a:t>使用组合模式的场景：</a:t>
            </a:r>
            <a:endParaRPr lang="en-US" altLang="zh-CN" sz="2000" smtClean="0"/>
          </a:p>
          <a:p>
            <a:pPr lvl="1"/>
            <a:r>
              <a:rPr lang="zh-CN" altLang="en-US" sz="1600" smtClean="0"/>
              <a:t>把部分和整体的关系用树形结构来表示，从而使客户端可以使用统一的方式处理部分对象和整体对象。</a:t>
            </a:r>
            <a:endParaRPr lang="en-US" altLang="zh-CN" sz="1600" smtClean="0"/>
          </a:p>
          <a:p>
            <a:r>
              <a:rPr lang="zh-CN" altLang="en-US" smtClean="0"/>
              <a:t>组合模式核心：</a:t>
            </a:r>
            <a:endParaRPr lang="en-US" altLang="zh-CN" smtClean="0"/>
          </a:p>
          <a:p>
            <a:pPr lvl="1"/>
            <a:r>
              <a:rPr lang="zh-CN" altLang="en-US" smtClean="0">
                <a:solidFill>
                  <a:srgbClr val="00B0F0"/>
                </a:solidFill>
              </a:rPr>
              <a:t>抽象构件</a:t>
            </a:r>
            <a:r>
              <a:rPr lang="en-US" altLang="zh-CN" smtClean="0">
                <a:solidFill>
                  <a:srgbClr val="00B0F0"/>
                </a:solidFill>
              </a:rPr>
              <a:t>(Component)</a:t>
            </a:r>
            <a:r>
              <a:rPr lang="zh-CN" altLang="en-US" smtClean="0">
                <a:solidFill>
                  <a:srgbClr val="00B0F0"/>
                </a:solidFill>
              </a:rPr>
              <a:t>角色</a:t>
            </a:r>
            <a:r>
              <a:rPr lang="en-US" altLang="zh-CN" smtClean="0">
                <a:solidFill>
                  <a:srgbClr val="00B0F0"/>
                </a:solidFill>
              </a:rPr>
              <a:t>: </a:t>
            </a:r>
            <a:r>
              <a:rPr lang="zh-CN" altLang="en-US" smtClean="0">
                <a:solidFill>
                  <a:srgbClr val="00B0F0"/>
                </a:solidFill>
              </a:rPr>
              <a:t>定义了叶子和容器构件的共同点</a:t>
            </a:r>
            <a:endParaRPr lang="en-US" altLang="zh-CN" smtClean="0">
              <a:solidFill>
                <a:srgbClr val="00B0F0"/>
              </a:solidFill>
            </a:endParaRPr>
          </a:p>
          <a:p>
            <a:pPr lvl="1"/>
            <a:r>
              <a:rPr lang="zh-CN" altLang="en-US" smtClean="0">
                <a:solidFill>
                  <a:srgbClr val="C00000"/>
                </a:solidFill>
              </a:rPr>
              <a:t>叶子</a:t>
            </a:r>
            <a:r>
              <a:rPr lang="en-US" altLang="zh-CN" smtClean="0">
                <a:solidFill>
                  <a:srgbClr val="C00000"/>
                </a:solidFill>
              </a:rPr>
              <a:t>(Leaf)</a:t>
            </a:r>
            <a:r>
              <a:rPr lang="zh-CN" altLang="en-US" smtClean="0">
                <a:solidFill>
                  <a:srgbClr val="C00000"/>
                </a:solidFill>
              </a:rPr>
              <a:t>构件角色：无子节点</a:t>
            </a:r>
            <a:endParaRPr lang="en-US" altLang="zh-CN" smtClean="0">
              <a:solidFill>
                <a:srgbClr val="C00000"/>
              </a:solidFill>
            </a:endParaRPr>
          </a:p>
          <a:p>
            <a:pPr lvl="1"/>
            <a:r>
              <a:rPr lang="zh-CN" altLang="en-US" smtClean="0">
                <a:solidFill>
                  <a:srgbClr val="00B0F0"/>
                </a:solidFill>
              </a:rPr>
              <a:t>容器</a:t>
            </a:r>
            <a:r>
              <a:rPr lang="en-US" altLang="zh-CN" smtClean="0">
                <a:solidFill>
                  <a:srgbClr val="00B0F0"/>
                </a:solidFill>
              </a:rPr>
              <a:t>(Composite)</a:t>
            </a:r>
            <a:r>
              <a:rPr lang="zh-CN" altLang="en-US" smtClean="0">
                <a:solidFill>
                  <a:srgbClr val="00B0F0"/>
                </a:solidFill>
              </a:rPr>
              <a:t>构件角色： 有容器特征，可以包含子节点</a:t>
            </a:r>
            <a:endParaRPr lang="en-US" altLang="zh-CN" smtClean="0">
              <a:solidFill>
                <a:srgbClr val="00B0F0"/>
              </a:solidFill>
            </a:endParaRPr>
          </a:p>
          <a:p>
            <a:endParaRPr lang="en-US" altLang="zh-CN" sz="2000"/>
          </a:p>
          <a:p>
            <a:endParaRPr lang="en-US" altLang="zh-CN" sz="2000"/>
          </a:p>
          <a:p>
            <a:endParaRPr lang="en-US" altLang="zh-CN" sz="2000" smtClean="0"/>
          </a:p>
          <a:p>
            <a:endParaRPr lang="en-US" altLang="zh-CN" sz="2000"/>
          </a:p>
          <a:p>
            <a:endParaRPr lang="en-US" altLang="zh-CN" sz="2000" smtClean="0"/>
          </a:p>
          <a:p>
            <a:endParaRPr lang="en-US" altLang="zh-CN" sz="200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9586" y="3564761"/>
            <a:ext cx="7793910" cy="3319628"/>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组合</a:t>
            </a:r>
            <a:r>
              <a:rPr lang="zh-CN" altLang="en-US" smtClean="0"/>
              <a:t>模式</a:t>
            </a:r>
            <a:r>
              <a:rPr lang="en-US" altLang="zh-CN" smtClean="0"/>
              <a:t>(composite)</a:t>
            </a:r>
            <a:endParaRPr lang="zh-CN" altLang="en-US" smtClean="0"/>
          </a:p>
        </p:txBody>
      </p:sp>
      <p:sp>
        <p:nvSpPr>
          <p:cNvPr id="25603" name="内容占位符 2"/>
          <p:cNvSpPr>
            <a:spLocks noGrp="1"/>
          </p:cNvSpPr>
          <p:nvPr>
            <p:ph idx="1"/>
          </p:nvPr>
        </p:nvSpPr>
        <p:spPr>
          <a:xfrm>
            <a:off x="179512" y="1000124"/>
            <a:ext cx="8750176" cy="5237187"/>
          </a:xfrm>
          <a:ln>
            <a:solidFill>
              <a:srgbClr val="FF0000"/>
            </a:solidFill>
          </a:ln>
        </p:spPr>
        <p:txBody>
          <a:bodyPr/>
          <a:lstStyle/>
          <a:p>
            <a:r>
              <a:rPr lang="zh-CN" altLang="en-US" sz="2000" smtClean="0"/>
              <a:t>组合模式工作流程分析：</a:t>
            </a:r>
            <a:endParaRPr lang="en-US" altLang="zh-CN" sz="2000" smtClean="0"/>
          </a:p>
          <a:p>
            <a:pPr lvl="1"/>
            <a:r>
              <a:rPr lang="zh-CN" altLang="en-US" sz="1600" smtClean="0"/>
              <a:t>组合模式为处理树形结构提供了完美的解决方案，描述了如何将容器和叶子进行递归组合，使得用户在使用时可以一致性的对待容器和叶子。</a:t>
            </a:r>
            <a:endParaRPr lang="en-US" altLang="zh-CN" sz="1600" smtClean="0"/>
          </a:p>
          <a:p>
            <a:pPr lvl="1"/>
            <a:r>
              <a:rPr lang="zh-CN" altLang="en-US" sz="1600" smtClean="0"/>
              <a:t>当容器对象的指定方法被调用时，将遍历整个树形结构，寻找也包含这个方法的成员，并调用执行。其中，使用了递归调用的机制对整个结构进行处理。</a:t>
            </a:r>
            <a:endParaRPr lang="en-US" altLang="zh-CN" sz="1600" smtClean="0"/>
          </a:p>
          <a:p>
            <a:pPr lvl="1"/>
            <a:endParaRPr lang="en-US" altLang="zh-CN" sz="1600"/>
          </a:p>
          <a:p>
            <a:pPr lvl="1"/>
            <a:endParaRPr lang="en-US" altLang="zh-CN" sz="1600" smtClean="0"/>
          </a:p>
          <a:p>
            <a:pPr lvl="1"/>
            <a:endParaRPr lang="en-US" altLang="zh-CN" sz="1600"/>
          </a:p>
          <a:p>
            <a:pPr lvl="1"/>
            <a:endParaRPr lang="en-US" altLang="zh-CN" sz="1600" smtClean="0"/>
          </a:p>
          <a:p>
            <a:pPr lvl="1"/>
            <a:endParaRPr lang="en-US" altLang="zh-CN" sz="1600"/>
          </a:p>
          <a:p>
            <a:r>
              <a:rPr lang="zh-CN" altLang="en-US" smtClean="0"/>
              <a:t>使用组合模式，模拟杀毒软件架构设计</a:t>
            </a:r>
            <a:endParaRPr lang="en-US" altLang="zh-CN" smtClean="0"/>
          </a:p>
          <a:p>
            <a:endParaRPr lang="en-US" altLang="zh-CN" smtClean="0"/>
          </a:p>
          <a:p>
            <a:endParaRPr lang="en-US" altLang="zh-CN" sz="2000"/>
          </a:p>
          <a:p>
            <a:endParaRPr lang="en-US" altLang="zh-CN" sz="2000"/>
          </a:p>
          <a:p>
            <a:endParaRPr lang="en-US" altLang="zh-CN" sz="2000" smtClean="0"/>
          </a:p>
          <a:p>
            <a:endParaRPr lang="en-US" altLang="zh-CN" sz="2000"/>
          </a:p>
          <a:p>
            <a:endParaRPr lang="en-US" altLang="zh-CN" sz="2000" smtClean="0"/>
          </a:p>
          <a:p>
            <a:endParaRPr lang="en-US" altLang="zh-CN" sz="200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组合</a:t>
            </a:r>
            <a:r>
              <a:rPr lang="zh-CN" altLang="en-US" smtClean="0"/>
              <a:t>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en-US" sz="3200" smtClean="0">
                <a:solidFill>
                  <a:srgbClr val="0070C0"/>
                </a:solidFill>
              </a:rPr>
              <a:t>开发中的应用场景：</a:t>
            </a:r>
            <a:endParaRPr lang="en-US" altLang="zh-CN" sz="3200" smtClean="0">
              <a:solidFill>
                <a:srgbClr val="0070C0"/>
              </a:solidFill>
            </a:endParaRPr>
          </a:p>
          <a:p>
            <a:pPr lvl="1"/>
            <a:r>
              <a:rPr lang="zh-CN" altLang="en-US" sz="2800" smtClean="0">
                <a:solidFill>
                  <a:srgbClr val="00B0F0"/>
                </a:solidFill>
              </a:rPr>
              <a:t>操作系统的资源管理器</a:t>
            </a:r>
            <a:endParaRPr lang="en-US" altLang="zh-CN" sz="2800" smtClean="0">
              <a:solidFill>
                <a:srgbClr val="00B0F0"/>
              </a:solidFill>
            </a:endParaRPr>
          </a:p>
          <a:p>
            <a:pPr lvl="1"/>
            <a:r>
              <a:rPr lang="en-US" altLang="zh-CN" sz="2800" smtClean="0">
                <a:solidFill>
                  <a:srgbClr val="C00000"/>
                </a:solidFill>
              </a:rPr>
              <a:t>GUI</a:t>
            </a:r>
            <a:r>
              <a:rPr lang="zh-CN" altLang="en-US" sz="2800" smtClean="0">
                <a:solidFill>
                  <a:srgbClr val="C00000"/>
                </a:solidFill>
              </a:rPr>
              <a:t>中的容器层次图</a:t>
            </a:r>
            <a:endParaRPr lang="en-US" altLang="zh-CN" sz="2800" smtClean="0">
              <a:solidFill>
                <a:srgbClr val="C00000"/>
              </a:solidFill>
            </a:endParaRPr>
          </a:p>
          <a:p>
            <a:pPr lvl="1"/>
            <a:r>
              <a:rPr lang="en-US" altLang="zh-CN" sz="2800" smtClean="0">
                <a:solidFill>
                  <a:srgbClr val="0070C0"/>
                </a:solidFill>
              </a:rPr>
              <a:t>XML</a:t>
            </a:r>
            <a:r>
              <a:rPr lang="zh-CN" altLang="en-US" sz="2800" smtClean="0">
                <a:solidFill>
                  <a:srgbClr val="0070C0"/>
                </a:solidFill>
              </a:rPr>
              <a:t>文件解析</a:t>
            </a:r>
            <a:endParaRPr lang="en-US" altLang="zh-CN" sz="2800" smtClean="0">
              <a:solidFill>
                <a:srgbClr val="0070C0"/>
              </a:solidFill>
            </a:endParaRPr>
          </a:p>
          <a:p>
            <a:pPr lvl="1"/>
            <a:r>
              <a:rPr lang="en-US" altLang="zh-CN" sz="2800" smtClean="0">
                <a:solidFill>
                  <a:srgbClr val="C00000"/>
                </a:solidFill>
              </a:rPr>
              <a:t>OA</a:t>
            </a:r>
            <a:r>
              <a:rPr lang="zh-CN" altLang="en-US" sz="2800" smtClean="0">
                <a:solidFill>
                  <a:srgbClr val="C00000"/>
                </a:solidFill>
              </a:rPr>
              <a:t>系统中，组织结构的处理</a:t>
            </a:r>
            <a:endParaRPr lang="en-US" altLang="zh-CN" sz="2800" smtClean="0">
              <a:solidFill>
                <a:srgbClr val="C00000"/>
              </a:solidFill>
            </a:endParaRPr>
          </a:p>
          <a:p>
            <a:pPr lvl="1"/>
            <a:r>
              <a:rPr lang="en-US" altLang="zh-CN" sz="2800" smtClean="0">
                <a:solidFill>
                  <a:srgbClr val="0070C0"/>
                </a:solidFill>
              </a:rPr>
              <a:t>Junit</a:t>
            </a:r>
            <a:r>
              <a:rPr lang="zh-CN" altLang="en-US" sz="2800" smtClean="0">
                <a:solidFill>
                  <a:srgbClr val="0070C0"/>
                </a:solidFill>
              </a:rPr>
              <a:t>单元测试框架</a:t>
            </a:r>
            <a:endParaRPr lang="en-US" altLang="zh-CN" sz="2800" smtClean="0">
              <a:solidFill>
                <a:srgbClr val="0070C0"/>
              </a:solidFill>
            </a:endParaRPr>
          </a:p>
          <a:p>
            <a:pPr lvl="2"/>
            <a:r>
              <a:rPr lang="zh-CN" altLang="en-US" sz="2000" smtClean="0">
                <a:solidFill>
                  <a:srgbClr val="0070C0"/>
                </a:solidFill>
              </a:rPr>
              <a:t>底层设计就是典型的组合模式，</a:t>
            </a:r>
            <a:r>
              <a:rPr lang="en-US" altLang="zh-CN" sz="2000" smtClean="0">
                <a:solidFill>
                  <a:srgbClr val="0070C0"/>
                </a:solidFill>
              </a:rPr>
              <a:t>TestCase(</a:t>
            </a:r>
            <a:r>
              <a:rPr lang="zh-CN" altLang="en-US" sz="2000" smtClean="0">
                <a:solidFill>
                  <a:srgbClr val="0070C0"/>
                </a:solidFill>
              </a:rPr>
              <a:t>叶子</a:t>
            </a:r>
            <a:r>
              <a:rPr lang="en-US" altLang="zh-CN" sz="2000" smtClean="0">
                <a:solidFill>
                  <a:srgbClr val="0070C0"/>
                </a:solidFill>
              </a:rPr>
              <a:t>)</a:t>
            </a:r>
            <a:r>
              <a:rPr lang="zh-CN" altLang="en-US" sz="2000" smtClean="0">
                <a:solidFill>
                  <a:srgbClr val="0070C0"/>
                </a:solidFill>
              </a:rPr>
              <a:t>、</a:t>
            </a:r>
            <a:r>
              <a:rPr lang="en-US" altLang="zh-CN" sz="2000" smtClean="0">
                <a:solidFill>
                  <a:srgbClr val="0070C0"/>
                </a:solidFill>
              </a:rPr>
              <a:t>TestUnite(</a:t>
            </a:r>
            <a:r>
              <a:rPr lang="zh-CN" altLang="en-US" sz="2000" smtClean="0">
                <a:solidFill>
                  <a:srgbClr val="0070C0"/>
                </a:solidFill>
              </a:rPr>
              <a:t>容器</a:t>
            </a:r>
            <a:r>
              <a:rPr lang="en-US" altLang="zh-CN" sz="2000" smtClean="0">
                <a:solidFill>
                  <a:srgbClr val="0070C0"/>
                </a:solidFill>
              </a:rPr>
              <a:t>)</a:t>
            </a:r>
            <a:r>
              <a:rPr lang="zh-CN" altLang="en-US" sz="2000" smtClean="0">
                <a:solidFill>
                  <a:srgbClr val="0070C0"/>
                </a:solidFill>
              </a:rPr>
              <a:t>、</a:t>
            </a:r>
            <a:r>
              <a:rPr lang="en-US" altLang="zh-CN" sz="2000" smtClean="0">
                <a:solidFill>
                  <a:srgbClr val="0070C0"/>
                </a:solidFill>
              </a:rPr>
              <a:t>Test</a:t>
            </a:r>
            <a:r>
              <a:rPr lang="zh-CN" altLang="en-US" sz="2000" smtClean="0">
                <a:solidFill>
                  <a:srgbClr val="0070C0"/>
                </a:solidFill>
              </a:rPr>
              <a:t>接口</a:t>
            </a:r>
            <a:r>
              <a:rPr lang="en-US" altLang="zh-CN" sz="2000" smtClean="0">
                <a:solidFill>
                  <a:srgbClr val="0070C0"/>
                </a:solidFill>
              </a:rPr>
              <a:t>(</a:t>
            </a:r>
            <a:r>
              <a:rPr lang="zh-CN" altLang="en-US" sz="2000" smtClean="0">
                <a:solidFill>
                  <a:srgbClr val="0070C0"/>
                </a:solidFill>
              </a:rPr>
              <a:t>抽象</a:t>
            </a:r>
            <a:r>
              <a:rPr lang="en-US" altLang="zh-CN" sz="2000" smtClean="0">
                <a:solidFill>
                  <a:srgbClr val="0070C0"/>
                </a:solidFill>
              </a:rPr>
              <a:t>)</a:t>
            </a:r>
            <a:endParaRPr lang="en-US" altLang="zh-CN" sz="2600" smtClean="0">
              <a:solidFill>
                <a:srgbClr val="0070C0"/>
              </a:solidFill>
            </a:endParaRPr>
          </a:p>
          <a:p>
            <a:pPr lvl="1"/>
            <a:endParaRPr lang="zh-CN" altLang="zh-CN" sz="2800">
              <a:solidFill>
                <a:srgbClr val="0070C0"/>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组合</a:t>
            </a:r>
            <a:r>
              <a:rPr lang="zh-CN" altLang="en-US" smtClean="0"/>
              <a:t>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en-US" altLang="zh-CN" sz="3200" smtClean="0">
                <a:solidFill>
                  <a:srgbClr val="0070C0"/>
                </a:solidFill>
              </a:rPr>
              <a:t>Junit</a:t>
            </a:r>
            <a:r>
              <a:rPr lang="zh-CN" altLang="en-US" sz="3200" smtClean="0">
                <a:solidFill>
                  <a:srgbClr val="0070C0"/>
                </a:solidFill>
              </a:rPr>
              <a:t>单元测试框架底层设计</a:t>
            </a:r>
            <a:endParaRPr lang="en-US" altLang="zh-CN" sz="3200" smtClean="0">
              <a:solidFill>
                <a:srgbClr val="0070C0"/>
              </a:solidFill>
            </a:endParaRPr>
          </a:p>
          <a:p>
            <a:pPr lvl="1"/>
            <a:r>
              <a:rPr lang="zh-CN" altLang="en-US" sz="2200" smtClean="0"/>
              <a:t>底层设计就是典型的组合模式，</a:t>
            </a:r>
            <a:r>
              <a:rPr lang="en-US" altLang="zh-CN" sz="2200" smtClean="0"/>
              <a:t>TestCase(</a:t>
            </a:r>
            <a:r>
              <a:rPr lang="zh-CN" altLang="en-US" sz="2200" smtClean="0"/>
              <a:t>叶子</a:t>
            </a:r>
            <a:r>
              <a:rPr lang="en-US" altLang="zh-CN" sz="2200" smtClean="0"/>
              <a:t>)</a:t>
            </a:r>
            <a:r>
              <a:rPr lang="zh-CN" altLang="en-US" sz="2200" smtClean="0"/>
              <a:t>、</a:t>
            </a:r>
            <a:r>
              <a:rPr lang="en-US" altLang="zh-CN" sz="2200" smtClean="0"/>
              <a:t>TestUnite(</a:t>
            </a:r>
            <a:r>
              <a:rPr lang="zh-CN" altLang="en-US" sz="2200" smtClean="0"/>
              <a:t>容器</a:t>
            </a:r>
            <a:r>
              <a:rPr lang="en-US" altLang="zh-CN" sz="2200" smtClean="0"/>
              <a:t>)</a:t>
            </a:r>
            <a:r>
              <a:rPr lang="zh-CN" altLang="en-US" sz="2200" smtClean="0"/>
              <a:t>、</a:t>
            </a:r>
            <a:r>
              <a:rPr lang="en-US" altLang="zh-CN" sz="2200" smtClean="0"/>
              <a:t>Test</a:t>
            </a:r>
            <a:r>
              <a:rPr lang="zh-CN" altLang="en-US" sz="2200" smtClean="0"/>
              <a:t>接口</a:t>
            </a:r>
            <a:r>
              <a:rPr lang="en-US" altLang="zh-CN" sz="2200" smtClean="0"/>
              <a:t>(</a:t>
            </a:r>
            <a:r>
              <a:rPr lang="zh-CN" altLang="en-US" sz="2200" smtClean="0"/>
              <a:t>抽象</a:t>
            </a:r>
            <a:r>
              <a:rPr lang="en-US" altLang="zh-CN" sz="2200" smtClean="0"/>
              <a:t>)</a:t>
            </a:r>
            <a:endParaRPr lang="en-US" altLang="zh-CN" sz="2800" smtClean="0"/>
          </a:p>
          <a:p>
            <a:pPr lvl="1"/>
            <a:endParaRPr lang="en-US" altLang="zh-CN" sz="2800" smtClean="0">
              <a:solidFill>
                <a:srgbClr val="0070C0"/>
              </a:solidFill>
            </a:endParaRPr>
          </a:p>
          <a:p>
            <a:pPr lvl="1"/>
            <a:endParaRPr lang="zh-CN" altLang="zh-CN" sz="2800">
              <a:solidFill>
                <a:srgbClr val="0070C0"/>
              </a:solidFill>
            </a:endParaRPr>
          </a:p>
        </p:txBody>
      </p:sp>
      <p:pic>
        <p:nvPicPr>
          <p:cNvPr id="2" name="图片 1"/>
          <p:cNvPicPr>
            <a:picLocks noChangeAspect="1"/>
          </p:cNvPicPr>
          <p:nvPr/>
        </p:nvPicPr>
        <p:blipFill>
          <a:blip r:embed="rId1"/>
          <a:stretch>
            <a:fillRect/>
          </a:stretch>
        </p:blipFill>
        <p:spPr>
          <a:xfrm>
            <a:off x="1331640" y="2636912"/>
            <a:ext cx="6042496" cy="2458586"/>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装饰</a:t>
            </a:r>
            <a:r>
              <a:rPr lang="zh-CN" altLang="en-US" smtClean="0"/>
              <a:t>模式</a:t>
            </a:r>
            <a:r>
              <a:rPr lang="en-US" altLang="zh-CN" smtClean="0"/>
              <a:t>(decorator)</a:t>
            </a:r>
            <a:endParaRPr lang="zh-CN" altLang="en-US" smtClean="0"/>
          </a:p>
        </p:txBody>
      </p:sp>
      <p:sp>
        <p:nvSpPr>
          <p:cNvPr id="3" name="内容占位符 2"/>
          <p:cNvSpPr>
            <a:spLocks noGrp="1"/>
          </p:cNvSpPr>
          <p:nvPr>
            <p:ph idx="1"/>
          </p:nvPr>
        </p:nvSpPr>
        <p:spPr/>
        <p:txBody>
          <a:bodyPr/>
          <a:lstStyle/>
          <a:p>
            <a:r>
              <a:rPr lang="zh-CN" altLang="en-US" smtClean="0"/>
              <a:t>职责：</a:t>
            </a:r>
            <a:endParaRPr lang="en-US" altLang="zh-CN" smtClean="0"/>
          </a:p>
          <a:p>
            <a:pPr lvl="1"/>
            <a:r>
              <a:rPr lang="zh-CN" altLang="en-US" smtClean="0"/>
              <a:t>动态的为一个对象增加新的功能。</a:t>
            </a:r>
            <a:endParaRPr lang="en-US" altLang="zh-CN" smtClean="0"/>
          </a:p>
          <a:p>
            <a:pPr lvl="1"/>
            <a:r>
              <a:rPr lang="zh-CN" altLang="en-US"/>
              <a:t>装饰</a:t>
            </a:r>
            <a:r>
              <a:rPr lang="zh-CN" altLang="en-US" smtClean="0"/>
              <a:t>模式是一种用于代替继承的技术，</a:t>
            </a:r>
            <a:r>
              <a:rPr lang="zh-CN" altLang="en-US" sz="2400" smtClean="0">
                <a:solidFill>
                  <a:srgbClr val="C00000"/>
                </a:solidFill>
                <a:effectLst>
                  <a:outerShdw blurRad="38100" dist="38100" dir="2700000" algn="tl">
                    <a:srgbClr val="000000">
                      <a:alpha val="43137"/>
                    </a:srgbClr>
                  </a:outerShdw>
                </a:effectLst>
              </a:rPr>
              <a:t>无须通过继承增加子类就能扩展对象的新功能</a:t>
            </a:r>
            <a:r>
              <a:rPr lang="zh-CN" altLang="en-US" smtClean="0"/>
              <a:t>。使用对象的关联关系代替继承关系，更加灵活，</a:t>
            </a:r>
            <a:r>
              <a:rPr lang="zh-CN" altLang="en-US" sz="2400" smtClean="0">
                <a:solidFill>
                  <a:srgbClr val="C00000"/>
                </a:solidFill>
                <a:effectLst>
                  <a:outerShdw blurRad="38100" dist="38100" dir="2700000" algn="tl">
                    <a:srgbClr val="000000">
                      <a:alpha val="43137"/>
                    </a:srgbClr>
                  </a:outerShdw>
                </a:effectLst>
              </a:rPr>
              <a:t>同时避免类型体系的快速膨胀</a:t>
            </a:r>
            <a:r>
              <a:rPr lang="zh-CN" altLang="en-US" smtClean="0"/>
              <a:t>。</a:t>
            </a:r>
            <a:endParaRPr lang="en-US" altLang="zh-CN" smtClean="0"/>
          </a:p>
          <a:p>
            <a:pPr lvl="1"/>
            <a:endParaRPr lang="en-US" altLang="zh-CN" smtClean="0"/>
          </a:p>
          <a:p>
            <a:endParaRPr lang="en-US" altLang="zh-CN" smtClean="0"/>
          </a:p>
          <a:p>
            <a:pPr lvl="1"/>
            <a:endParaRPr lang="en-US" altLang="zh-CN"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装饰</a:t>
            </a:r>
            <a:r>
              <a:rPr lang="zh-CN" altLang="en-US" smtClean="0"/>
              <a:t>模式</a:t>
            </a:r>
            <a:r>
              <a:rPr lang="en-US" altLang="zh-CN" smtClean="0"/>
              <a:t>(decorator)</a:t>
            </a:r>
            <a:endParaRPr lang="zh-CN" altLang="en-US" smtClean="0"/>
          </a:p>
        </p:txBody>
      </p:sp>
      <p:sp>
        <p:nvSpPr>
          <p:cNvPr id="3" name="内容占位符 2"/>
          <p:cNvSpPr>
            <a:spLocks noGrp="1"/>
          </p:cNvSpPr>
          <p:nvPr>
            <p:ph idx="1"/>
          </p:nvPr>
        </p:nvSpPr>
        <p:spPr/>
        <p:txBody>
          <a:bodyPr/>
          <a:lstStyle/>
          <a:p>
            <a:r>
              <a:rPr lang="zh-CN" altLang="en-US" sz="1800" dirty="0" smtClean="0"/>
              <a:t>实现细节：</a:t>
            </a:r>
            <a:endParaRPr lang="en-US" altLang="zh-CN" sz="1800" dirty="0" smtClean="0"/>
          </a:p>
          <a:p>
            <a:pPr lvl="1"/>
            <a:r>
              <a:rPr lang="en-US" altLang="zh-CN" sz="1600" dirty="0" smtClean="0"/>
              <a:t>Component</a:t>
            </a:r>
            <a:r>
              <a:rPr lang="zh-CN" altLang="en-US" sz="1600" dirty="0" smtClean="0"/>
              <a:t>抽象构件角色：</a:t>
            </a:r>
            <a:endParaRPr lang="en-US" altLang="zh-CN" sz="1600" dirty="0" smtClean="0"/>
          </a:p>
          <a:p>
            <a:pPr lvl="2"/>
            <a:r>
              <a:rPr lang="zh-CN" altLang="en-US" sz="1400" dirty="0" smtClean="0"/>
              <a:t>真实对象和装饰对象有相同的接口。这样，客户端对象就能够以与真实对象相同的方式同装饰对象交互。</a:t>
            </a:r>
            <a:endParaRPr lang="en-US" altLang="zh-CN" sz="1400" dirty="0" smtClean="0"/>
          </a:p>
          <a:p>
            <a:pPr lvl="1"/>
            <a:r>
              <a:rPr lang="en-US" altLang="zh-CN" sz="1600" dirty="0" err="1" smtClean="0"/>
              <a:t>ConcreteComponent</a:t>
            </a:r>
            <a:r>
              <a:rPr lang="en-US" altLang="zh-CN" sz="1600" dirty="0" smtClean="0"/>
              <a:t> </a:t>
            </a:r>
            <a:r>
              <a:rPr lang="zh-CN" altLang="en-US" sz="1600" dirty="0" smtClean="0"/>
              <a:t>具体构件角色</a:t>
            </a:r>
            <a:r>
              <a:rPr lang="en-US" altLang="zh-CN" sz="1600" dirty="0" smtClean="0"/>
              <a:t>(</a:t>
            </a:r>
            <a:r>
              <a:rPr lang="zh-CN" altLang="en-US" sz="1600" dirty="0" smtClean="0"/>
              <a:t>真实对象</a:t>
            </a:r>
            <a:r>
              <a:rPr lang="en-US" altLang="zh-CN" sz="1600" dirty="0" smtClean="0"/>
              <a:t>)</a:t>
            </a:r>
            <a:r>
              <a:rPr lang="zh-CN" altLang="en-US" sz="1600" dirty="0" smtClean="0"/>
              <a:t>：</a:t>
            </a:r>
            <a:endParaRPr lang="en-US" altLang="zh-CN" sz="1600" dirty="0" smtClean="0"/>
          </a:p>
          <a:p>
            <a:pPr lvl="2"/>
            <a:r>
              <a:rPr lang="en-US" altLang="zh-CN" sz="1400" dirty="0" err="1" smtClean="0"/>
              <a:t>io</a:t>
            </a:r>
            <a:r>
              <a:rPr lang="zh-CN" altLang="en-US" sz="1400" dirty="0" smtClean="0"/>
              <a:t>流中的</a:t>
            </a:r>
            <a:r>
              <a:rPr lang="en-US" altLang="zh-CN" sz="1400" dirty="0" err="1" smtClean="0"/>
              <a:t>FileInputStream</a:t>
            </a:r>
            <a:r>
              <a:rPr lang="zh-CN" altLang="en-US" sz="1400" dirty="0" smtClean="0"/>
              <a:t>、</a:t>
            </a:r>
            <a:r>
              <a:rPr lang="en-US" altLang="zh-CN" sz="1400" dirty="0" err="1" smtClean="0"/>
              <a:t>FileOutputStream</a:t>
            </a:r>
            <a:endParaRPr lang="en-US" altLang="zh-CN" sz="1400" dirty="0" smtClean="0"/>
          </a:p>
          <a:p>
            <a:pPr lvl="1"/>
            <a:r>
              <a:rPr lang="en-US" altLang="zh-CN" sz="1600" dirty="0" smtClean="0"/>
              <a:t>Decorator</a:t>
            </a:r>
            <a:r>
              <a:rPr lang="zh-CN" altLang="en-US" sz="1600" dirty="0" smtClean="0"/>
              <a:t>装饰角色：</a:t>
            </a:r>
            <a:endParaRPr lang="en-US" altLang="zh-CN" sz="1600" dirty="0" smtClean="0"/>
          </a:p>
          <a:p>
            <a:pPr lvl="2"/>
            <a:r>
              <a:rPr lang="zh-CN" altLang="en-US" sz="1400" dirty="0" smtClean="0"/>
              <a:t>持有一个抽象构件的引用。装饰对象接受所有客户端的请求，并把这些请求转发给真实的对象。这样，就能在真实对象调用前后增加新的功能。</a:t>
            </a:r>
            <a:endParaRPr lang="en-US" altLang="zh-CN" sz="1400" dirty="0"/>
          </a:p>
          <a:p>
            <a:pPr lvl="1"/>
            <a:r>
              <a:rPr lang="en-US" altLang="zh-CN" sz="1600" dirty="0" err="1" smtClean="0"/>
              <a:t>ConcreteDecorator</a:t>
            </a:r>
            <a:r>
              <a:rPr lang="zh-CN" altLang="en-US" sz="1600" dirty="0" smtClean="0"/>
              <a:t>具体装饰角色：</a:t>
            </a:r>
            <a:endParaRPr lang="en-US" altLang="zh-CN" sz="1600" dirty="0" smtClean="0"/>
          </a:p>
          <a:p>
            <a:pPr lvl="2"/>
            <a:r>
              <a:rPr lang="zh-CN" altLang="en-US" sz="1400" dirty="0" smtClean="0"/>
              <a:t>负责给构件对象增加新的责任。</a:t>
            </a:r>
            <a:endParaRPr lang="en-US" altLang="zh-CN" sz="1400" dirty="0" smtClean="0"/>
          </a:p>
          <a:p>
            <a:endParaRPr lang="en-US" altLang="zh-CN" dirty="0" smtClean="0"/>
          </a:p>
          <a:p>
            <a:pPr lvl="1"/>
            <a:endParaRPr lang="en-US" altLang="zh-CN" dirty="0" smtClean="0"/>
          </a:p>
        </p:txBody>
      </p:sp>
      <p:pic>
        <p:nvPicPr>
          <p:cNvPr id="5" name="图片 4"/>
          <p:cNvPicPr>
            <a:picLocks noChangeAspect="1"/>
          </p:cNvPicPr>
          <p:nvPr/>
        </p:nvPicPr>
        <p:blipFill>
          <a:blip r:embed="rId1"/>
          <a:stretch>
            <a:fillRect/>
          </a:stretch>
        </p:blipFill>
        <p:spPr>
          <a:xfrm>
            <a:off x="284031" y="3945628"/>
            <a:ext cx="5393045" cy="2780928"/>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装饰</a:t>
            </a:r>
            <a:r>
              <a:rPr lang="zh-CN" altLang="en-US" smtClean="0"/>
              <a:t>模式</a:t>
            </a:r>
            <a:r>
              <a:rPr lang="en-US" altLang="zh-CN" smtClean="0"/>
              <a:t>(decorator)</a:t>
            </a:r>
            <a:endParaRPr lang="zh-CN" altLang="en-US" smtClean="0"/>
          </a:p>
        </p:txBody>
      </p:sp>
      <p:sp>
        <p:nvSpPr>
          <p:cNvPr id="3" name="内容占位符 2"/>
          <p:cNvSpPr>
            <a:spLocks noGrp="1"/>
          </p:cNvSpPr>
          <p:nvPr>
            <p:ph idx="1"/>
          </p:nvPr>
        </p:nvSpPr>
        <p:spPr/>
        <p:txBody>
          <a:bodyPr/>
          <a:lstStyle/>
          <a:p>
            <a:r>
              <a:rPr lang="zh-CN" altLang="en-US" smtClean="0"/>
              <a:t>简单案例说明</a:t>
            </a:r>
            <a:endParaRPr lang="en-US" altLang="zh-CN" smtClean="0"/>
          </a:p>
          <a:p>
            <a:pPr lvl="1"/>
            <a:endParaRPr lang="en-US" altLang="zh-CN" smtClean="0"/>
          </a:p>
          <a:p>
            <a:pPr lvl="1"/>
            <a:endParaRPr lang="en-US" altLang="zh-CN" smtClean="0"/>
          </a:p>
        </p:txBody>
      </p:sp>
      <p:graphicFrame>
        <p:nvGraphicFramePr>
          <p:cNvPr id="2" name="图示 1"/>
          <p:cNvGraphicFramePr/>
          <p:nvPr/>
        </p:nvGraphicFramePr>
        <p:xfrm>
          <a:off x="6578134" y="1178435"/>
          <a:ext cx="2351584" cy="247982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844" y="1916832"/>
            <a:ext cx="7496175" cy="382905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0" y="0"/>
            <a:ext cx="7019925" cy="857250"/>
          </a:xfrm>
        </p:spPr>
        <p:txBody>
          <a:bodyPr/>
          <a:lstStyle/>
          <a:p>
            <a:pPr eaLnBrk="1" hangingPunct="1"/>
            <a:r>
              <a:rPr lang="zh-CN" altLang="en-US" smtClean="0"/>
              <a:t>单例模式</a:t>
            </a:r>
            <a:endParaRPr lang="zh-CN" altLang="en-US" smtClean="0"/>
          </a:p>
        </p:txBody>
      </p:sp>
      <p:sp>
        <p:nvSpPr>
          <p:cNvPr id="24579" name="内容占位符 2"/>
          <p:cNvSpPr>
            <a:spLocks noGrp="1"/>
          </p:cNvSpPr>
          <p:nvPr>
            <p:ph idx="1"/>
          </p:nvPr>
        </p:nvSpPr>
        <p:spPr>
          <a:xfrm>
            <a:off x="142875" y="1000125"/>
            <a:ext cx="8786813" cy="5073650"/>
          </a:xfrm>
        </p:spPr>
        <p:txBody>
          <a:bodyPr/>
          <a:lstStyle/>
          <a:p>
            <a:pPr eaLnBrk="1" hangingPunct="1"/>
            <a:r>
              <a:rPr lang="zh-CN" altLang="en-US" smtClean="0"/>
              <a:t>懒汉式实现（单例对象延迟加载）</a:t>
            </a:r>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r>
              <a:rPr lang="zh-CN" altLang="en-US" smtClean="0"/>
              <a:t>要点：</a:t>
            </a:r>
            <a:endParaRPr lang="en-US" altLang="zh-CN" smtClean="0"/>
          </a:p>
          <a:p>
            <a:pPr lvl="1" eaLnBrk="1" hangingPunct="1"/>
            <a:r>
              <a:rPr lang="en-US" altLang="zh-CN" smtClean="0"/>
              <a:t>lazy load!                </a:t>
            </a:r>
            <a:r>
              <a:rPr lang="zh-CN" altLang="en-US" smtClean="0"/>
              <a:t>延迟加载，  懒加载！  真正用的时候才加载！</a:t>
            </a:r>
            <a:endParaRPr lang="en-US" altLang="zh-CN" smtClean="0"/>
          </a:p>
          <a:p>
            <a:pPr eaLnBrk="1" hangingPunct="1"/>
            <a:r>
              <a:rPr lang="zh-CN" altLang="en-US" smtClean="0"/>
              <a:t>问题：</a:t>
            </a:r>
            <a:endParaRPr lang="en-US" altLang="zh-CN" smtClean="0"/>
          </a:p>
          <a:p>
            <a:pPr lvl="1" eaLnBrk="1" hangingPunct="1"/>
            <a:r>
              <a:rPr lang="zh-CN" altLang="en-US" smtClean="0"/>
              <a:t>资源利用率高了。但是，每次调用</a:t>
            </a:r>
            <a:r>
              <a:rPr lang="en-US" altLang="zh-CN" smtClean="0"/>
              <a:t>getInstance()</a:t>
            </a:r>
            <a:r>
              <a:rPr lang="zh-CN" altLang="en-US" smtClean="0"/>
              <a:t>方法都要同步，并发效率较低。</a:t>
            </a:r>
            <a:endParaRPr lang="en-US" altLang="zh-CN" smtClean="0"/>
          </a:p>
          <a:p>
            <a:pPr eaLnBrk="1" hangingPunct="1"/>
            <a:endParaRPr lang="zh-CN" altLang="en-US" smtClean="0"/>
          </a:p>
        </p:txBody>
      </p:sp>
      <p:graphicFrame>
        <p:nvGraphicFramePr>
          <p:cNvPr id="4" name="表格 3"/>
          <p:cNvGraphicFramePr>
            <a:graphicFrameLocks noGrp="1"/>
          </p:cNvGraphicFramePr>
          <p:nvPr/>
        </p:nvGraphicFramePr>
        <p:xfrm>
          <a:off x="2627784" y="1556792"/>
          <a:ext cx="4824536" cy="2491740"/>
        </p:xfrm>
        <a:graphic>
          <a:graphicData uri="http://schemas.openxmlformats.org/drawingml/2006/table">
            <a:tbl>
              <a:tblPr firstRow="1" bandRow="1">
                <a:tableStyleId>{D7AC3CCA-C797-4891-BE02-D94E43425B78}</a:tableStyleId>
              </a:tblPr>
              <a:tblGrid>
                <a:gridCol w="4824536"/>
              </a:tblGrid>
              <a:tr h="370840">
                <a:tc>
                  <a:txBody>
                    <a:bodyPr/>
                    <a:lstStyle/>
                    <a:p>
                      <a:r>
                        <a:rPr lang="en-US" altLang="zh-CN" sz="1050" kern="1200" smtClean="0"/>
                        <a:t>public class SingletonDemo01 {</a:t>
                      </a:r>
                      <a:endParaRPr lang="en-US" altLang="zh-CN" sz="1050" kern="1200" smtClean="0"/>
                    </a:p>
                    <a:p>
                      <a:r>
                        <a:rPr lang="en-US" altLang="zh-CN" sz="1050" kern="1200" smtClean="0"/>
                        <a:t>       private static SingletonDemo01 s;</a:t>
                      </a:r>
                      <a:endParaRPr lang="en-US" altLang="zh-CN" sz="1050" kern="1200" smtClean="0"/>
                    </a:p>
                    <a:p>
                      <a:endParaRPr lang="zh-CN" altLang="en-US" sz="1050" kern="1200" smtClean="0"/>
                    </a:p>
                    <a:p>
                      <a:r>
                        <a:rPr lang="en-US" altLang="zh-CN" sz="1050" kern="1200" smtClean="0"/>
                        <a:t>       private </a:t>
                      </a:r>
                      <a:r>
                        <a:rPr lang="en-US" altLang="zh-CN" sz="1050" u="sng" kern="1200" smtClean="0"/>
                        <a:t>SingletonDemo01(){} //</a:t>
                      </a:r>
                      <a:r>
                        <a:rPr lang="zh-CN" altLang="en-US" sz="1050" u="sng" kern="1200" smtClean="0"/>
                        <a:t>私有化构造器</a:t>
                      </a:r>
                      <a:endParaRPr lang="zh-CN" altLang="en-US" sz="1050" u="sng" kern="1200" smtClean="0"/>
                    </a:p>
                    <a:p>
                      <a:endParaRPr lang="zh-CN" altLang="en-US" sz="1050" kern="1200" smtClean="0"/>
                    </a:p>
                    <a:p>
                      <a:endParaRPr lang="zh-CN" altLang="en-US" sz="1050" kern="1200" smtClean="0"/>
                    </a:p>
                    <a:p>
                      <a:r>
                        <a:rPr lang="en-US" altLang="zh-CN" sz="1050" kern="1200" smtClean="0"/>
                        <a:t>       public static synchronized SingletonDemo01 getInstance(){</a:t>
                      </a:r>
                      <a:endParaRPr lang="en-US" altLang="zh-CN" sz="1050" kern="1200" smtClean="0"/>
                    </a:p>
                    <a:p>
                      <a:r>
                        <a:rPr lang="en-US" altLang="zh-CN" sz="1050" kern="1200" smtClean="0"/>
                        <a:t>                  if(s==null){</a:t>
                      </a:r>
                      <a:endParaRPr lang="en-US" altLang="zh-CN" sz="1050" kern="1200" smtClean="0"/>
                    </a:p>
                    <a:p>
                      <a:r>
                        <a:rPr lang="en-US" altLang="zh-CN" sz="1050" kern="1200" smtClean="0"/>
                        <a:t>                          s = new SingletonDemo01();</a:t>
                      </a:r>
                      <a:endParaRPr lang="en-US" altLang="zh-CN" sz="1050" kern="1200" smtClean="0"/>
                    </a:p>
                    <a:p>
                      <a:r>
                        <a:rPr lang="en-US" altLang="zh-CN" sz="1050" kern="1200" smtClean="0"/>
                        <a:t>                  }</a:t>
                      </a:r>
                      <a:endParaRPr lang="en-US" altLang="zh-CN" sz="1050" kern="1200" smtClean="0"/>
                    </a:p>
                    <a:p>
                      <a:r>
                        <a:rPr lang="en-US" altLang="zh-CN" sz="1050" kern="1200" smtClean="0"/>
                        <a:t>                  return s;</a:t>
                      </a:r>
                      <a:endParaRPr lang="en-US" altLang="zh-CN" sz="1050" kern="1200" smtClean="0"/>
                    </a:p>
                    <a:p>
                      <a:r>
                        <a:rPr lang="en-US" altLang="zh-CN" sz="1050" kern="1200" smtClean="0"/>
                        <a:t>        }</a:t>
                      </a:r>
                      <a:endParaRPr lang="en-US" altLang="zh-CN" sz="1050" kern="1200" smtClean="0"/>
                    </a:p>
                    <a:p>
                      <a:endParaRPr lang="zh-CN" altLang="en-US" sz="1050" kern="1200" smtClean="0"/>
                    </a:p>
                    <a:p>
                      <a:r>
                        <a:rPr lang="en-US" altLang="zh-CN" sz="1050" kern="1200" smtClean="0"/>
                        <a:t>}</a:t>
                      </a:r>
                      <a:endParaRPr lang="en-US" altLang="zh-CN" sz="1050" kern="1200" smtClean="0"/>
                    </a:p>
                    <a:p>
                      <a:endParaRPr lang="zh-CN" altLang="en-US" sz="1050"/>
                    </a:p>
                  </a:txBody>
                  <a:tcPr/>
                </a:tc>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装饰</a:t>
            </a:r>
            <a:r>
              <a:rPr lang="zh-CN" altLang="en-US" smtClean="0"/>
              <a:t>模式</a:t>
            </a:r>
            <a:r>
              <a:rPr lang="en-US" altLang="zh-CN" smtClean="0"/>
              <a:t>(decorator)</a:t>
            </a:r>
            <a:endParaRPr lang="zh-CN" altLang="en-US" smtClean="0"/>
          </a:p>
        </p:txBody>
      </p:sp>
      <p:sp>
        <p:nvSpPr>
          <p:cNvPr id="3" name="内容占位符 2"/>
          <p:cNvSpPr>
            <a:spLocks noGrp="1"/>
          </p:cNvSpPr>
          <p:nvPr>
            <p:ph idx="1"/>
          </p:nvPr>
        </p:nvSpPr>
        <p:spPr/>
        <p:txBody>
          <a:bodyPr/>
          <a:lstStyle/>
          <a:p>
            <a:r>
              <a:rPr lang="zh-CN" altLang="en-US" smtClean="0"/>
              <a:t>开发中使用的场景：</a:t>
            </a:r>
            <a:endParaRPr lang="en-US" altLang="zh-CN" smtClean="0"/>
          </a:p>
          <a:p>
            <a:pPr lvl="1"/>
            <a:r>
              <a:rPr lang="en-US" altLang="zh-CN" smtClean="0"/>
              <a:t>IO</a:t>
            </a:r>
            <a:r>
              <a:rPr lang="zh-CN" altLang="en-US" smtClean="0"/>
              <a:t>中输入流和输出流的设计</a:t>
            </a:r>
            <a:endParaRPr lang="en-US" altLang="zh-CN" smtClean="0"/>
          </a:p>
          <a:p>
            <a:pPr lvl="1"/>
            <a:r>
              <a:rPr lang="en-US" altLang="zh-CN" smtClean="0"/>
              <a:t>Swing</a:t>
            </a:r>
            <a:r>
              <a:rPr lang="zh-CN" altLang="en-US" smtClean="0"/>
              <a:t>包中图形界面构件功能</a:t>
            </a:r>
            <a:endParaRPr lang="en-US" altLang="zh-CN" smtClean="0"/>
          </a:p>
          <a:p>
            <a:pPr lvl="1"/>
            <a:r>
              <a:rPr lang="en-US" altLang="zh-CN"/>
              <a:t>Servlet API </a:t>
            </a:r>
            <a:r>
              <a:rPr lang="zh-CN" altLang="en-US"/>
              <a:t>中提供了一个</a:t>
            </a:r>
            <a:r>
              <a:rPr lang="en-US" altLang="zh-CN"/>
              <a:t>request</a:t>
            </a:r>
            <a:r>
              <a:rPr lang="zh-CN" altLang="en-US"/>
              <a:t>对象的</a:t>
            </a:r>
            <a:r>
              <a:rPr lang="en-US" altLang="zh-CN"/>
              <a:t>Decorator</a:t>
            </a:r>
            <a:r>
              <a:rPr lang="zh-CN" altLang="en-US"/>
              <a:t>设计模式的默认实现类</a:t>
            </a:r>
            <a:r>
              <a:rPr lang="en-US" altLang="zh-CN"/>
              <a:t>HttpServletRequestWrapper</a:t>
            </a:r>
            <a:r>
              <a:rPr lang="zh-CN" altLang="en-US"/>
              <a:t>，</a:t>
            </a:r>
            <a:r>
              <a:rPr lang="en-US" altLang="zh-CN"/>
              <a:t>HttpServletRequestWrapper </a:t>
            </a:r>
            <a:r>
              <a:rPr lang="zh-CN" altLang="en-US" smtClean="0"/>
              <a:t>类，增强了</a:t>
            </a:r>
            <a:r>
              <a:rPr lang="en-US" altLang="zh-CN" smtClean="0"/>
              <a:t>request</a:t>
            </a:r>
            <a:r>
              <a:rPr lang="zh-CN" altLang="en-US" smtClean="0"/>
              <a:t>对象的功能。</a:t>
            </a:r>
            <a:endParaRPr lang="en-US" altLang="zh-CN" smtClean="0"/>
          </a:p>
          <a:p>
            <a:pPr lvl="1"/>
            <a:r>
              <a:rPr lang="en-US" altLang="zh-CN" smtClean="0"/>
              <a:t>Struts2</a:t>
            </a:r>
            <a:r>
              <a:rPr lang="zh-CN" altLang="en-US" smtClean="0"/>
              <a:t>中，</a:t>
            </a:r>
            <a:r>
              <a:rPr lang="en-US" altLang="zh-CN" smtClean="0"/>
              <a:t>request</a:t>
            </a:r>
            <a:r>
              <a:rPr lang="zh-CN" altLang="en-US" smtClean="0"/>
              <a:t>，</a:t>
            </a:r>
            <a:r>
              <a:rPr lang="en-US" altLang="zh-CN" smtClean="0"/>
              <a:t>response,session</a:t>
            </a:r>
            <a:r>
              <a:rPr lang="zh-CN" altLang="en-US" smtClean="0"/>
              <a:t>对象的处理</a:t>
            </a:r>
            <a:endParaRPr lang="en-US" altLang="zh-CN" smtClean="0"/>
          </a:p>
          <a:p>
            <a:pPr lvl="1"/>
            <a:endParaRPr lang="en-US" altLang="zh-CN"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装饰</a:t>
            </a:r>
            <a:r>
              <a:rPr lang="zh-CN" altLang="en-US" smtClean="0"/>
              <a:t>模式</a:t>
            </a:r>
            <a:r>
              <a:rPr lang="en-US" altLang="zh-CN" smtClean="0"/>
              <a:t>(decorator)</a:t>
            </a:r>
            <a:endParaRPr lang="zh-CN" altLang="en-US" smtClean="0"/>
          </a:p>
        </p:txBody>
      </p:sp>
      <p:sp>
        <p:nvSpPr>
          <p:cNvPr id="3" name="内容占位符 2"/>
          <p:cNvSpPr>
            <a:spLocks noGrp="1"/>
          </p:cNvSpPr>
          <p:nvPr>
            <p:ph idx="1"/>
          </p:nvPr>
        </p:nvSpPr>
        <p:spPr/>
        <p:txBody>
          <a:bodyPr/>
          <a:lstStyle/>
          <a:p>
            <a:r>
              <a:rPr lang="en-US" altLang="zh-CN" smtClean="0"/>
              <a:t>IO</a:t>
            </a:r>
            <a:r>
              <a:rPr lang="zh-CN" altLang="en-US" smtClean="0"/>
              <a:t>流实现细节：</a:t>
            </a:r>
            <a:endParaRPr lang="en-US" altLang="zh-CN" smtClean="0"/>
          </a:p>
          <a:p>
            <a:pPr lvl="1"/>
            <a:r>
              <a:rPr lang="en-US" altLang="zh-CN" sz="1600" smtClean="0"/>
              <a:t>Component</a:t>
            </a:r>
            <a:r>
              <a:rPr lang="zh-CN" altLang="en-US" sz="1600" smtClean="0"/>
              <a:t>抽象构件角色：</a:t>
            </a:r>
            <a:endParaRPr lang="en-US" altLang="zh-CN" sz="1600" smtClean="0"/>
          </a:p>
          <a:p>
            <a:pPr lvl="2"/>
            <a:r>
              <a:rPr lang="zh-CN" altLang="en-US" sz="1400" smtClean="0"/>
              <a:t> </a:t>
            </a:r>
            <a:r>
              <a:rPr lang="en-US" altLang="zh-CN" sz="1400" smtClean="0"/>
              <a:t>io</a:t>
            </a:r>
            <a:r>
              <a:rPr lang="zh-CN" altLang="en-US" sz="1400" smtClean="0"/>
              <a:t>流中的</a:t>
            </a:r>
            <a:r>
              <a:rPr lang="en-US" altLang="zh-CN" sz="1400" smtClean="0"/>
              <a:t>InputStream</a:t>
            </a:r>
            <a:r>
              <a:rPr lang="zh-CN" altLang="en-US" sz="1400" smtClean="0"/>
              <a:t>、</a:t>
            </a:r>
            <a:r>
              <a:rPr lang="en-US" altLang="zh-CN" sz="1400" smtClean="0"/>
              <a:t>OutputStream</a:t>
            </a:r>
            <a:r>
              <a:rPr lang="zh-CN" altLang="en-US" sz="1400" smtClean="0"/>
              <a:t>、</a:t>
            </a:r>
            <a:r>
              <a:rPr lang="en-US" altLang="zh-CN" sz="1400" smtClean="0"/>
              <a:t>Reader</a:t>
            </a:r>
            <a:r>
              <a:rPr lang="zh-CN" altLang="en-US" sz="1400" smtClean="0"/>
              <a:t>、</a:t>
            </a:r>
            <a:r>
              <a:rPr lang="en-US" altLang="zh-CN" sz="1400" smtClean="0"/>
              <a:t>Writer</a:t>
            </a:r>
            <a:endParaRPr lang="en-US" altLang="zh-CN" sz="1400" smtClean="0"/>
          </a:p>
          <a:p>
            <a:pPr lvl="1"/>
            <a:r>
              <a:rPr lang="en-US" altLang="zh-CN" sz="1600" smtClean="0"/>
              <a:t>ConcreteComponent </a:t>
            </a:r>
            <a:r>
              <a:rPr lang="zh-CN" altLang="en-US" sz="1600" smtClean="0"/>
              <a:t>具体构件角色：</a:t>
            </a:r>
            <a:endParaRPr lang="en-US" altLang="zh-CN" sz="1600" smtClean="0"/>
          </a:p>
          <a:p>
            <a:pPr lvl="2"/>
            <a:r>
              <a:rPr lang="en-US" altLang="zh-CN" sz="1400" smtClean="0"/>
              <a:t>io</a:t>
            </a:r>
            <a:r>
              <a:rPr lang="zh-CN" altLang="en-US" sz="1400" smtClean="0"/>
              <a:t>流中的</a:t>
            </a:r>
            <a:r>
              <a:rPr lang="en-US" altLang="zh-CN" sz="1400" smtClean="0"/>
              <a:t>FileInputStream</a:t>
            </a:r>
            <a:r>
              <a:rPr lang="zh-CN" altLang="en-US" sz="1400" smtClean="0"/>
              <a:t>、</a:t>
            </a:r>
            <a:r>
              <a:rPr lang="en-US" altLang="zh-CN" sz="1400" smtClean="0"/>
              <a:t>FileOutputStream</a:t>
            </a:r>
            <a:endParaRPr lang="en-US" altLang="zh-CN" sz="1400" smtClean="0"/>
          </a:p>
          <a:p>
            <a:pPr lvl="1"/>
            <a:r>
              <a:rPr lang="en-US" altLang="zh-CN" sz="1600" smtClean="0"/>
              <a:t>Decorator</a:t>
            </a:r>
            <a:r>
              <a:rPr lang="zh-CN" altLang="en-US" sz="1600" smtClean="0"/>
              <a:t>装饰角色：</a:t>
            </a:r>
            <a:endParaRPr lang="en-US" altLang="zh-CN" sz="1600" smtClean="0"/>
          </a:p>
          <a:p>
            <a:pPr lvl="2"/>
            <a:r>
              <a:rPr lang="zh-CN" altLang="en-US" sz="1400" smtClean="0"/>
              <a:t>持有一个抽象构件的引用：</a:t>
            </a:r>
            <a:r>
              <a:rPr lang="en-US" altLang="zh-CN" sz="1400"/>
              <a:t>io</a:t>
            </a:r>
            <a:r>
              <a:rPr lang="zh-CN" altLang="en-US" sz="1400"/>
              <a:t>流中的</a:t>
            </a:r>
            <a:r>
              <a:rPr lang="en-US" altLang="zh-CN" sz="1400" smtClean="0"/>
              <a:t>FilterInputStream</a:t>
            </a:r>
            <a:r>
              <a:rPr lang="zh-CN" altLang="en-US" sz="1400"/>
              <a:t>、</a:t>
            </a:r>
            <a:r>
              <a:rPr lang="en-US" altLang="zh-CN" sz="1400" smtClean="0"/>
              <a:t>FilterOutputStream</a:t>
            </a:r>
            <a:endParaRPr lang="en-US" altLang="zh-CN" sz="1400"/>
          </a:p>
          <a:p>
            <a:pPr lvl="1"/>
            <a:r>
              <a:rPr lang="en-US" altLang="zh-CN" sz="1600" smtClean="0"/>
              <a:t>ConcreteDecorator</a:t>
            </a:r>
            <a:r>
              <a:rPr lang="zh-CN" altLang="en-US" sz="1600" smtClean="0"/>
              <a:t>具体装饰角色：</a:t>
            </a:r>
            <a:endParaRPr lang="en-US" altLang="zh-CN" sz="1600" smtClean="0"/>
          </a:p>
          <a:p>
            <a:pPr lvl="2"/>
            <a:r>
              <a:rPr lang="zh-CN" altLang="en-US" sz="1400" smtClean="0"/>
              <a:t>负责给构件对象增加新的责任。</a:t>
            </a:r>
            <a:r>
              <a:rPr lang="en-US" altLang="zh-CN" sz="1400" smtClean="0"/>
              <a:t>Io</a:t>
            </a:r>
            <a:r>
              <a:rPr lang="zh-CN" altLang="en-US" sz="1400" smtClean="0"/>
              <a:t>流中的</a:t>
            </a:r>
            <a:r>
              <a:rPr lang="en-US" altLang="zh-CN" sz="1400" smtClean="0"/>
              <a:t>BufferedOutputStream</a:t>
            </a:r>
            <a:r>
              <a:rPr lang="zh-CN" altLang="en-US" sz="1400" smtClean="0"/>
              <a:t>、</a:t>
            </a:r>
            <a:r>
              <a:rPr lang="en-US" altLang="zh-CN" sz="1400" smtClean="0"/>
              <a:t>BufferedInputStream</a:t>
            </a:r>
            <a:r>
              <a:rPr lang="zh-CN" altLang="en-US" sz="1400" smtClean="0"/>
              <a:t>等。</a:t>
            </a:r>
            <a:endParaRPr lang="en-US" altLang="zh-CN" sz="1400" smtClean="0"/>
          </a:p>
          <a:p>
            <a:endParaRPr lang="en-US" altLang="zh-CN" smtClean="0"/>
          </a:p>
          <a:p>
            <a:pPr lvl="1"/>
            <a:endParaRPr lang="en-US" altLang="zh-CN" smtClean="0"/>
          </a:p>
        </p:txBody>
      </p:sp>
      <p:pic>
        <p:nvPicPr>
          <p:cNvPr id="2" name="图片 1"/>
          <p:cNvPicPr>
            <a:picLocks noChangeAspect="1"/>
          </p:cNvPicPr>
          <p:nvPr/>
        </p:nvPicPr>
        <p:blipFill>
          <a:blip r:embed="rId1"/>
          <a:stretch>
            <a:fillRect/>
          </a:stretch>
        </p:blipFill>
        <p:spPr>
          <a:xfrm>
            <a:off x="3919076" y="3739132"/>
            <a:ext cx="3359995" cy="2970278"/>
          </a:xfrm>
          <a:prstGeom prst="rect">
            <a:avLst/>
          </a:prstGeom>
        </p:spPr>
      </p:pic>
      <p:pic>
        <p:nvPicPr>
          <p:cNvPr id="4" name="图片 3"/>
          <p:cNvPicPr>
            <a:picLocks noChangeAspect="1"/>
          </p:cNvPicPr>
          <p:nvPr/>
        </p:nvPicPr>
        <p:blipFill>
          <a:blip r:embed="rId2"/>
          <a:stretch>
            <a:fillRect/>
          </a:stretch>
        </p:blipFill>
        <p:spPr>
          <a:xfrm>
            <a:off x="699460" y="3739132"/>
            <a:ext cx="2600000" cy="1790476"/>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装饰</a:t>
            </a:r>
            <a:r>
              <a:rPr lang="zh-CN" altLang="en-US" smtClean="0"/>
              <a:t>模式</a:t>
            </a:r>
            <a:r>
              <a:rPr lang="en-US" altLang="zh-CN" smtClean="0"/>
              <a:t>(decorator)</a:t>
            </a:r>
            <a:endParaRPr lang="zh-CN" altLang="en-US" smtClean="0"/>
          </a:p>
        </p:txBody>
      </p:sp>
      <p:sp>
        <p:nvSpPr>
          <p:cNvPr id="3" name="内容占位符 2"/>
          <p:cNvSpPr>
            <a:spLocks noGrp="1"/>
          </p:cNvSpPr>
          <p:nvPr>
            <p:ph idx="1"/>
          </p:nvPr>
        </p:nvSpPr>
        <p:spPr/>
        <p:txBody>
          <a:bodyPr/>
          <a:lstStyle/>
          <a:p>
            <a:r>
              <a:rPr lang="zh-CN" altLang="en-US" dirty="0" smtClean="0"/>
              <a:t>总结：</a:t>
            </a:r>
            <a:endParaRPr lang="en-US" altLang="zh-CN" dirty="0" smtClean="0"/>
          </a:p>
          <a:p>
            <a:pPr lvl="1"/>
            <a:r>
              <a:rPr lang="zh-CN" altLang="en-US" dirty="0"/>
              <a:t>装饰模式（</a:t>
            </a:r>
            <a:r>
              <a:rPr lang="en-US" altLang="zh-CN" dirty="0"/>
              <a:t>Decorator</a:t>
            </a:r>
            <a:r>
              <a:rPr lang="zh-CN" altLang="en-US" dirty="0"/>
              <a:t>）也叫包装器模式（</a:t>
            </a:r>
            <a:r>
              <a:rPr lang="en-US" altLang="zh-CN" dirty="0"/>
              <a:t>Wrapper</a:t>
            </a:r>
            <a:r>
              <a:rPr lang="zh-CN" altLang="en-US" dirty="0"/>
              <a:t>）</a:t>
            </a:r>
            <a:endParaRPr lang="en-US" altLang="zh-CN" dirty="0" smtClean="0"/>
          </a:p>
          <a:p>
            <a:pPr lvl="1"/>
            <a:r>
              <a:rPr lang="zh-CN" altLang="en-US" dirty="0" smtClean="0"/>
              <a:t>装饰模式降低系统的耦合度，可以动态的增加或删除对象的职责，并使得需要装饰的具体构建类和具体装饰类可以独立变化，以便增加新的具体构建类和具体装饰类。</a:t>
            </a:r>
            <a:endParaRPr lang="en-US" altLang="zh-CN" dirty="0" smtClean="0"/>
          </a:p>
          <a:p>
            <a:r>
              <a:rPr lang="zh-CN" altLang="en-US" dirty="0" smtClean="0"/>
              <a:t>优点</a:t>
            </a:r>
            <a:endParaRPr lang="en-US" altLang="zh-CN" dirty="0" smtClean="0"/>
          </a:p>
          <a:p>
            <a:pPr lvl="1"/>
            <a:r>
              <a:rPr lang="zh-CN" altLang="en-US" dirty="0" smtClean="0"/>
              <a:t>扩展对象功能，比继承灵活，不会导致类个数急剧增加</a:t>
            </a:r>
            <a:endParaRPr lang="en-US" altLang="zh-CN" dirty="0" smtClean="0"/>
          </a:p>
          <a:p>
            <a:pPr lvl="1"/>
            <a:r>
              <a:rPr lang="zh-CN" altLang="en-US" dirty="0" smtClean="0"/>
              <a:t>可以对一个对象进行多次装饰，创造出不同行为的组合，得到功能更加强大的对象</a:t>
            </a:r>
            <a:endParaRPr lang="en-US" altLang="zh-CN" dirty="0" smtClean="0"/>
          </a:p>
          <a:p>
            <a:pPr lvl="1"/>
            <a:r>
              <a:rPr lang="zh-CN" altLang="en-US" dirty="0" smtClean="0"/>
              <a:t>具体构建类和具体装饰类可以独立变化，用户可以根据需要自己增加新的具体构件子类和具体装饰子类。</a:t>
            </a:r>
            <a:endParaRPr lang="en-US" altLang="zh-CN" dirty="0" smtClean="0"/>
          </a:p>
          <a:p>
            <a:r>
              <a:rPr lang="zh-CN" altLang="en-US" dirty="0" smtClean="0"/>
              <a:t>缺点</a:t>
            </a:r>
            <a:endParaRPr lang="en-US" altLang="zh-CN" dirty="0" smtClean="0"/>
          </a:p>
          <a:p>
            <a:pPr lvl="1"/>
            <a:r>
              <a:rPr lang="zh-CN" altLang="en-US" dirty="0" smtClean="0"/>
              <a:t>产生很多小对象。大量小对象占据内存，一定程度上影响性能。</a:t>
            </a:r>
            <a:endParaRPr lang="en-US" altLang="zh-CN" dirty="0" smtClean="0"/>
          </a:p>
          <a:p>
            <a:pPr lvl="1"/>
            <a:r>
              <a:rPr lang="zh-CN" altLang="en-US" dirty="0"/>
              <a:t>装饰</a:t>
            </a:r>
            <a:r>
              <a:rPr lang="zh-CN" altLang="en-US" dirty="0" smtClean="0"/>
              <a:t>模式易于出错，调试排查比较麻烦。</a:t>
            </a:r>
            <a:endParaRPr lang="en-US" altLang="zh-CN" dirty="0" smtClean="0"/>
          </a:p>
          <a:p>
            <a:endParaRPr lang="en-US" altLang="zh-CN" dirty="0" smtClean="0"/>
          </a:p>
          <a:p>
            <a:pPr lvl="1"/>
            <a:endParaRPr lang="en-US" altLang="zh-CN" dirty="0"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装饰</a:t>
            </a:r>
            <a:r>
              <a:rPr lang="zh-CN" altLang="en-US" smtClean="0"/>
              <a:t>模式</a:t>
            </a:r>
            <a:r>
              <a:rPr lang="en-US" altLang="zh-CN" smtClean="0"/>
              <a:t>(decorator)</a:t>
            </a:r>
            <a:endParaRPr lang="zh-CN" altLang="en-US" smtClean="0"/>
          </a:p>
        </p:txBody>
      </p:sp>
      <p:sp>
        <p:nvSpPr>
          <p:cNvPr id="3" name="内容占位符 2"/>
          <p:cNvSpPr>
            <a:spLocks noGrp="1"/>
          </p:cNvSpPr>
          <p:nvPr>
            <p:ph idx="1"/>
          </p:nvPr>
        </p:nvSpPr>
        <p:spPr/>
        <p:txBody>
          <a:bodyPr/>
          <a:lstStyle/>
          <a:p>
            <a:r>
              <a:rPr lang="zh-CN" altLang="en-US" dirty="0"/>
              <a:t>装饰</a:t>
            </a:r>
            <a:r>
              <a:rPr lang="zh-CN" altLang="en-US" dirty="0" smtClean="0"/>
              <a:t>模式和桥接模式的区别：</a:t>
            </a:r>
            <a:endParaRPr lang="en-US" altLang="zh-CN" dirty="0" smtClean="0"/>
          </a:p>
          <a:p>
            <a:pPr lvl="1"/>
            <a:r>
              <a:rPr lang="zh-CN" altLang="zh-CN" dirty="0"/>
              <a:t>两个模式都是为了解决过多子类对象问题。但他们の诱因不一样。桥模式是对象自身现有机制沿着多个维度变化，是既有部分不稳定。装饰模式是为了增加新的功能。</a:t>
            </a:r>
            <a:endParaRPr lang="en-US" altLang="zh-CN" dirty="0" smtClean="0"/>
          </a:p>
          <a:p>
            <a:endParaRPr lang="en-US" altLang="zh-CN" dirty="0" smtClean="0"/>
          </a:p>
          <a:p>
            <a:pPr lvl="1"/>
            <a:endParaRPr lang="en-US" altLang="zh-CN" dirty="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装饰</a:t>
            </a:r>
            <a:r>
              <a:rPr lang="zh-CN" altLang="en-US" smtClean="0"/>
              <a:t>模式</a:t>
            </a:r>
            <a:r>
              <a:rPr lang="en-US" altLang="zh-CN" smtClean="0"/>
              <a:t>(decorator)</a:t>
            </a:r>
            <a:endParaRPr lang="zh-CN" altLang="en-US" smtClean="0"/>
          </a:p>
        </p:txBody>
      </p:sp>
      <p:sp>
        <p:nvSpPr>
          <p:cNvPr id="3" name="内容占位符 2"/>
          <p:cNvSpPr>
            <a:spLocks noGrp="1"/>
          </p:cNvSpPr>
          <p:nvPr>
            <p:ph idx="1"/>
          </p:nvPr>
        </p:nvSpPr>
        <p:spPr/>
        <p:txBody>
          <a:bodyPr/>
          <a:lstStyle/>
          <a:p>
            <a:r>
              <a:rPr lang="zh-CN" altLang="en-US"/>
              <a:t>装饰</a:t>
            </a:r>
            <a:r>
              <a:rPr lang="zh-CN" altLang="en-US" smtClean="0"/>
              <a:t>模式和桥接模式的区别：</a:t>
            </a:r>
            <a:endParaRPr lang="en-US" altLang="zh-CN" smtClean="0"/>
          </a:p>
          <a:p>
            <a:pPr lvl="1"/>
            <a:r>
              <a:rPr lang="zh-CN" altLang="zh-CN"/>
              <a:t>两个模式都是为了解决过多子类对象问题。但他们の诱因不一样。桥模式是对象自身现有机制沿着多个维度变化，是既有部分不稳定。装饰模式是为了增加新的功能。</a:t>
            </a:r>
            <a:endParaRPr lang="en-US" altLang="zh-CN" smtClean="0"/>
          </a:p>
          <a:p>
            <a:endParaRPr lang="en-US" altLang="zh-CN" smtClean="0"/>
          </a:p>
          <a:p>
            <a:pPr lvl="1"/>
            <a:endParaRPr lang="en-US" altLang="zh-CN"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装饰</a:t>
            </a:r>
            <a:r>
              <a:rPr lang="zh-CN" altLang="en-US" smtClean="0"/>
              <a:t>模式</a:t>
            </a:r>
            <a:r>
              <a:rPr lang="en-US" altLang="zh-CN" smtClean="0"/>
              <a:t>(decorator)</a:t>
            </a:r>
            <a:endParaRPr lang="zh-CN" altLang="en-US" smtClean="0"/>
          </a:p>
        </p:txBody>
      </p:sp>
      <p:sp>
        <p:nvSpPr>
          <p:cNvPr id="3" name="内容占位符 2"/>
          <p:cNvSpPr>
            <a:spLocks noGrp="1"/>
          </p:cNvSpPr>
          <p:nvPr>
            <p:ph idx="1"/>
          </p:nvPr>
        </p:nvSpPr>
        <p:spPr/>
        <p:txBody>
          <a:bodyPr/>
          <a:lstStyle/>
          <a:p>
            <a:r>
              <a:rPr lang="zh-CN" altLang="en-US"/>
              <a:t>装饰</a:t>
            </a:r>
            <a:r>
              <a:rPr lang="zh-CN" altLang="en-US" smtClean="0"/>
              <a:t>模式和桥接模式的区别：</a:t>
            </a:r>
            <a:endParaRPr lang="en-US" altLang="zh-CN" smtClean="0"/>
          </a:p>
          <a:p>
            <a:pPr lvl="1"/>
            <a:r>
              <a:rPr lang="zh-CN" altLang="zh-CN"/>
              <a:t>两个模式都是为了解决过多子类对象问题。但他们の诱因不一样。桥模式是对象自身现有机制沿着多个维度变化，是既有部分不稳定。装饰模式是为了增加新的功能。</a:t>
            </a:r>
            <a:endParaRPr lang="en-US" altLang="zh-CN" smtClean="0"/>
          </a:p>
          <a:p>
            <a:endParaRPr lang="en-US" altLang="zh-CN" smtClean="0"/>
          </a:p>
          <a:p>
            <a:pPr lvl="1"/>
            <a:endParaRPr lang="en-US" altLang="zh-CN"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dirty="0"/>
              <a:t>外观</a:t>
            </a:r>
            <a:r>
              <a:rPr lang="zh-CN" altLang="en-US" dirty="0" smtClean="0"/>
              <a:t>模式 </a:t>
            </a:r>
            <a:r>
              <a:rPr lang="en-US" altLang="zh-CN" dirty="0" smtClean="0"/>
              <a:t>facade</a:t>
            </a:r>
            <a:endParaRPr lang="zh-CN" altLang="en-US" dirty="0" smtClean="0"/>
          </a:p>
        </p:txBody>
      </p:sp>
      <p:sp>
        <p:nvSpPr>
          <p:cNvPr id="25603" name="内容占位符 2"/>
          <p:cNvSpPr>
            <a:spLocks noGrp="1"/>
          </p:cNvSpPr>
          <p:nvPr>
            <p:ph idx="1"/>
          </p:nvPr>
        </p:nvSpPr>
        <p:spPr>
          <a:xfrm>
            <a:off x="142875" y="1000125"/>
            <a:ext cx="8786813" cy="5073650"/>
          </a:xfrm>
        </p:spPr>
        <p:txBody>
          <a:bodyPr/>
          <a:lstStyle/>
          <a:p>
            <a:r>
              <a:rPr lang="zh-CN" altLang="en-US" smtClean="0">
                <a:solidFill>
                  <a:srgbClr val="0070C0"/>
                </a:solidFill>
              </a:rPr>
              <a:t>迪米特法则</a:t>
            </a:r>
            <a:r>
              <a:rPr lang="en-US" altLang="zh-CN" smtClean="0">
                <a:solidFill>
                  <a:srgbClr val="0070C0"/>
                </a:solidFill>
              </a:rPr>
              <a:t>(</a:t>
            </a:r>
            <a:r>
              <a:rPr lang="zh-CN" altLang="en-US" smtClean="0">
                <a:solidFill>
                  <a:srgbClr val="0070C0"/>
                </a:solidFill>
              </a:rPr>
              <a:t>最少知识原则</a:t>
            </a:r>
            <a:r>
              <a:rPr lang="en-US" altLang="zh-CN" smtClean="0">
                <a:solidFill>
                  <a:srgbClr val="0070C0"/>
                </a:solidFill>
              </a:rPr>
              <a:t>)</a:t>
            </a:r>
            <a:r>
              <a:rPr lang="zh-CN" altLang="en-US" smtClean="0">
                <a:solidFill>
                  <a:srgbClr val="0070C0"/>
                </a:solidFill>
              </a:rPr>
              <a:t>：</a:t>
            </a:r>
            <a:endParaRPr lang="en-US" altLang="zh-CN" smtClean="0">
              <a:solidFill>
                <a:srgbClr val="0070C0"/>
              </a:solidFill>
            </a:endParaRPr>
          </a:p>
          <a:p>
            <a:pPr lvl="1"/>
            <a:r>
              <a:rPr lang="zh-CN" altLang="en-US" smtClean="0">
                <a:solidFill>
                  <a:srgbClr val="C00000"/>
                </a:solidFill>
              </a:rPr>
              <a:t>一个软件实体应当尽可能少的与其他实体发生相互作用。</a:t>
            </a:r>
            <a:endParaRPr lang="en-US" altLang="zh-CN" smtClean="0">
              <a:solidFill>
                <a:srgbClr val="C00000"/>
              </a:solidFill>
            </a:endParaRPr>
          </a:p>
          <a:p>
            <a:pPr lvl="1"/>
            <a:endParaRPr lang="zh-CN" altLang="zh-CN" sz="2800">
              <a:solidFill>
                <a:srgbClr val="0070C0"/>
              </a:solidFill>
            </a:endParaRPr>
          </a:p>
        </p:txBody>
      </p:sp>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b="14092"/>
          <a:stretch>
            <a:fillRect/>
          </a:stretch>
        </p:blipFill>
        <p:spPr>
          <a:xfrm>
            <a:off x="1979712" y="1845395"/>
            <a:ext cx="5092196" cy="2087661"/>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878" y="4134842"/>
            <a:ext cx="4914900" cy="2095500"/>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dirty="0"/>
              <a:t>外观</a:t>
            </a:r>
            <a:r>
              <a:rPr lang="zh-CN" altLang="en-US" dirty="0" smtClean="0"/>
              <a:t>模式 </a:t>
            </a:r>
            <a:r>
              <a:rPr lang="en-US" altLang="zh-CN" dirty="0"/>
              <a:t>facade</a:t>
            </a:r>
            <a:endParaRPr lang="zh-CN" altLang="en-US" dirty="0" smtClean="0"/>
          </a:p>
        </p:txBody>
      </p:sp>
      <p:sp>
        <p:nvSpPr>
          <p:cNvPr id="25603" name="内容占位符 2"/>
          <p:cNvSpPr>
            <a:spLocks noGrp="1"/>
          </p:cNvSpPr>
          <p:nvPr>
            <p:ph idx="1"/>
          </p:nvPr>
        </p:nvSpPr>
        <p:spPr>
          <a:xfrm>
            <a:off x="142875" y="1000125"/>
            <a:ext cx="8786813" cy="5073650"/>
          </a:xfrm>
        </p:spPr>
        <p:txBody>
          <a:bodyPr/>
          <a:lstStyle/>
          <a:p>
            <a:r>
              <a:rPr lang="zh-CN" altLang="zh-CN" smtClean="0">
                <a:solidFill>
                  <a:srgbClr val="0070C0"/>
                </a:solidFill>
              </a:rPr>
              <a:t>外观模式</a:t>
            </a:r>
            <a:r>
              <a:rPr lang="zh-CN" altLang="en-US" smtClean="0">
                <a:solidFill>
                  <a:srgbClr val="0070C0"/>
                </a:solidFill>
              </a:rPr>
              <a:t>核心：</a:t>
            </a:r>
            <a:endParaRPr lang="en-US" altLang="zh-CN" smtClean="0">
              <a:solidFill>
                <a:srgbClr val="0070C0"/>
              </a:solidFill>
            </a:endParaRPr>
          </a:p>
          <a:p>
            <a:pPr lvl="1"/>
            <a:r>
              <a:rPr lang="zh-CN" altLang="en-US" smtClean="0">
                <a:solidFill>
                  <a:srgbClr val="0070C0"/>
                </a:solidFill>
              </a:rPr>
              <a:t>为子系统提供统一的入口。封装子系统的复杂性，便于客户端调用。</a:t>
            </a:r>
            <a:endParaRPr lang="en-US" altLang="zh-CN" smtClean="0">
              <a:solidFill>
                <a:srgbClr val="0070C0"/>
              </a:solidFill>
            </a:endParaRPr>
          </a:p>
          <a:p>
            <a:pPr lvl="1"/>
            <a:endParaRPr lang="zh-CN" altLang="zh-CN" sz="2800">
              <a:solidFill>
                <a:srgbClr val="0070C0"/>
              </a:solidFill>
            </a:endParaRPr>
          </a:p>
        </p:txBody>
      </p:sp>
      <p:pic>
        <p:nvPicPr>
          <p:cNvPr id="4" name="图片 3"/>
          <p:cNvPicPr>
            <a:picLocks noChangeAspect="1"/>
          </p:cNvPicPr>
          <p:nvPr/>
        </p:nvPicPr>
        <p:blipFill>
          <a:blip r:embed="rId1"/>
          <a:stretch>
            <a:fillRect/>
          </a:stretch>
        </p:blipFill>
        <p:spPr>
          <a:xfrm>
            <a:off x="1269124" y="2204864"/>
            <a:ext cx="5673090" cy="3496022"/>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dirty="0"/>
              <a:t>外观</a:t>
            </a:r>
            <a:r>
              <a:rPr lang="zh-CN" altLang="en-US" dirty="0" smtClean="0"/>
              <a:t>模式 </a:t>
            </a:r>
            <a:r>
              <a:rPr lang="en-US" altLang="zh-CN" dirty="0"/>
              <a:t>facade</a:t>
            </a:r>
            <a:endParaRPr lang="zh-CN" altLang="en-US" dirty="0" smtClean="0"/>
          </a:p>
        </p:txBody>
      </p:sp>
      <p:sp>
        <p:nvSpPr>
          <p:cNvPr id="25603" name="内容占位符 2"/>
          <p:cNvSpPr>
            <a:spLocks noGrp="1"/>
          </p:cNvSpPr>
          <p:nvPr>
            <p:ph idx="1"/>
          </p:nvPr>
        </p:nvSpPr>
        <p:spPr>
          <a:xfrm>
            <a:off x="142875" y="1000125"/>
            <a:ext cx="8786813" cy="5073650"/>
          </a:xfrm>
        </p:spPr>
        <p:txBody>
          <a:bodyPr/>
          <a:lstStyle/>
          <a:p>
            <a:r>
              <a:rPr lang="zh-CN" altLang="en-US" sz="3200" smtClean="0">
                <a:solidFill>
                  <a:srgbClr val="0070C0"/>
                </a:solidFill>
              </a:rPr>
              <a:t>基本案例</a:t>
            </a:r>
            <a:endParaRPr lang="en-US" altLang="zh-CN" sz="3200" smtClean="0">
              <a:solidFill>
                <a:srgbClr val="0070C0"/>
              </a:solidFill>
            </a:endParaRPr>
          </a:p>
          <a:p>
            <a:pPr lvl="1"/>
            <a:r>
              <a:rPr lang="zh-CN" altLang="en-US" sz="2800" smtClean="0">
                <a:solidFill>
                  <a:srgbClr val="0070C0"/>
                </a:solidFill>
              </a:rPr>
              <a:t>注册公司流程</a:t>
            </a:r>
            <a:r>
              <a:rPr lang="en-US" altLang="zh-CN" sz="2800" smtClean="0">
                <a:solidFill>
                  <a:srgbClr val="0070C0"/>
                </a:solidFill>
              </a:rPr>
              <a:t>(</a:t>
            </a:r>
            <a:r>
              <a:rPr lang="zh-CN" altLang="en-US" sz="2800" smtClean="0">
                <a:solidFill>
                  <a:srgbClr val="0070C0"/>
                </a:solidFill>
              </a:rPr>
              <a:t>不使用外观模式</a:t>
            </a:r>
            <a:r>
              <a:rPr lang="en-US" altLang="zh-CN" sz="2800" smtClean="0">
                <a:solidFill>
                  <a:srgbClr val="0070C0"/>
                </a:solidFill>
              </a:rPr>
              <a:t>)</a:t>
            </a:r>
            <a:endParaRPr lang="zh-CN" altLang="zh-CN" sz="2800">
              <a:solidFill>
                <a:srgbClr val="0070C0"/>
              </a:solidFill>
            </a:endParaRPr>
          </a:p>
        </p:txBody>
      </p:sp>
      <p:pic>
        <p:nvPicPr>
          <p:cNvPr id="5" name="图片 4" descr="C:\Documents and Settings\gaoqi\Workspaces\MyEclipse 8.5\pattern\src\com\bjsxt\facade\facade1.png"/>
          <p:cNvPicPr/>
          <p:nvPr/>
        </p:nvPicPr>
        <p:blipFill>
          <a:blip r:embed="rId1" cstate="print"/>
          <a:srcRect/>
          <a:stretch>
            <a:fillRect/>
          </a:stretch>
        </p:blipFill>
        <p:spPr bwMode="auto">
          <a:xfrm>
            <a:off x="1115616" y="2276872"/>
            <a:ext cx="6408712" cy="36724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dirty="0"/>
              <a:t>外观</a:t>
            </a:r>
            <a:r>
              <a:rPr lang="zh-CN" altLang="en-US" dirty="0" smtClean="0"/>
              <a:t>模式 </a:t>
            </a:r>
            <a:r>
              <a:rPr lang="en-US" altLang="zh-CN" dirty="0"/>
              <a:t>facade</a:t>
            </a:r>
            <a:endParaRPr lang="zh-CN" altLang="en-US" dirty="0" smtClean="0"/>
          </a:p>
        </p:txBody>
      </p:sp>
      <p:sp>
        <p:nvSpPr>
          <p:cNvPr id="25603" name="内容占位符 2"/>
          <p:cNvSpPr>
            <a:spLocks noGrp="1"/>
          </p:cNvSpPr>
          <p:nvPr>
            <p:ph idx="1"/>
          </p:nvPr>
        </p:nvSpPr>
        <p:spPr>
          <a:xfrm>
            <a:off x="142875" y="1000125"/>
            <a:ext cx="8786813" cy="5073650"/>
          </a:xfrm>
        </p:spPr>
        <p:txBody>
          <a:bodyPr/>
          <a:lstStyle/>
          <a:p>
            <a:r>
              <a:rPr lang="zh-CN" altLang="en-US" sz="3200" smtClean="0">
                <a:solidFill>
                  <a:srgbClr val="0070C0"/>
                </a:solidFill>
              </a:rPr>
              <a:t>基本案例</a:t>
            </a:r>
            <a:endParaRPr lang="en-US" altLang="zh-CN" sz="3200" smtClean="0">
              <a:solidFill>
                <a:srgbClr val="0070C0"/>
              </a:solidFill>
            </a:endParaRPr>
          </a:p>
          <a:p>
            <a:pPr lvl="1"/>
            <a:r>
              <a:rPr lang="zh-CN" altLang="en-US" sz="2800" smtClean="0">
                <a:solidFill>
                  <a:srgbClr val="0070C0"/>
                </a:solidFill>
              </a:rPr>
              <a:t>注册公司流程</a:t>
            </a:r>
            <a:r>
              <a:rPr lang="en-US" altLang="zh-CN" sz="2800" smtClean="0">
                <a:solidFill>
                  <a:srgbClr val="0070C0"/>
                </a:solidFill>
              </a:rPr>
              <a:t>(</a:t>
            </a:r>
            <a:r>
              <a:rPr lang="zh-CN" altLang="en-US" sz="2800" smtClean="0">
                <a:solidFill>
                  <a:srgbClr val="0070C0"/>
                </a:solidFill>
              </a:rPr>
              <a:t>使用外观模式</a:t>
            </a:r>
            <a:r>
              <a:rPr lang="en-US" altLang="zh-CN" sz="2800" smtClean="0">
                <a:solidFill>
                  <a:srgbClr val="0070C0"/>
                </a:solidFill>
              </a:rPr>
              <a:t>)</a:t>
            </a:r>
            <a:endParaRPr lang="zh-CN" altLang="zh-CN" sz="2800">
              <a:solidFill>
                <a:srgbClr val="0070C0"/>
              </a:solidFill>
            </a:endParaRPr>
          </a:p>
        </p:txBody>
      </p:sp>
      <p:pic>
        <p:nvPicPr>
          <p:cNvPr id="4" name="图片 3" descr="C:\Documents and Settings\gaoqi\Workspaces\MyEclipse 8.5\pattern\src\com\bjsxt\facade\facade2.png"/>
          <p:cNvPicPr/>
          <p:nvPr/>
        </p:nvPicPr>
        <p:blipFill>
          <a:blip r:embed="rId1" cstate="print"/>
          <a:srcRect/>
          <a:stretch>
            <a:fillRect/>
          </a:stretch>
        </p:blipFill>
        <p:spPr bwMode="auto">
          <a:xfrm>
            <a:off x="683568" y="2492896"/>
            <a:ext cx="7200800" cy="35808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单例模式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pPr eaLnBrk="1" hangingPunct="1"/>
            <a:r>
              <a:rPr lang="zh-CN" altLang="en-US" smtClean="0"/>
              <a:t>双重检测锁实现</a:t>
            </a:r>
            <a:endParaRPr lang="en-US" altLang="zh-CN" smtClean="0"/>
          </a:p>
          <a:p>
            <a:pPr eaLnBrk="1" hangingPunct="1"/>
            <a:endParaRPr lang="en-US" altLang="zh-CN" smtClean="0"/>
          </a:p>
          <a:p>
            <a:pPr eaLnBrk="1" hangingPunct="1"/>
            <a:endParaRPr lang="en-US" altLang="zh-CN" smtClean="0"/>
          </a:p>
          <a:p>
            <a:pPr eaLnBrk="1" hangingPunct="1"/>
            <a:endParaRPr lang="en-US" altLang="zh-CN" sz="1600" kern="1200" smtClean="0"/>
          </a:p>
          <a:p>
            <a:pPr eaLnBrk="1" hangingPunct="1"/>
            <a:r>
              <a:rPr lang="zh-CN" altLang="en-US" sz="1600" kern="1200" smtClean="0"/>
              <a:t>这个模式将同步内容下方到</a:t>
            </a:r>
            <a:r>
              <a:rPr lang="en-US" altLang="zh-CN" sz="1600" kern="1200" smtClean="0"/>
              <a:t>if</a:t>
            </a:r>
            <a:r>
              <a:rPr lang="zh-CN" altLang="en-US" sz="1600" kern="1200" smtClean="0"/>
              <a:t>内部，提高了执行的效率</a:t>
            </a:r>
            <a:br>
              <a:rPr lang="en-US" altLang="zh-CN" sz="1600" kern="1200" smtClean="0"/>
            </a:br>
            <a:r>
              <a:rPr lang="zh-CN" altLang="en-US" sz="1600" kern="1200" smtClean="0"/>
              <a:t>不必每次获取对象时都进行同步，只有第一次才同步</a:t>
            </a:r>
            <a:br>
              <a:rPr lang="en-US" altLang="zh-CN" sz="1600" kern="1200" smtClean="0"/>
            </a:br>
            <a:r>
              <a:rPr lang="zh-CN" altLang="en-US" sz="1600" kern="1200" smtClean="0"/>
              <a:t>创建了以后就没必要了。</a:t>
            </a:r>
            <a:endParaRPr lang="en-US" altLang="zh-CN" sz="1600" kern="1200" smtClean="0"/>
          </a:p>
          <a:p>
            <a:pPr eaLnBrk="1" hangingPunct="1"/>
            <a:endParaRPr lang="en-US" altLang="zh-CN" sz="1600" kern="1200" smtClean="0"/>
          </a:p>
          <a:p>
            <a:pPr eaLnBrk="1" hangingPunct="1"/>
            <a:endParaRPr lang="en-US" altLang="zh-CN" sz="1600" kern="1200" smtClean="0"/>
          </a:p>
          <a:p>
            <a:pPr eaLnBrk="1" hangingPunct="1"/>
            <a:endParaRPr lang="en-US" altLang="zh-CN" sz="1600" kern="1200" smtClean="0"/>
          </a:p>
          <a:p>
            <a:pPr eaLnBrk="1" hangingPunct="1"/>
            <a:endParaRPr lang="en-US" altLang="zh-CN" sz="1600" kern="1200" smtClean="0"/>
          </a:p>
          <a:p>
            <a:pPr eaLnBrk="1" hangingPunct="1"/>
            <a:endParaRPr lang="en-US" altLang="zh-CN" sz="1600" kern="1200" smtClean="0"/>
          </a:p>
          <a:p>
            <a:pPr eaLnBrk="1" hangingPunct="1"/>
            <a:r>
              <a:rPr lang="zh-CN" altLang="en-US" sz="1600" kern="1200" smtClean="0"/>
              <a:t>问题：</a:t>
            </a:r>
            <a:endParaRPr lang="zh-CN" altLang="en-US" sz="1600" kern="1200" smtClean="0"/>
          </a:p>
          <a:p>
            <a:pPr eaLnBrk="1" hangingPunct="1"/>
            <a:r>
              <a:rPr lang="zh-CN" altLang="en-US" sz="1400" smtClean="0"/>
              <a:t>由于编译器优化原因和</a:t>
            </a:r>
            <a:r>
              <a:rPr lang="en-US" altLang="zh-CN" sz="1400" smtClean="0"/>
              <a:t>JVM</a:t>
            </a:r>
            <a:r>
              <a:rPr lang="zh-CN" altLang="en-US" sz="1400" smtClean="0"/>
              <a:t>底层内部模型原因，</a:t>
            </a:r>
            <a:endParaRPr lang="en-US" altLang="zh-CN" sz="1400" smtClean="0"/>
          </a:p>
          <a:p>
            <a:pPr eaLnBrk="1" hangingPunct="1">
              <a:buNone/>
            </a:pPr>
            <a:r>
              <a:rPr lang="en-US" altLang="zh-CN" sz="1400" smtClean="0"/>
              <a:t>	</a:t>
            </a:r>
            <a:r>
              <a:rPr lang="zh-CN" altLang="en-US" sz="1400" smtClean="0"/>
              <a:t>偶尔会出问题。不建议使用。</a:t>
            </a:r>
            <a:endParaRPr lang="zh-CN" altLang="en-US" smtClean="0"/>
          </a:p>
        </p:txBody>
      </p:sp>
      <p:graphicFrame>
        <p:nvGraphicFramePr>
          <p:cNvPr id="4" name="表格 3"/>
          <p:cNvGraphicFramePr>
            <a:graphicFrameLocks noGrp="1"/>
          </p:cNvGraphicFramePr>
          <p:nvPr/>
        </p:nvGraphicFramePr>
        <p:xfrm>
          <a:off x="5364088" y="1052736"/>
          <a:ext cx="3600400" cy="3794760"/>
        </p:xfrm>
        <a:graphic>
          <a:graphicData uri="http://schemas.openxmlformats.org/drawingml/2006/table">
            <a:tbl>
              <a:tblPr firstRow="1" bandRow="1">
                <a:tableStyleId>{D7AC3CCA-C797-4891-BE02-D94E43425B78}</a:tableStyleId>
              </a:tblPr>
              <a:tblGrid>
                <a:gridCol w="3600400"/>
              </a:tblGrid>
              <a:tr h="370840">
                <a:tc>
                  <a:txBody>
                    <a:bodyPr/>
                    <a:lstStyle/>
                    <a:p>
                      <a:r>
                        <a:rPr lang="en-US" altLang="zh-CN" sz="900" b="1" kern="1200" smtClean="0">
                          <a:solidFill>
                            <a:schemeClr val="dk1"/>
                          </a:solidFill>
                          <a:latin typeface="+mn-lt"/>
                          <a:ea typeface="+mn-ea"/>
                          <a:cs typeface="+mn-cs"/>
                        </a:rPr>
                        <a:t>public class SingletonDemo03 { </a:t>
                      </a:r>
                      <a:endParaRPr lang="en-US" altLang="zh-CN" sz="900" b="1" kern="1200" smtClean="0">
                        <a:solidFill>
                          <a:schemeClr val="dk1"/>
                        </a:solidFill>
                        <a:latin typeface="+mn-lt"/>
                        <a:ea typeface="+mn-ea"/>
                        <a:cs typeface="+mn-cs"/>
                      </a:endParaRPr>
                    </a:p>
                    <a:p>
                      <a:endParaRPr lang="zh-CN" altLang="en-US" sz="900" b="1" kern="1200" smtClean="0">
                        <a:solidFill>
                          <a:schemeClr val="dk1"/>
                        </a:solidFill>
                        <a:latin typeface="+mn-lt"/>
                        <a:ea typeface="+mn-ea"/>
                        <a:cs typeface="+mn-cs"/>
                      </a:endParaRPr>
                    </a:p>
                    <a:p>
                      <a:r>
                        <a:rPr lang="en-US" altLang="zh-CN" sz="900" b="1" kern="1200" smtClean="0">
                          <a:solidFill>
                            <a:schemeClr val="dk1"/>
                          </a:solidFill>
                          <a:latin typeface="+mn-lt"/>
                          <a:ea typeface="+mn-ea"/>
                          <a:cs typeface="+mn-cs"/>
                        </a:rPr>
                        <a:t>  private static SingletonDemo03 </a:t>
                      </a:r>
                      <a:r>
                        <a:rPr lang="en-US" altLang="zh-CN" sz="900" b="1" i="1" kern="1200" smtClean="0">
                          <a:solidFill>
                            <a:schemeClr val="dk1"/>
                          </a:solidFill>
                          <a:latin typeface="+mn-lt"/>
                          <a:ea typeface="+mn-ea"/>
                          <a:cs typeface="+mn-cs"/>
                        </a:rPr>
                        <a:t>instance = null; </a:t>
                      </a:r>
                      <a:endParaRPr lang="en-US" altLang="zh-CN" sz="900" b="1" i="1" kern="1200" smtClean="0">
                        <a:solidFill>
                          <a:schemeClr val="dk1"/>
                        </a:solidFill>
                        <a:latin typeface="+mn-lt"/>
                        <a:ea typeface="+mn-ea"/>
                        <a:cs typeface="+mn-cs"/>
                      </a:endParaRPr>
                    </a:p>
                    <a:p>
                      <a:endParaRPr lang="zh-CN" altLang="en-US" sz="900" b="1" kern="1200" smtClean="0">
                        <a:solidFill>
                          <a:schemeClr val="dk1"/>
                        </a:solidFill>
                        <a:latin typeface="+mn-lt"/>
                        <a:ea typeface="+mn-ea"/>
                        <a:cs typeface="+mn-cs"/>
                      </a:endParaRPr>
                    </a:p>
                    <a:p>
                      <a:r>
                        <a:rPr lang="en-US" altLang="zh-CN" sz="900" b="1" kern="1200" smtClean="0">
                          <a:solidFill>
                            <a:schemeClr val="dk1"/>
                          </a:solidFill>
                          <a:latin typeface="+mn-lt"/>
                          <a:ea typeface="+mn-ea"/>
                          <a:cs typeface="+mn-cs"/>
                        </a:rPr>
                        <a:t>  public static SingletonDemo03 getInstance() { </a:t>
                      </a:r>
                      <a:endParaRPr lang="en-US" altLang="zh-CN" sz="900" b="1" kern="1200" smtClean="0">
                        <a:solidFill>
                          <a:schemeClr val="dk1"/>
                        </a:solidFill>
                        <a:latin typeface="+mn-lt"/>
                        <a:ea typeface="+mn-ea"/>
                        <a:cs typeface="+mn-cs"/>
                      </a:endParaRPr>
                    </a:p>
                    <a:p>
                      <a:r>
                        <a:rPr lang="en-US" altLang="zh-CN" sz="900" b="1" kern="1200" smtClean="0">
                          <a:solidFill>
                            <a:schemeClr val="dk1"/>
                          </a:solidFill>
                          <a:latin typeface="+mn-lt"/>
                          <a:ea typeface="+mn-ea"/>
                          <a:cs typeface="+mn-cs"/>
                        </a:rPr>
                        <a:t>    if (</a:t>
                      </a:r>
                      <a:r>
                        <a:rPr lang="en-US" altLang="zh-CN" sz="900" b="1" i="1" kern="1200" smtClean="0">
                          <a:solidFill>
                            <a:schemeClr val="dk1"/>
                          </a:solidFill>
                          <a:latin typeface="+mn-lt"/>
                          <a:ea typeface="+mn-ea"/>
                          <a:cs typeface="+mn-cs"/>
                        </a:rPr>
                        <a:t>instance == null) { </a:t>
                      </a:r>
                      <a:endParaRPr lang="en-US" altLang="zh-CN" sz="900" b="1" i="1" kern="1200" smtClean="0">
                        <a:solidFill>
                          <a:schemeClr val="dk1"/>
                        </a:solidFill>
                        <a:latin typeface="+mn-lt"/>
                        <a:ea typeface="+mn-ea"/>
                        <a:cs typeface="+mn-cs"/>
                      </a:endParaRPr>
                    </a:p>
                    <a:p>
                      <a:r>
                        <a:rPr lang="en-US" altLang="zh-CN" sz="900" b="1" kern="1200" smtClean="0">
                          <a:solidFill>
                            <a:schemeClr val="dk1"/>
                          </a:solidFill>
                          <a:latin typeface="+mn-lt"/>
                          <a:ea typeface="+mn-ea"/>
                          <a:cs typeface="+mn-cs"/>
                        </a:rPr>
                        <a:t>      SingletonDemo03 sc; </a:t>
                      </a:r>
                      <a:endParaRPr lang="en-US" altLang="zh-CN" sz="900" b="1" kern="1200" smtClean="0">
                        <a:solidFill>
                          <a:schemeClr val="dk1"/>
                        </a:solidFill>
                        <a:latin typeface="+mn-lt"/>
                        <a:ea typeface="+mn-ea"/>
                        <a:cs typeface="+mn-cs"/>
                      </a:endParaRPr>
                    </a:p>
                    <a:p>
                      <a:r>
                        <a:rPr lang="en-US" altLang="zh-CN" sz="900" b="1" kern="1200" smtClean="0">
                          <a:solidFill>
                            <a:srgbClr val="FF0000"/>
                          </a:solidFill>
                          <a:latin typeface="+mn-lt"/>
                          <a:ea typeface="+mn-ea"/>
                          <a:cs typeface="+mn-cs"/>
                        </a:rPr>
                        <a:t>      synchronized (SingletonDemo03.class) { </a:t>
                      </a:r>
                      <a:endParaRPr lang="en-US" altLang="zh-CN" sz="900" b="1" kern="1200" smtClean="0">
                        <a:solidFill>
                          <a:srgbClr val="FF0000"/>
                        </a:solidFill>
                        <a:latin typeface="+mn-lt"/>
                        <a:ea typeface="+mn-ea"/>
                        <a:cs typeface="+mn-cs"/>
                      </a:endParaRPr>
                    </a:p>
                    <a:p>
                      <a:r>
                        <a:rPr lang="en-US" altLang="zh-CN" sz="900" b="1" kern="1200" smtClean="0">
                          <a:solidFill>
                            <a:schemeClr val="dk1"/>
                          </a:solidFill>
                          <a:latin typeface="+mn-lt"/>
                          <a:ea typeface="+mn-ea"/>
                          <a:cs typeface="+mn-cs"/>
                        </a:rPr>
                        <a:t>        sc = </a:t>
                      </a:r>
                      <a:r>
                        <a:rPr lang="en-US" altLang="zh-CN" sz="900" b="1" i="1" kern="1200" smtClean="0">
                          <a:solidFill>
                            <a:schemeClr val="dk1"/>
                          </a:solidFill>
                          <a:latin typeface="+mn-lt"/>
                          <a:ea typeface="+mn-ea"/>
                          <a:cs typeface="+mn-cs"/>
                        </a:rPr>
                        <a:t>instance; </a:t>
                      </a:r>
                      <a:endParaRPr lang="en-US" altLang="zh-CN" sz="900" b="1" i="1" kern="1200" smtClean="0">
                        <a:solidFill>
                          <a:schemeClr val="dk1"/>
                        </a:solidFill>
                        <a:latin typeface="+mn-lt"/>
                        <a:ea typeface="+mn-ea"/>
                        <a:cs typeface="+mn-cs"/>
                      </a:endParaRPr>
                    </a:p>
                    <a:p>
                      <a:r>
                        <a:rPr lang="en-US" altLang="zh-CN" sz="900" b="1" kern="1200" smtClean="0">
                          <a:solidFill>
                            <a:schemeClr val="dk1"/>
                          </a:solidFill>
                          <a:latin typeface="+mn-lt"/>
                          <a:ea typeface="+mn-ea"/>
                          <a:cs typeface="+mn-cs"/>
                        </a:rPr>
                        <a:t>        if (sc == null) { </a:t>
                      </a:r>
                      <a:endParaRPr lang="en-US" altLang="zh-CN" sz="900" b="1" kern="1200" smtClean="0">
                        <a:solidFill>
                          <a:schemeClr val="dk1"/>
                        </a:solidFill>
                        <a:latin typeface="+mn-lt"/>
                        <a:ea typeface="+mn-ea"/>
                        <a:cs typeface="+mn-cs"/>
                      </a:endParaRPr>
                    </a:p>
                    <a:p>
                      <a:r>
                        <a:rPr lang="en-US" altLang="zh-CN" sz="900" b="1" kern="1200" smtClean="0">
                          <a:solidFill>
                            <a:srgbClr val="FF0000"/>
                          </a:solidFill>
                          <a:latin typeface="+mn-lt"/>
                          <a:ea typeface="+mn-ea"/>
                          <a:cs typeface="+mn-cs"/>
                        </a:rPr>
                        <a:t>          synchronized (SingletonDemo03.class) { </a:t>
                      </a:r>
                      <a:endParaRPr lang="en-US" altLang="zh-CN" sz="900" b="1" kern="1200" smtClean="0">
                        <a:solidFill>
                          <a:srgbClr val="FF0000"/>
                        </a:solidFill>
                        <a:latin typeface="+mn-lt"/>
                        <a:ea typeface="+mn-ea"/>
                        <a:cs typeface="+mn-cs"/>
                      </a:endParaRPr>
                    </a:p>
                    <a:p>
                      <a:r>
                        <a:rPr lang="en-US" altLang="zh-CN" sz="900" b="1" kern="1200" smtClean="0">
                          <a:solidFill>
                            <a:schemeClr val="dk1"/>
                          </a:solidFill>
                          <a:latin typeface="+mn-lt"/>
                          <a:ea typeface="+mn-ea"/>
                          <a:cs typeface="+mn-cs"/>
                        </a:rPr>
                        <a:t>            if(sc == null) { </a:t>
                      </a:r>
                      <a:endParaRPr lang="en-US" altLang="zh-CN" sz="900" b="1" kern="1200" smtClean="0">
                        <a:solidFill>
                          <a:schemeClr val="dk1"/>
                        </a:solidFill>
                        <a:latin typeface="+mn-lt"/>
                        <a:ea typeface="+mn-ea"/>
                        <a:cs typeface="+mn-cs"/>
                      </a:endParaRPr>
                    </a:p>
                    <a:p>
                      <a:r>
                        <a:rPr lang="en-US" altLang="zh-CN" sz="900" b="1" kern="1200" smtClean="0">
                          <a:solidFill>
                            <a:schemeClr val="dk1"/>
                          </a:solidFill>
                          <a:latin typeface="+mn-lt"/>
                          <a:ea typeface="+mn-ea"/>
                          <a:cs typeface="+mn-cs"/>
                        </a:rPr>
                        <a:t>              sc = new SingletonDemo03(); </a:t>
                      </a:r>
                      <a:endParaRPr lang="en-US" altLang="zh-CN" sz="900" b="1" kern="1200" smtClean="0">
                        <a:solidFill>
                          <a:schemeClr val="dk1"/>
                        </a:solidFill>
                        <a:latin typeface="+mn-lt"/>
                        <a:ea typeface="+mn-ea"/>
                        <a:cs typeface="+mn-cs"/>
                      </a:endParaRPr>
                    </a:p>
                    <a:p>
                      <a:r>
                        <a:rPr lang="zh-CN" altLang="en-US" sz="900" b="1" kern="1200" smtClean="0">
                          <a:solidFill>
                            <a:schemeClr val="dk1"/>
                          </a:solidFill>
                          <a:latin typeface="+mn-lt"/>
                          <a:ea typeface="+mn-ea"/>
                          <a:cs typeface="+mn-cs"/>
                        </a:rPr>
                        <a:t>            </a:t>
                      </a:r>
                      <a:r>
                        <a:rPr lang="en-US" altLang="zh-CN" sz="900" b="1" kern="1200" smtClean="0">
                          <a:solidFill>
                            <a:schemeClr val="dk1"/>
                          </a:solidFill>
                          <a:latin typeface="+mn-lt"/>
                          <a:ea typeface="+mn-ea"/>
                          <a:cs typeface="+mn-cs"/>
                        </a:rPr>
                        <a:t>} </a:t>
                      </a:r>
                      <a:endParaRPr lang="en-US" altLang="zh-CN" sz="900" b="1" kern="1200" smtClean="0">
                        <a:solidFill>
                          <a:schemeClr val="dk1"/>
                        </a:solidFill>
                        <a:latin typeface="+mn-lt"/>
                        <a:ea typeface="+mn-ea"/>
                        <a:cs typeface="+mn-cs"/>
                      </a:endParaRPr>
                    </a:p>
                    <a:p>
                      <a:r>
                        <a:rPr lang="zh-CN" altLang="en-US" sz="900" b="1" kern="1200" smtClean="0">
                          <a:solidFill>
                            <a:schemeClr val="dk1"/>
                          </a:solidFill>
                          <a:latin typeface="+mn-lt"/>
                          <a:ea typeface="+mn-ea"/>
                          <a:cs typeface="+mn-cs"/>
                        </a:rPr>
                        <a:t>          </a:t>
                      </a:r>
                      <a:r>
                        <a:rPr lang="en-US" altLang="zh-CN" sz="900" b="1" kern="1200" smtClean="0">
                          <a:solidFill>
                            <a:schemeClr val="dk1"/>
                          </a:solidFill>
                          <a:latin typeface="+mn-lt"/>
                          <a:ea typeface="+mn-ea"/>
                          <a:cs typeface="+mn-cs"/>
                        </a:rPr>
                        <a:t>} </a:t>
                      </a:r>
                      <a:endParaRPr lang="en-US" altLang="zh-CN" sz="900" b="1" kern="1200" smtClean="0">
                        <a:solidFill>
                          <a:schemeClr val="dk1"/>
                        </a:solidFill>
                        <a:latin typeface="+mn-lt"/>
                        <a:ea typeface="+mn-ea"/>
                        <a:cs typeface="+mn-cs"/>
                      </a:endParaRPr>
                    </a:p>
                    <a:p>
                      <a:r>
                        <a:rPr lang="en-US" altLang="zh-CN" sz="900" b="1" kern="1200" smtClean="0">
                          <a:solidFill>
                            <a:schemeClr val="dk1"/>
                          </a:solidFill>
                          <a:latin typeface="+mn-lt"/>
                          <a:ea typeface="+mn-ea"/>
                          <a:cs typeface="+mn-cs"/>
                        </a:rPr>
                        <a:t>          </a:t>
                      </a:r>
                      <a:r>
                        <a:rPr lang="en-US" altLang="zh-CN" sz="900" b="1" i="1" kern="1200" smtClean="0">
                          <a:solidFill>
                            <a:schemeClr val="dk1"/>
                          </a:solidFill>
                          <a:latin typeface="+mn-lt"/>
                          <a:ea typeface="+mn-ea"/>
                          <a:cs typeface="+mn-cs"/>
                        </a:rPr>
                        <a:t>instance = sc; </a:t>
                      </a:r>
                      <a:endParaRPr lang="en-US" altLang="zh-CN" sz="900" b="1" i="1" kern="1200" smtClean="0">
                        <a:solidFill>
                          <a:schemeClr val="dk1"/>
                        </a:solidFill>
                        <a:latin typeface="+mn-lt"/>
                        <a:ea typeface="+mn-ea"/>
                        <a:cs typeface="+mn-cs"/>
                      </a:endParaRPr>
                    </a:p>
                    <a:p>
                      <a:r>
                        <a:rPr lang="zh-CN" altLang="en-US" sz="900" b="1" kern="1200" smtClean="0">
                          <a:solidFill>
                            <a:schemeClr val="dk1"/>
                          </a:solidFill>
                          <a:latin typeface="+mn-lt"/>
                          <a:ea typeface="+mn-ea"/>
                          <a:cs typeface="+mn-cs"/>
                        </a:rPr>
                        <a:t>        </a:t>
                      </a:r>
                      <a:r>
                        <a:rPr lang="en-US" altLang="zh-CN" sz="900" b="1" kern="1200" smtClean="0">
                          <a:solidFill>
                            <a:schemeClr val="dk1"/>
                          </a:solidFill>
                          <a:latin typeface="+mn-lt"/>
                          <a:ea typeface="+mn-ea"/>
                          <a:cs typeface="+mn-cs"/>
                        </a:rPr>
                        <a:t>} </a:t>
                      </a:r>
                      <a:endParaRPr lang="en-US" altLang="zh-CN" sz="900" b="1" kern="1200" smtClean="0">
                        <a:solidFill>
                          <a:schemeClr val="dk1"/>
                        </a:solidFill>
                        <a:latin typeface="+mn-lt"/>
                        <a:ea typeface="+mn-ea"/>
                        <a:cs typeface="+mn-cs"/>
                      </a:endParaRPr>
                    </a:p>
                    <a:p>
                      <a:r>
                        <a:rPr lang="zh-CN" altLang="en-US" sz="900" b="1" kern="1200" smtClean="0">
                          <a:solidFill>
                            <a:schemeClr val="dk1"/>
                          </a:solidFill>
                          <a:latin typeface="+mn-lt"/>
                          <a:ea typeface="+mn-ea"/>
                          <a:cs typeface="+mn-cs"/>
                        </a:rPr>
                        <a:t>      </a:t>
                      </a:r>
                      <a:r>
                        <a:rPr lang="en-US" altLang="zh-CN" sz="900" b="1" kern="1200" smtClean="0">
                          <a:solidFill>
                            <a:schemeClr val="dk1"/>
                          </a:solidFill>
                          <a:latin typeface="+mn-lt"/>
                          <a:ea typeface="+mn-ea"/>
                          <a:cs typeface="+mn-cs"/>
                        </a:rPr>
                        <a:t>} </a:t>
                      </a:r>
                      <a:endParaRPr lang="en-US" altLang="zh-CN" sz="900" b="1" kern="1200" smtClean="0">
                        <a:solidFill>
                          <a:schemeClr val="dk1"/>
                        </a:solidFill>
                        <a:latin typeface="+mn-lt"/>
                        <a:ea typeface="+mn-ea"/>
                        <a:cs typeface="+mn-cs"/>
                      </a:endParaRPr>
                    </a:p>
                    <a:p>
                      <a:r>
                        <a:rPr lang="zh-CN" altLang="en-US" sz="900" b="1" kern="1200" smtClean="0">
                          <a:solidFill>
                            <a:schemeClr val="dk1"/>
                          </a:solidFill>
                          <a:latin typeface="+mn-lt"/>
                          <a:ea typeface="+mn-ea"/>
                          <a:cs typeface="+mn-cs"/>
                        </a:rPr>
                        <a:t>    </a:t>
                      </a:r>
                      <a:r>
                        <a:rPr lang="en-US" altLang="zh-CN" sz="900" b="1" kern="1200" smtClean="0">
                          <a:solidFill>
                            <a:schemeClr val="dk1"/>
                          </a:solidFill>
                          <a:latin typeface="+mn-lt"/>
                          <a:ea typeface="+mn-ea"/>
                          <a:cs typeface="+mn-cs"/>
                        </a:rPr>
                        <a:t>} </a:t>
                      </a:r>
                      <a:endParaRPr lang="en-US" altLang="zh-CN" sz="900" b="1" kern="1200" smtClean="0">
                        <a:solidFill>
                          <a:schemeClr val="dk1"/>
                        </a:solidFill>
                        <a:latin typeface="+mn-lt"/>
                        <a:ea typeface="+mn-ea"/>
                        <a:cs typeface="+mn-cs"/>
                      </a:endParaRPr>
                    </a:p>
                    <a:p>
                      <a:r>
                        <a:rPr lang="en-US" altLang="zh-CN" sz="900" b="1" kern="1200" smtClean="0">
                          <a:solidFill>
                            <a:schemeClr val="dk1"/>
                          </a:solidFill>
                          <a:latin typeface="+mn-lt"/>
                          <a:ea typeface="+mn-ea"/>
                          <a:cs typeface="+mn-cs"/>
                        </a:rPr>
                        <a:t>    return </a:t>
                      </a:r>
                      <a:r>
                        <a:rPr lang="en-US" altLang="zh-CN" sz="900" b="1" i="1" kern="1200" smtClean="0">
                          <a:solidFill>
                            <a:schemeClr val="dk1"/>
                          </a:solidFill>
                          <a:latin typeface="+mn-lt"/>
                          <a:ea typeface="+mn-ea"/>
                          <a:cs typeface="+mn-cs"/>
                        </a:rPr>
                        <a:t>instance; </a:t>
                      </a:r>
                      <a:endParaRPr lang="en-US" altLang="zh-CN" sz="900" b="1" i="1" kern="1200" smtClean="0">
                        <a:solidFill>
                          <a:schemeClr val="dk1"/>
                        </a:solidFill>
                        <a:latin typeface="+mn-lt"/>
                        <a:ea typeface="+mn-ea"/>
                        <a:cs typeface="+mn-cs"/>
                      </a:endParaRPr>
                    </a:p>
                    <a:p>
                      <a:r>
                        <a:rPr lang="zh-CN" altLang="en-US" sz="900" b="1" kern="1200" smtClean="0">
                          <a:solidFill>
                            <a:schemeClr val="dk1"/>
                          </a:solidFill>
                          <a:latin typeface="+mn-lt"/>
                          <a:ea typeface="+mn-ea"/>
                          <a:cs typeface="+mn-cs"/>
                        </a:rPr>
                        <a:t>  </a:t>
                      </a:r>
                      <a:r>
                        <a:rPr lang="en-US" altLang="zh-CN" sz="900" b="1" kern="1200" smtClean="0">
                          <a:solidFill>
                            <a:schemeClr val="dk1"/>
                          </a:solidFill>
                          <a:latin typeface="+mn-lt"/>
                          <a:ea typeface="+mn-ea"/>
                          <a:cs typeface="+mn-cs"/>
                        </a:rPr>
                        <a:t>} </a:t>
                      </a:r>
                      <a:endParaRPr lang="en-US" altLang="zh-CN" sz="900" b="1" kern="1200" smtClean="0">
                        <a:solidFill>
                          <a:schemeClr val="dk1"/>
                        </a:solidFill>
                        <a:latin typeface="+mn-lt"/>
                        <a:ea typeface="+mn-ea"/>
                        <a:cs typeface="+mn-cs"/>
                      </a:endParaRPr>
                    </a:p>
                    <a:p>
                      <a:endParaRPr lang="zh-CN" altLang="en-US" sz="900" b="1" kern="1200" smtClean="0">
                        <a:solidFill>
                          <a:schemeClr val="dk1"/>
                        </a:solidFill>
                        <a:latin typeface="+mn-lt"/>
                        <a:ea typeface="+mn-ea"/>
                        <a:cs typeface="+mn-cs"/>
                      </a:endParaRPr>
                    </a:p>
                    <a:p>
                      <a:r>
                        <a:rPr lang="en-US" altLang="zh-CN" sz="900" b="1" kern="1200" smtClean="0">
                          <a:solidFill>
                            <a:schemeClr val="dk1"/>
                          </a:solidFill>
                          <a:latin typeface="+mn-lt"/>
                          <a:ea typeface="+mn-ea"/>
                          <a:cs typeface="+mn-cs"/>
                        </a:rPr>
                        <a:t>  private SingletonDemo03() { </a:t>
                      </a:r>
                      <a:endParaRPr lang="en-US" altLang="zh-CN" sz="900" b="1" kern="1200" smtClean="0">
                        <a:solidFill>
                          <a:schemeClr val="dk1"/>
                        </a:solidFill>
                        <a:latin typeface="+mn-lt"/>
                        <a:ea typeface="+mn-ea"/>
                        <a:cs typeface="+mn-cs"/>
                      </a:endParaRPr>
                    </a:p>
                    <a:p>
                      <a:endParaRPr lang="zh-CN" altLang="en-US" sz="900" b="1" kern="1200" smtClean="0">
                        <a:solidFill>
                          <a:schemeClr val="dk1"/>
                        </a:solidFill>
                        <a:latin typeface="+mn-lt"/>
                        <a:ea typeface="+mn-ea"/>
                        <a:cs typeface="+mn-cs"/>
                      </a:endParaRPr>
                    </a:p>
                    <a:p>
                      <a:r>
                        <a:rPr lang="zh-CN" altLang="en-US" sz="900" b="1" kern="1200" smtClean="0">
                          <a:solidFill>
                            <a:schemeClr val="dk1"/>
                          </a:solidFill>
                          <a:latin typeface="+mn-lt"/>
                          <a:ea typeface="+mn-ea"/>
                          <a:cs typeface="+mn-cs"/>
                        </a:rPr>
                        <a:t>  </a:t>
                      </a:r>
                      <a:r>
                        <a:rPr lang="en-US" altLang="zh-CN" sz="900" b="1" kern="1200" smtClean="0">
                          <a:solidFill>
                            <a:schemeClr val="dk1"/>
                          </a:solidFill>
                          <a:latin typeface="+mn-lt"/>
                          <a:ea typeface="+mn-ea"/>
                          <a:cs typeface="+mn-cs"/>
                        </a:rPr>
                        <a:t>} </a:t>
                      </a:r>
                      <a:endParaRPr lang="en-US" altLang="zh-CN" sz="900" b="1" kern="1200" smtClean="0">
                        <a:solidFill>
                          <a:schemeClr val="dk1"/>
                        </a:solidFill>
                        <a:latin typeface="+mn-lt"/>
                        <a:ea typeface="+mn-ea"/>
                        <a:cs typeface="+mn-cs"/>
                      </a:endParaRPr>
                    </a:p>
                    <a:p>
                      <a:r>
                        <a:rPr lang="zh-CN" altLang="en-US" sz="900" b="1" kern="1200" smtClean="0">
                          <a:solidFill>
                            <a:schemeClr val="dk1"/>
                          </a:solidFill>
                          <a:latin typeface="+mn-lt"/>
                          <a:ea typeface="+mn-ea"/>
                          <a:cs typeface="+mn-cs"/>
                        </a:rPr>
                        <a:t>    </a:t>
                      </a:r>
                      <a:endParaRPr lang="zh-CN" altLang="en-US" sz="900" b="1" kern="1200" smtClean="0">
                        <a:solidFill>
                          <a:schemeClr val="dk1"/>
                        </a:solidFill>
                        <a:latin typeface="+mn-lt"/>
                        <a:ea typeface="+mn-ea"/>
                        <a:cs typeface="+mn-cs"/>
                      </a:endParaRPr>
                    </a:p>
                    <a:p>
                      <a:r>
                        <a:rPr lang="en-US" altLang="zh-CN" sz="900" b="1" kern="1200" smtClean="0">
                          <a:solidFill>
                            <a:schemeClr val="dk1"/>
                          </a:solidFill>
                          <a:latin typeface="+mn-lt"/>
                          <a:ea typeface="+mn-ea"/>
                          <a:cs typeface="+mn-cs"/>
                        </a:rPr>
                        <a:t>}</a:t>
                      </a:r>
                      <a:endParaRPr lang="zh-CN" altLang="en-US" sz="200"/>
                    </a:p>
                  </a:txBody>
                  <a:tcPr/>
                </a:tc>
              </a:tr>
            </a:tbl>
          </a:graphicData>
        </a:graphic>
      </p:graphicFrame>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dirty="0"/>
              <a:t>外观</a:t>
            </a:r>
            <a:r>
              <a:rPr lang="zh-CN" altLang="en-US" dirty="0" smtClean="0"/>
              <a:t>模式 </a:t>
            </a:r>
            <a:r>
              <a:rPr lang="en-US" altLang="zh-CN" dirty="0"/>
              <a:t>facade</a:t>
            </a:r>
            <a:endParaRPr lang="zh-CN" altLang="en-US" dirty="0" smtClean="0"/>
          </a:p>
        </p:txBody>
      </p:sp>
      <p:sp>
        <p:nvSpPr>
          <p:cNvPr id="25603" name="内容占位符 2"/>
          <p:cNvSpPr>
            <a:spLocks noGrp="1"/>
          </p:cNvSpPr>
          <p:nvPr>
            <p:ph idx="1"/>
          </p:nvPr>
        </p:nvSpPr>
        <p:spPr>
          <a:xfrm>
            <a:off x="142875" y="1000125"/>
            <a:ext cx="8786813" cy="5073650"/>
          </a:xfrm>
        </p:spPr>
        <p:txBody>
          <a:bodyPr/>
          <a:lstStyle/>
          <a:p>
            <a:r>
              <a:rPr lang="zh-CN" altLang="en-US" sz="3200" smtClean="0">
                <a:solidFill>
                  <a:srgbClr val="0070C0"/>
                </a:solidFill>
              </a:rPr>
              <a:t>开发中常见的场景</a:t>
            </a:r>
            <a:endParaRPr lang="en-US" altLang="zh-CN" sz="3200" smtClean="0">
              <a:solidFill>
                <a:srgbClr val="0070C0"/>
              </a:solidFill>
            </a:endParaRPr>
          </a:p>
          <a:p>
            <a:pPr lvl="1"/>
            <a:r>
              <a:rPr lang="zh-CN" altLang="en-US" sz="2800" smtClean="0">
                <a:solidFill>
                  <a:srgbClr val="0070C0"/>
                </a:solidFill>
              </a:rPr>
              <a:t>频率很高。哪里都会遇到。各种技术和框架中，都有外观模式的使用。如：</a:t>
            </a:r>
            <a:endParaRPr lang="en-US" altLang="zh-CN" sz="2800" smtClean="0">
              <a:solidFill>
                <a:srgbClr val="0070C0"/>
              </a:solidFill>
            </a:endParaRPr>
          </a:p>
          <a:p>
            <a:pPr lvl="2"/>
            <a:r>
              <a:rPr lang="en-US" altLang="zh-CN" sz="2600" smtClean="0">
                <a:solidFill>
                  <a:srgbClr val="0070C0"/>
                </a:solidFill>
              </a:rPr>
              <a:t>JDBC</a:t>
            </a:r>
            <a:r>
              <a:rPr lang="zh-CN" altLang="en-US" sz="2600" smtClean="0">
                <a:solidFill>
                  <a:srgbClr val="0070C0"/>
                </a:solidFill>
              </a:rPr>
              <a:t>封装后的，</a:t>
            </a:r>
            <a:r>
              <a:rPr lang="en-US" altLang="zh-CN" sz="2600" smtClean="0">
                <a:solidFill>
                  <a:srgbClr val="0070C0"/>
                </a:solidFill>
              </a:rPr>
              <a:t>commons</a:t>
            </a:r>
            <a:r>
              <a:rPr lang="zh-CN" altLang="en-US" sz="2600" smtClean="0">
                <a:solidFill>
                  <a:srgbClr val="0070C0"/>
                </a:solidFill>
              </a:rPr>
              <a:t>提供的</a:t>
            </a:r>
            <a:r>
              <a:rPr lang="en-US" altLang="zh-CN" sz="2600" smtClean="0">
                <a:solidFill>
                  <a:srgbClr val="0070C0"/>
                </a:solidFill>
              </a:rPr>
              <a:t>DBUtils</a:t>
            </a:r>
            <a:r>
              <a:rPr lang="zh-CN" altLang="en-US" sz="2600" smtClean="0">
                <a:solidFill>
                  <a:srgbClr val="0070C0"/>
                </a:solidFill>
              </a:rPr>
              <a:t>类，</a:t>
            </a:r>
            <a:r>
              <a:rPr lang="en-US" altLang="zh-CN" sz="2600" smtClean="0">
                <a:solidFill>
                  <a:srgbClr val="0070C0"/>
                </a:solidFill>
              </a:rPr>
              <a:t>Hibernate</a:t>
            </a:r>
            <a:r>
              <a:rPr lang="zh-CN" altLang="en-US" sz="2600" smtClean="0">
                <a:solidFill>
                  <a:srgbClr val="0070C0"/>
                </a:solidFill>
              </a:rPr>
              <a:t>提供的工具类、</a:t>
            </a:r>
            <a:r>
              <a:rPr lang="en-US" altLang="zh-CN" sz="2600" smtClean="0">
                <a:solidFill>
                  <a:srgbClr val="0070C0"/>
                </a:solidFill>
              </a:rPr>
              <a:t>Spring JDBC</a:t>
            </a:r>
            <a:r>
              <a:rPr lang="zh-CN" altLang="en-US" sz="2600" smtClean="0">
                <a:solidFill>
                  <a:srgbClr val="0070C0"/>
                </a:solidFill>
              </a:rPr>
              <a:t>工具类等</a:t>
            </a:r>
            <a:endParaRPr lang="en-US" altLang="zh-CN" sz="2600" smtClean="0">
              <a:solidFill>
                <a:srgbClr val="0070C0"/>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享元模式</a:t>
            </a:r>
            <a:r>
              <a:rPr lang="en-US" altLang="zh-CN" smtClean="0"/>
              <a:t>(FlyWeight)</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en-US" dirty="0" smtClean="0">
                <a:solidFill>
                  <a:srgbClr val="0070C0"/>
                </a:solidFill>
              </a:rPr>
              <a:t>场景：</a:t>
            </a:r>
            <a:endParaRPr lang="en-US" altLang="zh-CN" dirty="0" smtClean="0">
              <a:solidFill>
                <a:srgbClr val="0070C0"/>
              </a:solidFill>
            </a:endParaRPr>
          </a:p>
          <a:p>
            <a:pPr lvl="1"/>
            <a:r>
              <a:rPr lang="zh-CN" altLang="en-US" dirty="0" smtClean="0">
                <a:solidFill>
                  <a:srgbClr val="0070C0"/>
                </a:solidFill>
              </a:rPr>
              <a:t>内存属于稀缺资源，不要随便浪费。如果有很多个完全相同或相似的对象，我们可以通过享元模式，节省内存。</a:t>
            </a:r>
            <a:endParaRPr lang="en-US" altLang="zh-CN" dirty="0" smtClean="0">
              <a:solidFill>
                <a:srgbClr val="0070C0"/>
              </a:solidFill>
            </a:endParaRPr>
          </a:p>
          <a:p>
            <a:pPr lvl="1"/>
            <a:endParaRPr lang="en-US" altLang="zh-CN" dirty="0">
              <a:solidFill>
                <a:srgbClr val="0070C0"/>
              </a:solidFill>
            </a:endParaRPr>
          </a:p>
          <a:p>
            <a:r>
              <a:rPr lang="zh-CN" altLang="en-US" dirty="0" smtClean="0">
                <a:solidFill>
                  <a:srgbClr val="0070C0"/>
                </a:solidFill>
              </a:rPr>
              <a:t>核心：</a:t>
            </a:r>
            <a:endParaRPr lang="en-US" altLang="zh-CN" dirty="0" smtClean="0">
              <a:solidFill>
                <a:srgbClr val="0070C0"/>
              </a:solidFill>
            </a:endParaRPr>
          </a:p>
          <a:p>
            <a:pPr lvl="1"/>
            <a:r>
              <a:rPr lang="zh-CN" altLang="en-US" dirty="0">
                <a:solidFill>
                  <a:srgbClr val="0070C0"/>
                </a:solidFill>
              </a:rPr>
              <a:t>享元</a:t>
            </a:r>
            <a:r>
              <a:rPr lang="zh-CN" altLang="en-US" dirty="0" smtClean="0">
                <a:solidFill>
                  <a:srgbClr val="0070C0"/>
                </a:solidFill>
              </a:rPr>
              <a:t>模式以共享的方式高效地支持大量细粒度对象的重用。</a:t>
            </a:r>
            <a:endParaRPr lang="en-US" altLang="zh-CN" dirty="0" smtClean="0">
              <a:solidFill>
                <a:srgbClr val="0070C0"/>
              </a:solidFill>
            </a:endParaRPr>
          </a:p>
          <a:p>
            <a:pPr lvl="1"/>
            <a:endParaRPr lang="en-US" altLang="zh-CN" dirty="0" smtClean="0">
              <a:solidFill>
                <a:srgbClr val="0070C0"/>
              </a:solidFill>
            </a:endParaRPr>
          </a:p>
          <a:p>
            <a:pPr lvl="1"/>
            <a:r>
              <a:rPr lang="zh-CN" altLang="en-US" dirty="0">
                <a:solidFill>
                  <a:srgbClr val="0070C0"/>
                </a:solidFill>
              </a:rPr>
              <a:t>享元</a:t>
            </a:r>
            <a:r>
              <a:rPr lang="zh-CN" altLang="en-US" dirty="0" smtClean="0">
                <a:solidFill>
                  <a:srgbClr val="0070C0"/>
                </a:solidFill>
              </a:rPr>
              <a:t>对象能做到共享的关键是区分了内部状态和外部状态。</a:t>
            </a:r>
            <a:endParaRPr lang="en-US" altLang="zh-CN" dirty="0" smtClean="0">
              <a:solidFill>
                <a:srgbClr val="0070C0"/>
              </a:solidFill>
            </a:endParaRPr>
          </a:p>
          <a:p>
            <a:pPr lvl="2"/>
            <a:r>
              <a:rPr lang="zh-CN" altLang="en-US" dirty="0">
                <a:solidFill>
                  <a:srgbClr val="0070C0"/>
                </a:solidFill>
              </a:rPr>
              <a:t>内部</a:t>
            </a:r>
            <a:r>
              <a:rPr lang="zh-CN" altLang="en-US" dirty="0" smtClean="0">
                <a:solidFill>
                  <a:srgbClr val="0070C0"/>
                </a:solidFill>
              </a:rPr>
              <a:t>状态：可以共享，不会随环境变化而改变</a:t>
            </a:r>
            <a:endParaRPr lang="en-US" altLang="zh-CN" dirty="0" smtClean="0">
              <a:solidFill>
                <a:srgbClr val="0070C0"/>
              </a:solidFill>
            </a:endParaRPr>
          </a:p>
          <a:p>
            <a:pPr lvl="2"/>
            <a:r>
              <a:rPr lang="zh-CN" altLang="en-US" dirty="0" smtClean="0">
                <a:solidFill>
                  <a:srgbClr val="0070C0"/>
                </a:solidFill>
              </a:rPr>
              <a:t>外部状态：不可以共享，会随环境变化而改变</a:t>
            </a:r>
            <a:endParaRPr lang="zh-CN" altLang="zh-CN" dirty="0">
              <a:solidFill>
                <a:srgbClr val="0070C0"/>
              </a:solidFil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享元模式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en-US" sz="3200" smtClean="0">
                <a:solidFill>
                  <a:srgbClr val="0070C0"/>
                </a:solidFill>
              </a:rPr>
              <a:t>围棋软件设计</a:t>
            </a:r>
            <a:endParaRPr lang="en-US" altLang="zh-CN" sz="3200" smtClean="0">
              <a:solidFill>
                <a:srgbClr val="0070C0"/>
              </a:solidFill>
            </a:endParaRPr>
          </a:p>
          <a:p>
            <a:pPr lvl="1"/>
            <a:r>
              <a:rPr lang="zh-CN" altLang="en-US" sz="2800">
                <a:solidFill>
                  <a:srgbClr val="0070C0"/>
                </a:solidFill>
              </a:rPr>
              <a:t>每个围棋棋子都是一个对象，</a:t>
            </a:r>
            <a:br>
              <a:rPr lang="en-US" altLang="zh-CN" sz="2800">
                <a:solidFill>
                  <a:srgbClr val="0070C0"/>
                </a:solidFill>
              </a:rPr>
            </a:br>
            <a:r>
              <a:rPr lang="zh-CN" altLang="en-US" sz="2800">
                <a:solidFill>
                  <a:srgbClr val="0070C0"/>
                </a:solidFill>
              </a:rPr>
              <a:t>有如下属性：</a:t>
            </a:r>
            <a:br>
              <a:rPr lang="en-US" altLang="zh-CN" sz="2800">
                <a:solidFill>
                  <a:srgbClr val="0070C0"/>
                </a:solidFill>
              </a:rPr>
            </a:br>
            <a:r>
              <a:rPr lang="zh-CN" altLang="en-US" sz="2800">
                <a:solidFill>
                  <a:srgbClr val="0070C0"/>
                </a:solidFill>
              </a:rPr>
              <a:t>颜色</a:t>
            </a:r>
            <a:br>
              <a:rPr lang="en-US" altLang="zh-CN" sz="2800">
                <a:solidFill>
                  <a:srgbClr val="0070C0"/>
                </a:solidFill>
              </a:rPr>
            </a:br>
            <a:r>
              <a:rPr lang="zh-CN" altLang="en-US" sz="2800">
                <a:solidFill>
                  <a:srgbClr val="0070C0"/>
                </a:solidFill>
              </a:rPr>
              <a:t>形状</a:t>
            </a:r>
            <a:br>
              <a:rPr lang="en-US" altLang="zh-CN" sz="2800">
                <a:solidFill>
                  <a:srgbClr val="0070C0"/>
                </a:solidFill>
              </a:rPr>
            </a:br>
            <a:r>
              <a:rPr lang="zh-CN" altLang="en-US" sz="2800">
                <a:solidFill>
                  <a:srgbClr val="0070C0"/>
                </a:solidFill>
              </a:rPr>
              <a:t>大小</a:t>
            </a:r>
            <a:br>
              <a:rPr lang="en-US" altLang="zh-CN" sz="2800">
                <a:solidFill>
                  <a:srgbClr val="0070C0"/>
                </a:solidFill>
              </a:rPr>
            </a:br>
            <a:br>
              <a:rPr lang="en-US" altLang="zh-CN" sz="2800">
                <a:solidFill>
                  <a:srgbClr val="0070C0"/>
                </a:solidFill>
              </a:rPr>
            </a:br>
            <a:endParaRPr lang="en-US" altLang="zh-CN" sz="2800">
              <a:solidFill>
                <a:srgbClr val="0070C0"/>
              </a:solidFill>
            </a:endParaRPr>
          </a:p>
          <a:p>
            <a:pPr marL="457200" lvl="1" indent="0">
              <a:buNone/>
            </a:pPr>
            <a:r>
              <a:rPr lang="en-US" altLang="zh-CN" sz="2800">
                <a:solidFill>
                  <a:srgbClr val="0070C0"/>
                </a:solidFill>
              </a:rPr>
              <a:t>    </a:t>
            </a:r>
            <a:r>
              <a:rPr lang="zh-CN" altLang="en-US" sz="2800">
                <a:solidFill>
                  <a:srgbClr val="0070C0"/>
                </a:solidFill>
              </a:rPr>
              <a:t>位置</a:t>
            </a:r>
            <a:endParaRPr lang="en-US" altLang="zh-CN" sz="2800">
              <a:solidFill>
                <a:srgbClr val="0070C0"/>
              </a:solidFill>
            </a:endParaRPr>
          </a:p>
          <a:p>
            <a:pPr lvl="1"/>
            <a:endParaRPr lang="zh-CN" altLang="zh-CN" sz="2800">
              <a:solidFill>
                <a:srgbClr val="0070C0"/>
              </a:solidFill>
            </a:endParaRPr>
          </a:p>
        </p:txBody>
      </p:sp>
      <p:sp>
        <p:nvSpPr>
          <p:cNvPr id="5" name="右大括号 4"/>
          <p:cNvSpPr/>
          <p:nvPr/>
        </p:nvSpPr>
        <p:spPr>
          <a:xfrm>
            <a:off x="1907704" y="2564904"/>
            <a:ext cx="216024" cy="1080120"/>
          </a:xfrm>
          <a:prstGeom prst="rightBrace">
            <a:avLst/>
          </a:prstGeom>
          <a:effectLst>
            <a:outerShdw blurRad="40000" dist="23000" dir="5400000" rotWithShape="0">
              <a:srgbClr val="000000">
                <a:alpha val="35000"/>
              </a:srgbClr>
            </a:outerShdw>
            <a:reflection blurRad="6350" stA="52000" endA="300" endPos="35000" dir="5400000" sy="-100000" algn="bl" rotWithShape="0"/>
          </a:effectLst>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p>
        </p:txBody>
      </p:sp>
      <p:sp>
        <p:nvSpPr>
          <p:cNvPr id="6" name="文本框 5"/>
          <p:cNvSpPr txBox="1"/>
          <p:nvPr/>
        </p:nvSpPr>
        <p:spPr>
          <a:xfrm>
            <a:off x="2339752" y="2852936"/>
            <a:ext cx="1739579" cy="52322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CN">
                <a:solidFill>
                  <a:srgbClr val="0070C0"/>
                </a:solidFill>
              </a:rPr>
              <a:t>(</a:t>
            </a:r>
            <a:r>
              <a:rPr lang="zh-CN" altLang="en-US">
                <a:solidFill>
                  <a:srgbClr val="0070C0"/>
                </a:solidFill>
              </a:rPr>
              <a:t>这些是可以共享的</a:t>
            </a:r>
            <a:r>
              <a:rPr lang="en-US" altLang="zh-CN" smtClean="0">
                <a:solidFill>
                  <a:srgbClr val="0070C0"/>
                </a:solidFill>
              </a:rPr>
              <a:t>)</a:t>
            </a:r>
            <a:endParaRPr lang="en-US" altLang="zh-CN" smtClean="0">
              <a:solidFill>
                <a:srgbClr val="0070C0"/>
              </a:solidFill>
            </a:endParaRPr>
          </a:p>
          <a:p>
            <a:r>
              <a:rPr lang="zh-CN" altLang="en-US" smtClean="0">
                <a:solidFill>
                  <a:srgbClr val="0070C0"/>
                </a:solidFill>
              </a:rPr>
              <a:t>称之为：内部状态</a:t>
            </a:r>
            <a:endParaRPr lang="zh-CN" altLang="en-US"/>
          </a:p>
        </p:txBody>
      </p:sp>
      <p:sp>
        <p:nvSpPr>
          <p:cNvPr id="7" name="文本框 6"/>
          <p:cNvSpPr txBox="1"/>
          <p:nvPr/>
        </p:nvSpPr>
        <p:spPr>
          <a:xfrm>
            <a:off x="2339752" y="4674839"/>
            <a:ext cx="1620957" cy="52322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CN">
                <a:solidFill>
                  <a:srgbClr val="0070C0"/>
                </a:solidFill>
              </a:rPr>
              <a:t>(</a:t>
            </a:r>
            <a:r>
              <a:rPr lang="zh-CN" altLang="en-US" smtClean="0">
                <a:solidFill>
                  <a:srgbClr val="0070C0"/>
                </a:solidFill>
              </a:rPr>
              <a:t>这些不可以共享</a:t>
            </a:r>
            <a:r>
              <a:rPr lang="en-US" altLang="zh-CN" smtClean="0">
                <a:solidFill>
                  <a:srgbClr val="0070C0"/>
                </a:solidFill>
              </a:rPr>
              <a:t>)</a:t>
            </a:r>
            <a:endParaRPr lang="en-US" altLang="zh-CN" smtClean="0">
              <a:solidFill>
                <a:srgbClr val="0070C0"/>
              </a:solidFill>
            </a:endParaRPr>
          </a:p>
          <a:p>
            <a:r>
              <a:rPr lang="zh-CN" altLang="en-US" smtClean="0">
                <a:solidFill>
                  <a:srgbClr val="0070C0"/>
                </a:solidFill>
              </a:rPr>
              <a:t>称之为：外部状态</a:t>
            </a:r>
            <a:endParaRPr lang="zh-CN" altLang="en-US"/>
          </a:p>
        </p:txBody>
      </p:sp>
      <p:pic>
        <p:nvPicPr>
          <p:cNvPr id="8" name="图片 7"/>
          <p:cNvPicPr>
            <a:picLocks noChangeAspect="1"/>
          </p:cNvPicPr>
          <p:nvPr/>
        </p:nvPicPr>
        <p:blipFill>
          <a:blip r:embed="rId1"/>
          <a:stretch>
            <a:fillRect/>
          </a:stretch>
        </p:blipFill>
        <p:spPr>
          <a:xfrm>
            <a:off x="4816156" y="2576642"/>
            <a:ext cx="4327844" cy="4301877"/>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享元模式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zh-CN" smtClean="0">
                <a:solidFill>
                  <a:srgbClr val="0070C0"/>
                </a:solidFill>
              </a:rPr>
              <a:t>享</a:t>
            </a:r>
            <a:r>
              <a:rPr lang="zh-CN" altLang="zh-CN">
                <a:solidFill>
                  <a:srgbClr val="0070C0"/>
                </a:solidFill>
              </a:rPr>
              <a:t>元</a:t>
            </a:r>
            <a:r>
              <a:rPr lang="zh-CN" altLang="zh-CN" smtClean="0">
                <a:solidFill>
                  <a:srgbClr val="0070C0"/>
                </a:solidFill>
              </a:rPr>
              <a:t>模式</a:t>
            </a:r>
            <a:r>
              <a:rPr lang="zh-CN" altLang="en-US" smtClean="0">
                <a:solidFill>
                  <a:srgbClr val="0070C0"/>
                </a:solidFill>
              </a:rPr>
              <a:t>实现：</a:t>
            </a:r>
            <a:endParaRPr lang="en-US" altLang="zh-CN" smtClean="0">
              <a:solidFill>
                <a:srgbClr val="0070C0"/>
              </a:solidFill>
            </a:endParaRPr>
          </a:p>
          <a:p>
            <a:pPr lvl="1"/>
            <a:r>
              <a:rPr lang="en-US" altLang="zh-CN" smtClean="0">
                <a:solidFill>
                  <a:srgbClr val="0070C0"/>
                </a:solidFill>
              </a:rPr>
              <a:t>FlyweightFactory</a:t>
            </a:r>
            <a:r>
              <a:rPr lang="zh-CN" altLang="en-US" smtClean="0">
                <a:solidFill>
                  <a:srgbClr val="0070C0"/>
                </a:solidFill>
              </a:rPr>
              <a:t>享元工厂类</a:t>
            </a:r>
            <a:endParaRPr lang="en-US" altLang="zh-CN" smtClean="0">
              <a:solidFill>
                <a:srgbClr val="0070C0"/>
              </a:solidFill>
            </a:endParaRPr>
          </a:p>
          <a:p>
            <a:pPr lvl="2"/>
            <a:r>
              <a:rPr lang="zh-CN" altLang="en-US" smtClean="0">
                <a:solidFill>
                  <a:srgbClr val="0070C0"/>
                </a:solidFill>
              </a:rPr>
              <a:t>创建并管理享元对象，享元池一般设计成键值对</a:t>
            </a:r>
            <a:endParaRPr lang="en-US" altLang="zh-CN" smtClean="0">
              <a:solidFill>
                <a:srgbClr val="0070C0"/>
              </a:solidFill>
            </a:endParaRPr>
          </a:p>
          <a:p>
            <a:pPr lvl="1"/>
            <a:r>
              <a:rPr lang="en-US" altLang="zh-CN" smtClean="0">
                <a:solidFill>
                  <a:srgbClr val="0070C0"/>
                </a:solidFill>
              </a:rPr>
              <a:t>FlyWeight</a:t>
            </a:r>
            <a:r>
              <a:rPr lang="zh-CN" altLang="en-US" smtClean="0">
                <a:solidFill>
                  <a:srgbClr val="0070C0"/>
                </a:solidFill>
              </a:rPr>
              <a:t>抽象享元类</a:t>
            </a:r>
            <a:endParaRPr lang="en-US" altLang="zh-CN" smtClean="0">
              <a:solidFill>
                <a:srgbClr val="0070C0"/>
              </a:solidFill>
            </a:endParaRPr>
          </a:p>
          <a:p>
            <a:pPr lvl="2"/>
            <a:r>
              <a:rPr lang="zh-CN" altLang="en-US">
                <a:solidFill>
                  <a:srgbClr val="0070C0"/>
                </a:solidFill>
              </a:rPr>
              <a:t>通常是一个接口或抽象类</a:t>
            </a:r>
            <a:r>
              <a:rPr lang="zh-CN" altLang="en-US" smtClean="0">
                <a:solidFill>
                  <a:srgbClr val="0070C0"/>
                </a:solidFill>
              </a:rPr>
              <a:t>，</a:t>
            </a:r>
            <a:r>
              <a:rPr lang="zh-CN" altLang="en-US">
                <a:solidFill>
                  <a:srgbClr val="0070C0"/>
                </a:solidFill>
              </a:rPr>
              <a:t>声明</a:t>
            </a:r>
            <a:r>
              <a:rPr lang="zh-CN" altLang="en-US" smtClean="0">
                <a:solidFill>
                  <a:srgbClr val="0070C0"/>
                </a:solidFill>
              </a:rPr>
              <a:t>公共</a:t>
            </a:r>
            <a:r>
              <a:rPr lang="zh-CN" altLang="en-US">
                <a:solidFill>
                  <a:srgbClr val="0070C0"/>
                </a:solidFill>
              </a:rPr>
              <a:t>方法，这些方法可以向外界提供对象的内部状态，设置外部状态。</a:t>
            </a:r>
            <a:endParaRPr lang="en-US" altLang="zh-CN">
              <a:solidFill>
                <a:srgbClr val="0070C0"/>
              </a:solidFill>
            </a:endParaRPr>
          </a:p>
          <a:p>
            <a:pPr lvl="1"/>
            <a:r>
              <a:rPr lang="en-US" altLang="zh-CN" smtClean="0">
                <a:solidFill>
                  <a:srgbClr val="0070C0"/>
                </a:solidFill>
              </a:rPr>
              <a:t>ConcreteFlyWeight</a:t>
            </a:r>
            <a:r>
              <a:rPr lang="zh-CN" altLang="en-US" smtClean="0">
                <a:solidFill>
                  <a:srgbClr val="0070C0"/>
                </a:solidFill>
              </a:rPr>
              <a:t>具体享元类</a:t>
            </a:r>
            <a:endParaRPr lang="en-US" altLang="zh-CN" smtClean="0">
              <a:solidFill>
                <a:srgbClr val="0070C0"/>
              </a:solidFill>
            </a:endParaRPr>
          </a:p>
          <a:p>
            <a:pPr lvl="2"/>
            <a:r>
              <a:rPr lang="zh-CN" altLang="en-US" smtClean="0">
                <a:solidFill>
                  <a:srgbClr val="0070C0"/>
                </a:solidFill>
              </a:rPr>
              <a:t>为内部状态提供成员变量进行存储</a:t>
            </a:r>
            <a:endParaRPr lang="en-US" altLang="zh-CN" smtClean="0">
              <a:solidFill>
                <a:srgbClr val="0070C0"/>
              </a:solidFill>
            </a:endParaRPr>
          </a:p>
          <a:p>
            <a:pPr lvl="1"/>
            <a:r>
              <a:rPr lang="en-US" altLang="zh-CN" smtClean="0">
                <a:solidFill>
                  <a:srgbClr val="0070C0"/>
                </a:solidFill>
              </a:rPr>
              <a:t>UnsharedConcreteFlyWeight</a:t>
            </a:r>
            <a:r>
              <a:rPr lang="zh-CN" altLang="en-US" smtClean="0">
                <a:solidFill>
                  <a:srgbClr val="0070C0"/>
                </a:solidFill>
              </a:rPr>
              <a:t>非共享享元类</a:t>
            </a:r>
            <a:endParaRPr lang="en-US" altLang="zh-CN" smtClean="0">
              <a:solidFill>
                <a:srgbClr val="0070C0"/>
              </a:solidFill>
            </a:endParaRPr>
          </a:p>
          <a:p>
            <a:pPr lvl="2"/>
            <a:r>
              <a:rPr lang="zh-CN" altLang="en-US" smtClean="0">
                <a:solidFill>
                  <a:srgbClr val="0070C0"/>
                </a:solidFill>
              </a:rPr>
              <a:t>不能被共享的子类可以设计为非共享享元类</a:t>
            </a:r>
            <a:endParaRPr lang="en-US" altLang="zh-CN" smtClean="0">
              <a:solidFill>
                <a:srgbClr val="0070C0"/>
              </a:solidFill>
            </a:endParaRPr>
          </a:p>
          <a:p>
            <a:pPr lvl="2"/>
            <a:endParaRPr lang="en-US" altLang="zh-CN" smtClean="0">
              <a:solidFill>
                <a:srgbClr val="0070C0"/>
              </a:solidFill>
            </a:endParaRPr>
          </a:p>
          <a:p>
            <a:endParaRPr lang="zh-CN" altLang="zh-CN" sz="3200">
              <a:solidFill>
                <a:srgbClr val="0070C0"/>
              </a:solidFill>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享元模式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zh-CN" smtClean="0">
                <a:solidFill>
                  <a:srgbClr val="0070C0"/>
                </a:solidFill>
              </a:rPr>
              <a:t>享</a:t>
            </a:r>
            <a:r>
              <a:rPr lang="zh-CN" altLang="zh-CN">
                <a:solidFill>
                  <a:srgbClr val="0070C0"/>
                </a:solidFill>
              </a:rPr>
              <a:t>元</a:t>
            </a:r>
            <a:r>
              <a:rPr lang="zh-CN" altLang="zh-CN" smtClean="0">
                <a:solidFill>
                  <a:srgbClr val="0070C0"/>
                </a:solidFill>
              </a:rPr>
              <a:t>模式</a:t>
            </a:r>
            <a:r>
              <a:rPr lang="zh-CN" altLang="en-US" smtClean="0">
                <a:solidFill>
                  <a:srgbClr val="0070C0"/>
                </a:solidFill>
              </a:rPr>
              <a:t>实现的</a:t>
            </a:r>
            <a:r>
              <a:rPr lang="en-US" altLang="zh-CN" smtClean="0">
                <a:solidFill>
                  <a:srgbClr val="0070C0"/>
                </a:solidFill>
              </a:rPr>
              <a:t>UML</a:t>
            </a:r>
            <a:r>
              <a:rPr lang="zh-CN" altLang="en-US" smtClean="0">
                <a:solidFill>
                  <a:srgbClr val="0070C0"/>
                </a:solidFill>
              </a:rPr>
              <a:t>图</a:t>
            </a:r>
            <a:endParaRPr lang="zh-CN" altLang="zh-CN" sz="3200">
              <a:solidFill>
                <a:srgbClr val="0070C0"/>
              </a:solidFill>
            </a:endParaRPr>
          </a:p>
        </p:txBody>
      </p:sp>
      <p:pic>
        <p:nvPicPr>
          <p:cNvPr id="4" name="图片 3"/>
          <p:cNvPicPr>
            <a:picLocks noChangeAspect="1"/>
          </p:cNvPicPr>
          <p:nvPr/>
        </p:nvPicPr>
        <p:blipFill>
          <a:blip r:embed="rId1"/>
          <a:stretch>
            <a:fillRect/>
          </a:stretch>
        </p:blipFill>
        <p:spPr>
          <a:xfrm>
            <a:off x="1259631" y="1556792"/>
            <a:ext cx="6878031" cy="4244136"/>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享元模式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zh-CN" sz="2800" smtClean="0">
                <a:solidFill>
                  <a:srgbClr val="0070C0"/>
                </a:solidFill>
              </a:rPr>
              <a:t>享</a:t>
            </a:r>
            <a:r>
              <a:rPr lang="zh-CN" altLang="zh-CN" sz="2800">
                <a:solidFill>
                  <a:srgbClr val="0070C0"/>
                </a:solidFill>
              </a:rPr>
              <a:t>元</a:t>
            </a:r>
            <a:r>
              <a:rPr lang="zh-CN" altLang="zh-CN" sz="2800" smtClean="0">
                <a:solidFill>
                  <a:srgbClr val="0070C0"/>
                </a:solidFill>
              </a:rPr>
              <a:t>模式</a:t>
            </a:r>
            <a:r>
              <a:rPr lang="zh-CN" altLang="en-US" sz="2800" smtClean="0">
                <a:solidFill>
                  <a:srgbClr val="0070C0"/>
                </a:solidFill>
              </a:rPr>
              <a:t>开发中应用的场景：</a:t>
            </a:r>
            <a:endParaRPr lang="en-US" altLang="zh-CN" sz="2800" smtClean="0">
              <a:solidFill>
                <a:srgbClr val="0070C0"/>
              </a:solidFill>
            </a:endParaRPr>
          </a:p>
          <a:p>
            <a:pPr lvl="1"/>
            <a:r>
              <a:rPr lang="zh-CN" altLang="en-US" sz="2400">
                <a:solidFill>
                  <a:srgbClr val="0070C0"/>
                </a:solidFill>
              </a:rPr>
              <a:t>享元</a:t>
            </a:r>
            <a:r>
              <a:rPr lang="zh-CN" altLang="en-US" sz="2400" smtClean="0">
                <a:solidFill>
                  <a:srgbClr val="0070C0"/>
                </a:solidFill>
              </a:rPr>
              <a:t>模式由于其共享的特性，可以在任何“池”中操作，比如：线程池、数据库连接池。</a:t>
            </a:r>
            <a:endParaRPr lang="en-US" altLang="zh-CN" sz="2400" smtClean="0">
              <a:solidFill>
                <a:srgbClr val="0070C0"/>
              </a:solidFill>
            </a:endParaRPr>
          </a:p>
          <a:p>
            <a:pPr lvl="1"/>
            <a:r>
              <a:rPr lang="en-US" altLang="zh-CN" sz="2400" smtClean="0">
                <a:solidFill>
                  <a:srgbClr val="0070C0"/>
                </a:solidFill>
              </a:rPr>
              <a:t>String</a:t>
            </a:r>
            <a:r>
              <a:rPr lang="zh-CN" altLang="en-US" sz="2400" smtClean="0">
                <a:solidFill>
                  <a:srgbClr val="0070C0"/>
                </a:solidFill>
              </a:rPr>
              <a:t>类的设计也是享元模式</a:t>
            </a:r>
            <a:endParaRPr lang="en-US" altLang="zh-CN" sz="2400" smtClean="0">
              <a:solidFill>
                <a:srgbClr val="0070C0"/>
              </a:solidFill>
            </a:endParaRPr>
          </a:p>
          <a:p>
            <a:pPr lvl="1"/>
            <a:endParaRPr lang="en-US" altLang="zh-CN" sz="2800" smtClean="0">
              <a:solidFill>
                <a:srgbClr val="0070C0"/>
              </a:solidFill>
            </a:endParaRPr>
          </a:p>
          <a:p>
            <a:pPr lvl="1"/>
            <a:endParaRPr lang="zh-CN" altLang="zh-CN" sz="2800">
              <a:solidFill>
                <a:srgbClr val="0070C0"/>
              </a:solidFil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享元模式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en-US" smtClean="0">
                <a:solidFill>
                  <a:srgbClr val="0070C0"/>
                </a:solidFill>
              </a:rPr>
              <a:t>优点</a:t>
            </a:r>
            <a:endParaRPr lang="en-US" altLang="zh-CN" smtClean="0">
              <a:solidFill>
                <a:srgbClr val="0070C0"/>
              </a:solidFill>
            </a:endParaRPr>
          </a:p>
          <a:p>
            <a:pPr lvl="1"/>
            <a:r>
              <a:rPr lang="zh-CN" altLang="en-US">
                <a:solidFill>
                  <a:srgbClr val="C00000"/>
                </a:solidFill>
              </a:rPr>
              <a:t>极</a:t>
            </a:r>
            <a:r>
              <a:rPr lang="zh-CN" altLang="en-US" smtClean="0">
                <a:solidFill>
                  <a:srgbClr val="C00000"/>
                </a:solidFill>
              </a:rPr>
              <a:t>大减少内存中对象的数量</a:t>
            </a:r>
            <a:endParaRPr lang="en-US" altLang="zh-CN" smtClean="0">
              <a:solidFill>
                <a:srgbClr val="C00000"/>
              </a:solidFill>
            </a:endParaRPr>
          </a:p>
          <a:p>
            <a:pPr lvl="1"/>
            <a:r>
              <a:rPr lang="zh-CN" altLang="en-US" smtClean="0">
                <a:solidFill>
                  <a:srgbClr val="C00000"/>
                </a:solidFill>
              </a:rPr>
              <a:t>相同或相似对象内存中只存一份，极大的节约资源，提高系统性能</a:t>
            </a:r>
            <a:endParaRPr lang="en-US" altLang="zh-CN" smtClean="0">
              <a:solidFill>
                <a:srgbClr val="C00000"/>
              </a:solidFill>
            </a:endParaRPr>
          </a:p>
          <a:p>
            <a:pPr lvl="1"/>
            <a:r>
              <a:rPr lang="zh-CN" altLang="en-US" smtClean="0">
                <a:solidFill>
                  <a:srgbClr val="C00000"/>
                </a:solidFill>
              </a:rPr>
              <a:t>外部状态相对独立，不影响内部状态</a:t>
            </a:r>
            <a:endParaRPr lang="en-US" altLang="zh-CN" smtClean="0">
              <a:solidFill>
                <a:srgbClr val="C00000"/>
              </a:solidFill>
            </a:endParaRPr>
          </a:p>
          <a:p>
            <a:r>
              <a:rPr lang="zh-CN" altLang="en-US" smtClean="0">
                <a:solidFill>
                  <a:srgbClr val="0070C0"/>
                </a:solidFill>
              </a:rPr>
              <a:t>缺点</a:t>
            </a:r>
            <a:endParaRPr lang="en-US" altLang="zh-CN" smtClean="0">
              <a:solidFill>
                <a:srgbClr val="0070C0"/>
              </a:solidFill>
            </a:endParaRPr>
          </a:p>
          <a:p>
            <a:pPr lvl="1"/>
            <a:r>
              <a:rPr lang="zh-CN" altLang="en-US" smtClean="0">
                <a:solidFill>
                  <a:srgbClr val="00B0F0"/>
                </a:solidFill>
              </a:rPr>
              <a:t>模式较复杂，使程序逻辑复杂化</a:t>
            </a:r>
            <a:endParaRPr lang="en-US" altLang="zh-CN" smtClean="0">
              <a:solidFill>
                <a:srgbClr val="00B0F0"/>
              </a:solidFill>
            </a:endParaRPr>
          </a:p>
          <a:p>
            <a:pPr lvl="1"/>
            <a:r>
              <a:rPr lang="zh-CN" altLang="en-US" smtClean="0">
                <a:solidFill>
                  <a:srgbClr val="00B0F0"/>
                </a:solidFill>
              </a:rPr>
              <a:t>为了节省内存，共享了内部状态，分离出外部状态，而读取外部状态使运行时间变长。用时间换取了空间。</a:t>
            </a:r>
            <a:endParaRPr lang="en-US" altLang="zh-CN" smtClean="0">
              <a:solidFill>
                <a:srgbClr val="00B0F0"/>
              </a:solidFill>
            </a:endParaRPr>
          </a:p>
          <a:p>
            <a:pPr lvl="1"/>
            <a:endParaRPr lang="zh-CN" altLang="zh-CN" sz="2800">
              <a:solidFill>
                <a:srgbClr val="0070C0"/>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结构型模式总结</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en-US" sz="3200" smtClean="0">
                <a:solidFill>
                  <a:srgbClr val="0070C0"/>
                </a:solidFill>
              </a:rPr>
              <a:t>结构型模式汇总</a:t>
            </a:r>
            <a:endParaRPr lang="zh-CN" altLang="zh-CN" sz="3200">
              <a:solidFill>
                <a:srgbClr val="0070C0"/>
              </a:solidFill>
            </a:endParaRPr>
          </a:p>
        </p:txBody>
      </p:sp>
      <p:graphicFrame>
        <p:nvGraphicFramePr>
          <p:cNvPr id="2" name="表格 1"/>
          <p:cNvGraphicFramePr>
            <a:graphicFrameLocks noGrp="1"/>
          </p:cNvGraphicFramePr>
          <p:nvPr/>
        </p:nvGraphicFramePr>
        <p:xfrm>
          <a:off x="683568" y="1916832"/>
          <a:ext cx="8136904" cy="3627085"/>
        </p:xfrm>
        <a:graphic>
          <a:graphicData uri="http://schemas.openxmlformats.org/drawingml/2006/table">
            <a:tbl>
              <a:tblPr firstRow="1" bandRow="1">
                <a:tableStyleId>{16D9F66E-5EB9-4882-86FB-DCBF35E3C3E4}</a:tableStyleId>
              </a:tblPr>
              <a:tblGrid>
                <a:gridCol w="1440160"/>
                <a:gridCol w="6696744"/>
              </a:tblGrid>
              <a:tr h="493769">
                <a:tc>
                  <a:txBody>
                    <a:bodyPr/>
                    <a:lstStyle/>
                    <a:p>
                      <a:r>
                        <a:rPr lang="zh-CN" altLang="en-US" b="0" smtClean="0">
                          <a:latin typeface="微软雅黑" panose="020B0503020204020204" pitchFamily="34" charset="-122"/>
                          <a:ea typeface="微软雅黑" panose="020B0503020204020204" pitchFamily="34" charset="-122"/>
                        </a:rPr>
                        <a:t>代理模式</a:t>
                      </a:r>
                      <a:endParaRPr lang="zh-CN" altLang="en-US" b="0">
                        <a:latin typeface="微软雅黑" panose="020B0503020204020204" pitchFamily="34" charset="-122"/>
                        <a:ea typeface="微软雅黑" panose="020B0503020204020204" pitchFamily="34" charset="-122"/>
                      </a:endParaRPr>
                    </a:p>
                  </a:txBody>
                  <a:tcPr/>
                </a:tc>
                <a:tc>
                  <a:txBody>
                    <a:bodyPr/>
                    <a:lstStyle/>
                    <a:p>
                      <a:r>
                        <a:rPr lang="zh-CN" altLang="en-US" sz="1600" b="0" smtClean="0"/>
                        <a:t>为真实对象提供一个代理，从而控制对真实对象的访问</a:t>
                      </a:r>
                      <a:endParaRPr lang="zh-CN" altLang="en-US" sz="1600" b="0"/>
                    </a:p>
                  </a:txBody>
                  <a:tcPr/>
                </a:tc>
              </a:tr>
              <a:tr h="493769">
                <a:tc>
                  <a:txBody>
                    <a:bodyPr/>
                    <a:lstStyle/>
                    <a:p>
                      <a:r>
                        <a:rPr lang="zh-CN" altLang="en-US" smtClean="0">
                          <a:latin typeface="微软雅黑" panose="020B0503020204020204" pitchFamily="34" charset="-122"/>
                          <a:ea typeface="微软雅黑" panose="020B0503020204020204" pitchFamily="34" charset="-122"/>
                        </a:rPr>
                        <a:t>适配模式</a:t>
                      </a:r>
                      <a:endParaRPr lang="zh-CN" altLang="en-US">
                        <a:latin typeface="微软雅黑" panose="020B0503020204020204" pitchFamily="34" charset="-122"/>
                        <a:ea typeface="微软雅黑" panose="020B0503020204020204" pitchFamily="34" charset="-122"/>
                      </a:endParaRPr>
                    </a:p>
                  </a:txBody>
                  <a:tcPr/>
                </a:tc>
                <a:tc>
                  <a:txBody>
                    <a:bodyPr/>
                    <a:lstStyle/>
                    <a:p>
                      <a:r>
                        <a:rPr lang="zh-CN" altLang="en-US" sz="1600" b="0" smtClean="0"/>
                        <a:t>使原本由于接口不兼容不能一起工作的类可以一起工作</a:t>
                      </a:r>
                      <a:endParaRPr lang="zh-CN" altLang="en-US" sz="1600" b="0"/>
                    </a:p>
                  </a:txBody>
                  <a:tcPr/>
                </a:tc>
              </a:tr>
              <a:tr h="493769">
                <a:tc>
                  <a:txBody>
                    <a:bodyPr/>
                    <a:lstStyle/>
                    <a:p>
                      <a:r>
                        <a:rPr lang="zh-CN" altLang="en-US" smtClean="0">
                          <a:latin typeface="微软雅黑" panose="020B0503020204020204" pitchFamily="34" charset="-122"/>
                          <a:ea typeface="微软雅黑" panose="020B0503020204020204" pitchFamily="34" charset="-122"/>
                        </a:rPr>
                        <a:t>桥接模式</a:t>
                      </a:r>
                      <a:endParaRPr lang="zh-CN" altLang="en-US">
                        <a:latin typeface="微软雅黑" panose="020B0503020204020204" pitchFamily="34" charset="-122"/>
                        <a:ea typeface="微软雅黑" panose="020B0503020204020204" pitchFamily="34" charset="-122"/>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zh-CN" altLang="en-US" sz="1600" b="0" smtClean="0"/>
                        <a:t>处理多层继承结构，处理多维度变化的场景，将各个维度设计成独立的继承结构，使各个维度可以独立的扩展在抽象层建立关联。</a:t>
                      </a:r>
                      <a:endParaRPr lang="en-US" altLang="zh-CN" sz="1600" b="0" smtClean="0"/>
                    </a:p>
                  </a:txBody>
                  <a:tcPr/>
                </a:tc>
              </a:tr>
              <a:tr h="493769">
                <a:tc>
                  <a:txBody>
                    <a:bodyPr/>
                    <a:lstStyle/>
                    <a:p>
                      <a:r>
                        <a:rPr lang="zh-CN" altLang="en-US" smtClean="0">
                          <a:latin typeface="微软雅黑" panose="020B0503020204020204" pitchFamily="34" charset="-122"/>
                          <a:ea typeface="微软雅黑" panose="020B0503020204020204" pitchFamily="34" charset="-122"/>
                        </a:rPr>
                        <a:t>组合模式</a:t>
                      </a:r>
                      <a:endParaRPr lang="zh-CN" altLang="en-US">
                        <a:latin typeface="微软雅黑" panose="020B0503020204020204" pitchFamily="34" charset="-122"/>
                        <a:ea typeface="微软雅黑" panose="020B0503020204020204" pitchFamily="34" charset="-122"/>
                      </a:endParaRPr>
                    </a:p>
                  </a:txBody>
                  <a:tcPr/>
                </a:tc>
                <a:tc>
                  <a:txBody>
                    <a:bodyPr/>
                    <a:lstStyle/>
                    <a:p>
                      <a:r>
                        <a:rPr lang="zh-CN" altLang="en-US" sz="1600" b="0" smtClean="0"/>
                        <a:t>将对象组合成树状结构以表示</a:t>
                      </a:r>
                      <a:r>
                        <a:rPr lang="en-US" altLang="zh-CN" sz="1600" b="0" smtClean="0"/>
                        <a:t>”</a:t>
                      </a:r>
                      <a:r>
                        <a:rPr lang="zh-CN" altLang="en-US" sz="1600" b="0" smtClean="0"/>
                        <a:t>部分和整体</a:t>
                      </a:r>
                      <a:r>
                        <a:rPr lang="en-US" altLang="zh-CN" sz="1600" b="0" smtClean="0"/>
                        <a:t>”</a:t>
                      </a:r>
                      <a:r>
                        <a:rPr lang="zh-CN" altLang="en-US" sz="1600" b="0" smtClean="0"/>
                        <a:t>层次结构，使得客户可以统一的调用叶子对象和容器对象</a:t>
                      </a:r>
                      <a:endParaRPr lang="zh-CN" altLang="en-US" sz="1600" b="0"/>
                    </a:p>
                  </a:txBody>
                  <a:tcPr/>
                </a:tc>
              </a:tr>
              <a:tr h="493769">
                <a:tc>
                  <a:txBody>
                    <a:bodyPr/>
                    <a:lstStyle/>
                    <a:p>
                      <a:r>
                        <a:rPr lang="zh-CN" altLang="en-US" smtClean="0">
                          <a:latin typeface="微软雅黑" panose="020B0503020204020204" pitchFamily="34" charset="-122"/>
                          <a:ea typeface="微软雅黑" panose="020B0503020204020204" pitchFamily="34" charset="-122"/>
                        </a:rPr>
                        <a:t>装饰模式</a:t>
                      </a:r>
                      <a:endParaRPr lang="zh-CN" altLang="en-US">
                        <a:latin typeface="微软雅黑" panose="020B0503020204020204" pitchFamily="34" charset="-122"/>
                        <a:ea typeface="微软雅黑" panose="020B0503020204020204" pitchFamily="34" charset="-122"/>
                      </a:endParaRPr>
                    </a:p>
                  </a:txBody>
                  <a:tcPr/>
                </a:tc>
                <a:tc>
                  <a:txBody>
                    <a:bodyPr/>
                    <a:lstStyle/>
                    <a:p>
                      <a:r>
                        <a:rPr lang="zh-CN" altLang="en-US" sz="1600" b="0" smtClean="0"/>
                        <a:t>动态地给一个对象添加额外的功能，比继承灵活</a:t>
                      </a:r>
                      <a:endParaRPr lang="zh-CN" altLang="en-US" sz="1600" b="0"/>
                    </a:p>
                  </a:txBody>
                  <a:tcPr/>
                </a:tc>
              </a:tr>
              <a:tr h="493769">
                <a:tc>
                  <a:txBody>
                    <a:bodyPr/>
                    <a:lstStyle/>
                    <a:p>
                      <a:r>
                        <a:rPr lang="zh-CN" altLang="en-US" smtClean="0">
                          <a:latin typeface="微软雅黑" panose="020B0503020204020204" pitchFamily="34" charset="-122"/>
                          <a:ea typeface="微软雅黑" panose="020B0503020204020204" pitchFamily="34" charset="-122"/>
                        </a:rPr>
                        <a:t>外观模式</a:t>
                      </a:r>
                      <a:endParaRPr lang="zh-CN" altLang="en-US">
                        <a:latin typeface="微软雅黑" panose="020B0503020204020204" pitchFamily="34" charset="-122"/>
                        <a:ea typeface="微软雅黑" panose="020B0503020204020204" pitchFamily="34" charset="-122"/>
                      </a:endParaRPr>
                    </a:p>
                  </a:txBody>
                  <a:tcPr/>
                </a:tc>
                <a:tc>
                  <a:txBody>
                    <a:bodyPr/>
                    <a:lstStyle/>
                    <a:p>
                      <a:r>
                        <a:rPr lang="zh-CN" altLang="en-US" sz="1600" b="0" smtClean="0"/>
                        <a:t>为子系统提供统一的调用接口，使得子系统更加容易使用</a:t>
                      </a:r>
                      <a:endParaRPr lang="zh-CN" altLang="en-US" sz="1600" b="0"/>
                    </a:p>
                  </a:txBody>
                  <a:tcPr/>
                </a:tc>
              </a:tr>
              <a:tr h="493769">
                <a:tc>
                  <a:txBody>
                    <a:bodyPr/>
                    <a:lstStyle/>
                    <a:p>
                      <a:r>
                        <a:rPr lang="zh-CN" altLang="en-US" smtClean="0">
                          <a:latin typeface="微软雅黑" panose="020B0503020204020204" pitchFamily="34" charset="-122"/>
                          <a:ea typeface="微软雅黑" panose="020B0503020204020204" pitchFamily="34" charset="-122"/>
                        </a:rPr>
                        <a:t>享元模式</a:t>
                      </a:r>
                      <a:endParaRPr lang="zh-CN" altLang="en-US">
                        <a:latin typeface="微软雅黑" panose="020B0503020204020204" pitchFamily="34" charset="-122"/>
                        <a:ea typeface="微软雅黑" panose="020B0503020204020204" pitchFamily="34" charset="-122"/>
                      </a:endParaRPr>
                    </a:p>
                  </a:txBody>
                  <a:tcPr/>
                </a:tc>
                <a:tc>
                  <a:txBody>
                    <a:bodyPr/>
                    <a:lstStyle/>
                    <a:p>
                      <a:r>
                        <a:rPr lang="zh-CN" altLang="en-US" sz="1600" b="0" smtClean="0"/>
                        <a:t>运用共享技术有效的实现管理大量细粒度对象，节省内存，提高效率</a:t>
                      </a:r>
                      <a:endParaRPr lang="zh-CN" altLang="en-US" sz="1600" b="0"/>
                    </a:p>
                  </a:txBody>
                  <a:tcPr/>
                </a:tc>
              </a:tr>
            </a:tbl>
          </a:graphicData>
        </a:graphic>
      </p:graphicFrame>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行为型</a:t>
            </a:r>
            <a:r>
              <a:rPr lang="zh-CN" altLang="en-US" smtClean="0"/>
              <a:t>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en-US" sz="3200" smtClean="0">
                <a:solidFill>
                  <a:srgbClr val="C00000"/>
                </a:solidFill>
                <a:effectLst>
                  <a:outerShdw blurRad="38100" dist="38100" dir="2700000" algn="tl">
                    <a:srgbClr val="000000">
                      <a:alpha val="43137"/>
                    </a:srgbClr>
                  </a:outerShdw>
                </a:effectLst>
              </a:rPr>
              <a:t>行为型模式</a:t>
            </a:r>
            <a:r>
              <a:rPr lang="zh-CN" altLang="en-US" sz="3200" smtClean="0">
                <a:solidFill>
                  <a:srgbClr val="0070C0"/>
                </a:solidFill>
              </a:rPr>
              <a:t>关注系统中对象之间的相互交互，研究系统在运行时对象之间的相互通信和协作，进一步明确对象的职责，共有</a:t>
            </a:r>
            <a:r>
              <a:rPr lang="en-US" altLang="zh-CN" sz="3200" smtClean="0">
                <a:solidFill>
                  <a:srgbClr val="0070C0"/>
                </a:solidFill>
              </a:rPr>
              <a:t>11</a:t>
            </a:r>
            <a:r>
              <a:rPr lang="zh-CN" altLang="en-US" sz="3200" smtClean="0">
                <a:solidFill>
                  <a:srgbClr val="0070C0"/>
                </a:solidFill>
              </a:rPr>
              <a:t>种模式。</a:t>
            </a:r>
            <a:endParaRPr lang="en-US" altLang="zh-CN" sz="3200" smtClean="0">
              <a:solidFill>
                <a:srgbClr val="0070C0"/>
              </a:solidFill>
            </a:endParaRPr>
          </a:p>
          <a:p>
            <a:r>
              <a:rPr lang="zh-CN" altLang="en-US" sz="3200">
                <a:solidFill>
                  <a:srgbClr val="C00000"/>
                </a:solidFill>
                <a:effectLst>
                  <a:outerShdw blurRad="38100" dist="38100" dir="2700000" algn="tl">
                    <a:srgbClr val="000000">
                      <a:alpha val="43137"/>
                    </a:srgbClr>
                  </a:outerShdw>
                </a:effectLst>
              </a:rPr>
              <a:t>创建</a:t>
            </a:r>
            <a:r>
              <a:rPr lang="zh-CN" altLang="en-US" sz="3200" smtClean="0">
                <a:solidFill>
                  <a:srgbClr val="C00000"/>
                </a:solidFill>
                <a:effectLst>
                  <a:outerShdw blurRad="38100" dist="38100" dir="2700000" algn="tl">
                    <a:srgbClr val="000000">
                      <a:alpha val="43137"/>
                    </a:srgbClr>
                  </a:outerShdw>
                </a:effectLst>
              </a:rPr>
              <a:t>型模式</a:t>
            </a:r>
            <a:r>
              <a:rPr lang="zh-CN" altLang="en-US" sz="3200" smtClean="0">
                <a:solidFill>
                  <a:srgbClr val="0070C0"/>
                </a:solidFill>
              </a:rPr>
              <a:t>关注对象的创建过程。</a:t>
            </a:r>
            <a:endParaRPr lang="en-US" altLang="zh-CN" sz="3200" smtClean="0">
              <a:solidFill>
                <a:srgbClr val="0070C0"/>
              </a:solidFill>
            </a:endParaRPr>
          </a:p>
          <a:p>
            <a:r>
              <a:rPr lang="zh-CN" altLang="en-US" sz="3200" smtClean="0">
                <a:solidFill>
                  <a:srgbClr val="C00000"/>
                </a:solidFill>
                <a:effectLst>
                  <a:outerShdw blurRad="38100" dist="38100" dir="2700000" algn="tl">
                    <a:srgbClr val="000000">
                      <a:alpha val="43137"/>
                    </a:srgbClr>
                  </a:outerShdw>
                </a:effectLst>
              </a:rPr>
              <a:t>结构型模式</a:t>
            </a:r>
            <a:r>
              <a:rPr lang="zh-CN" altLang="en-US" sz="3200" smtClean="0">
                <a:solidFill>
                  <a:srgbClr val="0070C0"/>
                </a:solidFill>
              </a:rPr>
              <a:t>关注对象和类的组织。</a:t>
            </a:r>
            <a:endParaRPr lang="en-US" altLang="zh-CN" sz="3200" smtClean="0">
              <a:solidFill>
                <a:srgbClr val="0070C0"/>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行为型</a:t>
            </a:r>
            <a:r>
              <a:rPr lang="zh-CN" altLang="en-US" smtClean="0"/>
              <a:t>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r>
              <a:rPr lang="zh-CN" altLang="en-US" sz="3200" smtClean="0">
                <a:solidFill>
                  <a:srgbClr val="C00000"/>
                </a:solidFill>
                <a:effectLst>
                  <a:outerShdw blurRad="38100" dist="38100" dir="2700000" algn="tl">
                    <a:srgbClr val="000000">
                      <a:alpha val="43137"/>
                    </a:srgbClr>
                  </a:outerShdw>
                </a:effectLst>
              </a:rPr>
              <a:t>行为型模式汇总：</a:t>
            </a:r>
            <a:endParaRPr lang="en-US" altLang="zh-CN" sz="3200" smtClean="0">
              <a:solidFill>
                <a:srgbClr val="C00000"/>
              </a:solidFill>
              <a:effectLst>
                <a:outerShdw blurRad="38100" dist="38100" dir="2700000" algn="tl">
                  <a:srgbClr val="000000">
                    <a:alpha val="43137"/>
                  </a:srgbClr>
                </a:outerShdw>
              </a:effectLst>
            </a:endParaRPr>
          </a:p>
          <a:p>
            <a:pPr marL="914400" lvl="1" indent="-457200">
              <a:buFont typeface="+mj-ea"/>
              <a:buAutoNum type="circleNumDbPlain"/>
            </a:pPr>
            <a:r>
              <a:rPr lang="zh-CN" altLang="en-US" smtClean="0">
                <a:solidFill>
                  <a:srgbClr val="0070C0"/>
                </a:solidFill>
              </a:rPr>
              <a:t>责任链模式</a:t>
            </a:r>
            <a:r>
              <a:rPr lang="en-US" altLang="zh-CN" smtClean="0">
                <a:solidFill>
                  <a:srgbClr val="0070C0"/>
                </a:solidFill>
              </a:rPr>
              <a:t>	chain of responsibility</a:t>
            </a:r>
            <a:endParaRPr lang="en-US" altLang="zh-CN" smtClean="0">
              <a:solidFill>
                <a:srgbClr val="0070C0"/>
              </a:solidFill>
            </a:endParaRPr>
          </a:p>
          <a:p>
            <a:pPr marL="914400" lvl="1" indent="-457200">
              <a:buFont typeface="+mj-ea"/>
              <a:buAutoNum type="circleNumDbPlain"/>
            </a:pPr>
            <a:r>
              <a:rPr lang="zh-CN" altLang="en-US">
                <a:solidFill>
                  <a:srgbClr val="0070C0"/>
                </a:solidFill>
              </a:rPr>
              <a:t>命令</a:t>
            </a:r>
            <a:r>
              <a:rPr lang="zh-CN" altLang="en-US" smtClean="0">
                <a:solidFill>
                  <a:srgbClr val="0070C0"/>
                </a:solidFill>
              </a:rPr>
              <a:t>模式</a:t>
            </a:r>
            <a:r>
              <a:rPr lang="en-US" altLang="zh-CN" smtClean="0">
                <a:solidFill>
                  <a:srgbClr val="0070C0"/>
                </a:solidFill>
              </a:rPr>
              <a:t>	command </a:t>
            </a:r>
            <a:endParaRPr lang="en-US" altLang="zh-CN" smtClean="0">
              <a:solidFill>
                <a:srgbClr val="0070C0"/>
              </a:solidFill>
            </a:endParaRPr>
          </a:p>
          <a:p>
            <a:pPr marL="914400" lvl="1" indent="-457200">
              <a:buFont typeface="+mj-ea"/>
              <a:buAutoNum type="circleNumDbPlain"/>
            </a:pPr>
            <a:r>
              <a:rPr lang="zh-CN" altLang="en-US" smtClean="0">
                <a:solidFill>
                  <a:srgbClr val="0070C0"/>
                </a:solidFill>
              </a:rPr>
              <a:t>解释器模式</a:t>
            </a:r>
            <a:r>
              <a:rPr lang="en-US" altLang="zh-CN" smtClean="0">
                <a:solidFill>
                  <a:srgbClr val="0070C0"/>
                </a:solidFill>
              </a:rPr>
              <a:t>	interpreter</a:t>
            </a:r>
            <a:endParaRPr lang="en-US" altLang="zh-CN" smtClean="0">
              <a:solidFill>
                <a:srgbClr val="0070C0"/>
              </a:solidFill>
            </a:endParaRPr>
          </a:p>
          <a:p>
            <a:pPr marL="914400" lvl="1" indent="-457200">
              <a:buFont typeface="+mj-ea"/>
              <a:buAutoNum type="circleNumDbPlain"/>
            </a:pPr>
            <a:r>
              <a:rPr lang="zh-CN" altLang="en-US">
                <a:solidFill>
                  <a:srgbClr val="0070C0"/>
                </a:solidFill>
              </a:rPr>
              <a:t>迭代</a:t>
            </a:r>
            <a:r>
              <a:rPr lang="zh-CN" altLang="en-US" smtClean="0">
                <a:solidFill>
                  <a:srgbClr val="0070C0"/>
                </a:solidFill>
              </a:rPr>
              <a:t>器模式</a:t>
            </a:r>
            <a:r>
              <a:rPr lang="en-US" altLang="zh-CN" smtClean="0">
                <a:solidFill>
                  <a:srgbClr val="0070C0"/>
                </a:solidFill>
              </a:rPr>
              <a:t>	iterator</a:t>
            </a:r>
            <a:endParaRPr lang="en-US" altLang="zh-CN" smtClean="0">
              <a:solidFill>
                <a:srgbClr val="0070C0"/>
              </a:solidFill>
            </a:endParaRPr>
          </a:p>
          <a:p>
            <a:pPr marL="914400" lvl="1" indent="-457200">
              <a:buFont typeface="+mj-ea"/>
              <a:buAutoNum type="circleNumDbPlain"/>
            </a:pPr>
            <a:r>
              <a:rPr lang="zh-CN" altLang="en-US">
                <a:solidFill>
                  <a:srgbClr val="0070C0"/>
                </a:solidFill>
              </a:rPr>
              <a:t>中介者</a:t>
            </a:r>
            <a:r>
              <a:rPr lang="zh-CN" altLang="en-US" smtClean="0">
                <a:solidFill>
                  <a:srgbClr val="0070C0"/>
                </a:solidFill>
              </a:rPr>
              <a:t>模式</a:t>
            </a:r>
            <a:r>
              <a:rPr lang="en-US" altLang="zh-CN" smtClean="0">
                <a:solidFill>
                  <a:srgbClr val="0070C0"/>
                </a:solidFill>
              </a:rPr>
              <a:t>	mediator</a:t>
            </a:r>
            <a:endParaRPr lang="en-US" altLang="zh-CN" smtClean="0">
              <a:solidFill>
                <a:srgbClr val="0070C0"/>
              </a:solidFill>
            </a:endParaRPr>
          </a:p>
          <a:p>
            <a:pPr marL="914400" lvl="1" indent="-457200">
              <a:buFont typeface="+mj-ea"/>
              <a:buAutoNum type="circleNumDbPlain"/>
            </a:pPr>
            <a:r>
              <a:rPr lang="zh-CN" altLang="en-US">
                <a:solidFill>
                  <a:srgbClr val="0070C0"/>
                </a:solidFill>
              </a:rPr>
              <a:t>备忘录</a:t>
            </a:r>
            <a:r>
              <a:rPr lang="zh-CN" altLang="en-US" smtClean="0">
                <a:solidFill>
                  <a:srgbClr val="0070C0"/>
                </a:solidFill>
              </a:rPr>
              <a:t>模式</a:t>
            </a:r>
            <a:r>
              <a:rPr lang="en-US" altLang="zh-CN" smtClean="0">
                <a:solidFill>
                  <a:srgbClr val="0070C0"/>
                </a:solidFill>
              </a:rPr>
              <a:t>	memento</a:t>
            </a:r>
            <a:endParaRPr lang="en-US" altLang="zh-CN" smtClean="0">
              <a:solidFill>
                <a:srgbClr val="0070C0"/>
              </a:solidFill>
            </a:endParaRPr>
          </a:p>
          <a:p>
            <a:pPr marL="914400" lvl="1" indent="-457200">
              <a:buFont typeface="+mj-ea"/>
              <a:buAutoNum type="circleNumDbPlain"/>
            </a:pPr>
            <a:r>
              <a:rPr lang="zh-CN" altLang="en-US">
                <a:solidFill>
                  <a:srgbClr val="0070C0"/>
                </a:solidFill>
              </a:rPr>
              <a:t>观察</a:t>
            </a:r>
            <a:r>
              <a:rPr lang="zh-CN" altLang="en-US" smtClean="0">
                <a:solidFill>
                  <a:srgbClr val="0070C0"/>
                </a:solidFill>
              </a:rPr>
              <a:t>者模式</a:t>
            </a:r>
            <a:r>
              <a:rPr lang="en-US" altLang="zh-CN" smtClean="0">
                <a:solidFill>
                  <a:srgbClr val="0070C0"/>
                </a:solidFill>
              </a:rPr>
              <a:t>	observer</a:t>
            </a:r>
            <a:endParaRPr lang="en-US" altLang="zh-CN" smtClean="0">
              <a:solidFill>
                <a:srgbClr val="0070C0"/>
              </a:solidFill>
            </a:endParaRPr>
          </a:p>
          <a:p>
            <a:pPr marL="914400" lvl="1" indent="-457200">
              <a:buFont typeface="+mj-ea"/>
              <a:buAutoNum type="circleNumDbPlain"/>
            </a:pPr>
            <a:r>
              <a:rPr lang="zh-CN" altLang="en-US" smtClean="0">
                <a:solidFill>
                  <a:srgbClr val="0070C0"/>
                </a:solidFill>
              </a:rPr>
              <a:t>状态模式</a:t>
            </a:r>
            <a:r>
              <a:rPr lang="en-US" altLang="zh-CN" smtClean="0">
                <a:solidFill>
                  <a:srgbClr val="0070C0"/>
                </a:solidFill>
              </a:rPr>
              <a:t>	state</a:t>
            </a:r>
            <a:endParaRPr lang="en-US" altLang="zh-CN" smtClean="0">
              <a:solidFill>
                <a:srgbClr val="0070C0"/>
              </a:solidFill>
            </a:endParaRPr>
          </a:p>
          <a:p>
            <a:pPr marL="914400" lvl="1" indent="-457200">
              <a:buFont typeface="+mj-ea"/>
              <a:buAutoNum type="circleNumDbPlain"/>
            </a:pPr>
            <a:r>
              <a:rPr lang="zh-CN" altLang="en-US" smtClean="0">
                <a:solidFill>
                  <a:srgbClr val="0070C0"/>
                </a:solidFill>
              </a:rPr>
              <a:t>策略模式</a:t>
            </a:r>
            <a:r>
              <a:rPr lang="en-US" altLang="zh-CN" smtClean="0">
                <a:solidFill>
                  <a:srgbClr val="0070C0"/>
                </a:solidFill>
              </a:rPr>
              <a:t>	strategy</a:t>
            </a:r>
            <a:endParaRPr lang="en-US" altLang="zh-CN" smtClean="0">
              <a:solidFill>
                <a:srgbClr val="0070C0"/>
              </a:solidFill>
            </a:endParaRPr>
          </a:p>
          <a:p>
            <a:pPr marL="914400" lvl="1" indent="-457200">
              <a:buFont typeface="+mj-ea"/>
              <a:buAutoNum type="circleNumDbPlain"/>
            </a:pPr>
            <a:r>
              <a:rPr lang="zh-CN" altLang="en-US">
                <a:solidFill>
                  <a:srgbClr val="0070C0"/>
                </a:solidFill>
              </a:rPr>
              <a:t>模板</a:t>
            </a:r>
            <a:r>
              <a:rPr lang="zh-CN" altLang="en-US" smtClean="0">
                <a:solidFill>
                  <a:srgbClr val="0070C0"/>
                </a:solidFill>
              </a:rPr>
              <a:t>方法模式</a:t>
            </a:r>
            <a:r>
              <a:rPr lang="en-US" altLang="zh-CN" smtClean="0">
                <a:solidFill>
                  <a:srgbClr val="0070C0"/>
                </a:solidFill>
              </a:rPr>
              <a:t>	template  method</a:t>
            </a:r>
            <a:endParaRPr lang="en-US" altLang="zh-CN" smtClean="0">
              <a:solidFill>
                <a:srgbClr val="0070C0"/>
              </a:solidFill>
            </a:endParaRPr>
          </a:p>
          <a:p>
            <a:pPr marL="914400" lvl="1" indent="-457200">
              <a:buFont typeface="+mj-ea"/>
              <a:buAutoNum type="circleNumDbPlain"/>
            </a:pPr>
            <a:r>
              <a:rPr lang="zh-CN" altLang="en-US">
                <a:solidFill>
                  <a:srgbClr val="0070C0"/>
                </a:solidFill>
              </a:rPr>
              <a:t>访问</a:t>
            </a:r>
            <a:r>
              <a:rPr lang="zh-CN" altLang="en-US" smtClean="0">
                <a:solidFill>
                  <a:srgbClr val="0070C0"/>
                </a:solidFill>
              </a:rPr>
              <a:t>者模式</a:t>
            </a:r>
            <a:r>
              <a:rPr lang="en-US" altLang="zh-CN" smtClean="0">
                <a:solidFill>
                  <a:srgbClr val="0070C0"/>
                </a:solidFill>
              </a:rPr>
              <a:t>	visitor</a:t>
            </a:r>
            <a:endParaRPr lang="en-US" altLang="zh-CN" smtClean="0">
              <a:solidFill>
                <a:srgbClr val="0070C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单例模式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pPr eaLnBrk="1" hangingPunct="1"/>
            <a:r>
              <a:rPr lang="zh-CN" altLang="en-US" smtClean="0"/>
              <a:t>静态内部类实现方式</a:t>
            </a:r>
            <a:r>
              <a:rPr lang="en-US" altLang="zh-CN" smtClean="0"/>
              <a:t>(</a:t>
            </a:r>
            <a:r>
              <a:rPr lang="zh-CN" altLang="en-US" smtClean="0"/>
              <a:t>也是一种懒加载方式</a:t>
            </a:r>
            <a:r>
              <a:rPr lang="en-US" altLang="zh-CN" smtClean="0"/>
              <a:t>)</a:t>
            </a:r>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r>
              <a:rPr lang="zh-CN" altLang="en-US" smtClean="0"/>
              <a:t>要点：</a:t>
            </a:r>
            <a:endParaRPr lang="en-US" altLang="zh-CN" smtClean="0"/>
          </a:p>
          <a:p>
            <a:pPr lvl="1" eaLnBrk="1" hangingPunct="1"/>
            <a:r>
              <a:rPr lang="zh-CN" altLang="en-US" sz="1400" smtClean="0"/>
              <a:t>外部类没有</a:t>
            </a:r>
            <a:r>
              <a:rPr lang="en-US" altLang="zh-CN" sz="1400" smtClean="0"/>
              <a:t>static</a:t>
            </a:r>
            <a:r>
              <a:rPr lang="zh-CN" altLang="en-US" sz="1400" smtClean="0"/>
              <a:t>属性，则不会像饿汉式那样立即加载对象。</a:t>
            </a:r>
            <a:endParaRPr lang="en-US" altLang="zh-CN" sz="1400" smtClean="0"/>
          </a:p>
          <a:p>
            <a:pPr lvl="1" eaLnBrk="1" hangingPunct="1"/>
            <a:r>
              <a:rPr lang="zh-CN" altLang="en-US" sz="1400" smtClean="0"/>
              <a:t>只有真正调用</a:t>
            </a:r>
            <a:r>
              <a:rPr lang="en-US" altLang="zh-CN" sz="1400" smtClean="0"/>
              <a:t>getInstance(),</a:t>
            </a:r>
            <a:r>
              <a:rPr lang="zh-CN" altLang="en-US" sz="1400" smtClean="0"/>
              <a:t>才会加载静态内部类。加载类时是线程 安全的。 </a:t>
            </a:r>
            <a:r>
              <a:rPr lang="en-US" altLang="zh-CN" sz="1400" smtClean="0"/>
              <a:t>instance</a:t>
            </a:r>
            <a:r>
              <a:rPr lang="zh-CN" altLang="en-US" sz="1400" smtClean="0"/>
              <a:t>是</a:t>
            </a:r>
            <a:r>
              <a:rPr lang="en-US" altLang="zh-CN" sz="1400" smtClean="0"/>
              <a:t>static final</a:t>
            </a:r>
            <a:r>
              <a:rPr lang="zh-CN" altLang="en-US" sz="1400" smtClean="0"/>
              <a:t>类型，保证了内存中只有这样一个实例存在，而且只能被赋值一次，从而保证了线程安全性</a:t>
            </a:r>
            <a:r>
              <a:rPr lang="en-US" altLang="zh-CN" sz="1400" smtClean="0"/>
              <a:t>.</a:t>
            </a:r>
            <a:endParaRPr lang="en-US" altLang="zh-CN" sz="1400" smtClean="0"/>
          </a:p>
          <a:p>
            <a:pPr lvl="1" eaLnBrk="1" hangingPunct="1"/>
            <a:r>
              <a:rPr lang="zh-CN" altLang="en-US" sz="1400" smtClean="0"/>
              <a:t>兼备了并发高效调用和延迟加载的优势！</a:t>
            </a:r>
            <a:endParaRPr lang="en-US" altLang="zh-CN" sz="1400" smtClean="0"/>
          </a:p>
          <a:p>
            <a:pPr lvl="1" eaLnBrk="1" hangingPunct="1"/>
            <a:endParaRPr lang="zh-CN" altLang="en-US" smtClean="0"/>
          </a:p>
        </p:txBody>
      </p:sp>
      <p:graphicFrame>
        <p:nvGraphicFramePr>
          <p:cNvPr id="4" name="表格 3"/>
          <p:cNvGraphicFramePr>
            <a:graphicFrameLocks noGrp="1"/>
          </p:cNvGraphicFramePr>
          <p:nvPr/>
        </p:nvGraphicFramePr>
        <p:xfrm>
          <a:off x="827584" y="1628800"/>
          <a:ext cx="6912768" cy="2072640"/>
        </p:xfrm>
        <a:graphic>
          <a:graphicData uri="http://schemas.openxmlformats.org/drawingml/2006/table">
            <a:tbl>
              <a:tblPr firstRow="1" bandRow="1">
                <a:tableStyleId>{D7AC3CCA-C797-4891-BE02-D94E43425B78}</a:tableStyleId>
              </a:tblPr>
              <a:tblGrid>
                <a:gridCol w="6912768"/>
              </a:tblGrid>
              <a:tr h="370840">
                <a:tc>
                  <a:txBody>
                    <a:bodyPr/>
                    <a:lstStyle/>
                    <a:p>
                      <a:r>
                        <a:rPr lang="en-US" altLang="zh-CN" sz="1000" kern="1200" smtClean="0"/>
                        <a:t>public class SingletonDemo04 {</a:t>
                      </a:r>
                      <a:endParaRPr lang="en-US" altLang="zh-CN" sz="1000" kern="1200" smtClean="0"/>
                    </a:p>
                    <a:p>
                      <a:r>
                        <a:rPr lang="en-US" altLang="zh-CN" sz="1000" kern="1200" smtClean="0"/>
                        <a:t>	</a:t>
                      </a:r>
                      <a:endParaRPr lang="en-US" altLang="zh-CN" sz="1000" kern="1200" smtClean="0"/>
                    </a:p>
                    <a:p>
                      <a:r>
                        <a:rPr lang="en-US" altLang="zh-CN" sz="1000" kern="1200" smtClean="0"/>
                        <a:t>	private static class SingletonClassInstance { </a:t>
                      </a:r>
                      <a:endParaRPr lang="en-US" altLang="zh-CN" sz="1000" kern="1200" smtClean="0"/>
                    </a:p>
                    <a:p>
                      <a:r>
                        <a:rPr lang="en-US" altLang="zh-CN" sz="1000" kern="1200" smtClean="0"/>
                        <a:t>		</a:t>
                      </a:r>
                      <a:r>
                        <a:rPr lang="en-US" altLang="zh-CN" sz="1000" kern="1200" smtClean="0">
                          <a:solidFill>
                            <a:srgbClr val="FF0000"/>
                          </a:solidFill>
                        </a:rPr>
                        <a:t>private static final </a:t>
                      </a:r>
                      <a:r>
                        <a:rPr lang="en-US" altLang="zh-CN" sz="1000" kern="1200" smtClean="0"/>
                        <a:t>SingletonDemo04 instance = new SingletonDemo04(); </a:t>
                      </a:r>
                      <a:endParaRPr lang="en-US" altLang="zh-CN" sz="1000" kern="1200" smtClean="0"/>
                    </a:p>
                    <a:p>
                      <a:r>
                        <a:rPr lang="en-US" altLang="zh-CN" sz="1000" kern="1200" smtClean="0"/>
                        <a:t>	} </a:t>
                      </a:r>
                      <a:endParaRPr lang="en-US" altLang="zh-CN" sz="1000" kern="1200" smtClean="0"/>
                    </a:p>
                    <a:p>
                      <a:endParaRPr lang="en-US" altLang="zh-CN" sz="1000" kern="1200" smtClean="0"/>
                    </a:p>
                    <a:p>
                      <a:r>
                        <a:rPr lang="en-US" altLang="zh-CN" sz="1000" kern="1200" smtClean="0"/>
                        <a:t>	  public static SingletonDemo04 getInstance() { </a:t>
                      </a:r>
                      <a:endParaRPr lang="en-US" altLang="zh-CN" sz="1000" kern="1200" smtClean="0"/>
                    </a:p>
                    <a:p>
                      <a:r>
                        <a:rPr lang="en-US" altLang="zh-CN" sz="1000" kern="1200" smtClean="0"/>
                        <a:t>		  return SingletonClassInstance.instance; </a:t>
                      </a:r>
                      <a:endParaRPr lang="en-US" altLang="zh-CN" sz="1000" kern="1200" smtClean="0"/>
                    </a:p>
                    <a:p>
                      <a:r>
                        <a:rPr lang="en-US" altLang="zh-CN" sz="1000" kern="1200" smtClean="0"/>
                        <a:t>	  } </a:t>
                      </a:r>
                      <a:endParaRPr lang="en-US" altLang="zh-CN" sz="1000" kern="1200" smtClean="0"/>
                    </a:p>
                    <a:p>
                      <a:endParaRPr lang="en-US" altLang="zh-CN" sz="1000" kern="1200" smtClean="0"/>
                    </a:p>
                    <a:p>
                      <a:r>
                        <a:rPr lang="en-US" altLang="zh-CN" sz="1000" kern="1200" smtClean="0"/>
                        <a:t>	  private SingletonDemo04() { </a:t>
                      </a:r>
                      <a:endParaRPr lang="en-US" altLang="zh-CN" sz="1000" kern="1200" smtClean="0"/>
                    </a:p>
                    <a:p>
                      <a:r>
                        <a:rPr lang="en-US" altLang="zh-CN" sz="1000" kern="1200" smtClean="0"/>
                        <a:t>	  } </a:t>
                      </a:r>
                      <a:endParaRPr lang="en-US" altLang="zh-CN" sz="1000" kern="1200" smtClean="0"/>
                    </a:p>
                    <a:p>
                      <a:r>
                        <a:rPr lang="en-US" altLang="zh-CN" sz="1000" kern="1200" smtClean="0"/>
                        <a:t>}</a:t>
                      </a:r>
                      <a:endParaRPr lang="en-US" altLang="zh-CN" sz="1000" kern="1200" smtClean="0"/>
                    </a:p>
                  </a:txBody>
                  <a:tcPr/>
                </a:tc>
              </a:tr>
            </a:tbl>
          </a:graphicData>
        </a:graphic>
      </p:graphicFrame>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211960" y="2716365"/>
            <a:ext cx="3500285" cy="3500285"/>
          </a:xfrm>
          <a:prstGeom prst="rect">
            <a:avLst/>
          </a:prstGeom>
        </p:spPr>
      </p:pic>
      <p:sp>
        <p:nvSpPr>
          <p:cNvPr id="25602" name="标题 1"/>
          <p:cNvSpPr>
            <a:spLocks noGrp="1"/>
          </p:cNvSpPr>
          <p:nvPr>
            <p:ph type="title"/>
          </p:nvPr>
        </p:nvSpPr>
        <p:spPr>
          <a:xfrm>
            <a:off x="0" y="0"/>
            <a:ext cx="7092950" cy="857250"/>
          </a:xfrm>
        </p:spPr>
        <p:txBody>
          <a:bodyPr/>
          <a:lstStyle/>
          <a:p>
            <a:pPr eaLnBrk="1" hangingPunct="1"/>
            <a:r>
              <a:rPr lang="zh-CN" altLang="en-US"/>
              <a:t>责任链</a:t>
            </a:r>
            <a:r>
              <a:rPr lang="zh-CN" altLang="en-US" smtClean="0"/>
              <a:t>模式</a:t>
            </a:r>
            <a:r>
              <a:rPr lang="en-US" altLang="zh-CN">
                <a:solidFill>
                  <a:srgbClr val="CCCCCC"/>
                </a:solidFill>
              </a:rPr>
              <a:t>chain of responsibility</a:t>
            </a:r>
            <a:endParaRPr lang="zh-CN" altLang="en-US" smtClean="0">
              <a:solidFill>
                <a:srgbClr val="CCCCCC"/>
              </a:solidFill>
            </a:endParaRPr>
          </a:p>
        </p:txBody>
      </p:sp>
      <p:sp>
        <p:nvSpPr>
          <p:cNvPr id="25603" name="内容占位符 2"/>
          <p:cNvSpPr>
            <a:spLocks noGrp="1"/>
          </p:cNvSpPr>
          <p:nvPr>
            <p:ph idx="1"/>
          </p:nvPr>
        </p:nvSpPr>
        <p:spPr>
          <a:xfrm>
            <a:off x="142875" y="1000125"/>
            <a:ext cx="8786813" cy="5073650"/>
          </a:xfrm>
        </p:spPr>
        <p:txBody>
          <a:bodyPr/>
          <a:lstStyle/>
          <a:p>
            <a:r>
              <a:rPr lang="zh-CN" altLang="en-US" sz="3200" dirty="0" smtClean="0">
                <a:solidFill>
                  <a:srgbClr val="C00000"/>
                </a:solidFill>
                <a:effectLst>
                  <a:outerShdw blurRad="38100" dist="38100" dir="2700000" algn="tl">
                    <a:srgbClr val="000000">
                      <a:alpha val="43137"/>
                    </a:srgbClr>
                  </a:outerShdw>
                </a:effectLst>
              </a:rPr>
              <a:t>定义：</a:t>
            </a:r>
            <a:endParaRPr lang="en-US" altLang="zh-CN" sz="3200" dirty="0" smtClean="0">
              <a:solidFill>
                <a:srgbClr val="C00000"/>
              </a:solidFill>
              <a:effectLst>
                <a:outerShdw blurRad="38100" dist="38100" dir="2700000" algn="tl">
                  <a:srgbClr val="000000">
                    <a:alpha val="43137"/>
                  </a:srgbClr>
                </a:outerShdw>
              </a:effectLst>
            </a:endParaRPr>
          </a:p>
          <a:p>
            <a:pPr lvl="1"/>
            <a:r>
              <a:rPr lang="zh-CN" altLang="en-US" dirty="0">
                <a:solidFill>
                  <a:srgbClr val="333333"/>
                </a:solidFill>
                <a:effectLst>
                  <a:outerShdw blurRad="38100" dist="38100" dir="2700000" algn="tl">
                    <a:srgbClr val="000000">
                      <a:alpha val="43137"/>
                    </a:srgbClr>
                  </a:outerShdw>
                </a:effectLst>
              </a:rPr>
              <a:t>将能够处理同一类请求的对象连成一条链，所提交的请求沿着链传递，链上的对象逐个判断是否有能力处理该请求，如果能则处理，如果不能则传递给链上的下一个对象。</a:t>
            </a:r>
            <a:endParaRPr lang="en-US" altLang="zh-CN" dirty="0">
              <a:solidFill>
                <a:srgbClr val="333333"/>
              </a:solidFill>
              <a:effectLst>
                <a:outerShdw blurRad="38100" dist="38100" dir="2700000" algn="tl">
                  <a:srgbClr val="000000">
                    <a:alpha val="43137"/>
                  </a:srgbClr>
                </a:outerShdw>
              </a:effectLst>
            </a:endParaRPr>
          </a:p>
          <a:p>
            <a:r>
              <a:rPr lang="zh-CN" altLang="en-US" sz="3200" dirty="0">
                <a:solidFill>
                  <a:srgbClr val="C00000"/>
                </a:solidFill>
                <a:effectLst>
                  <a:outerShdw blurRad="38100" dist="38100" dir="2700000" algn="tl">
                    <a:srgbClr val="000000">
                      <a:alpha val="43137"/>
                    </a:srgbClr>
                  </a:outerShdw>
                </a:effectLst>
              </a:rPr>
              <a:t>场景：</a:t>
            </a:r>
            <a:endParaRPr lang="en-US" altLang="zh-CN" sz="3200" dirty="0">
              <a:solidFill>
                <a:srgbClr val="C00000"/>
              </a:solidFill>
              <a:effectLst>
                <a:outerShdw blurRad="38100" dist="38100" dir="2700000" algn="tl">
                  <a:srgbClr val="000000">
                    <a:alpha val="43137"/>
                  </a:srgbClr>
                </a:outerShdw>
              </a:effectLst>
            </a:endParaRPr>
          </a:p>
          <a:p>
            <a:pPr lvl="1"/>
            <a:r>
              <a:rPr lang="zh-CN" altLang="en-US" dirty="0" smtClean="0">
                <a:solidFill>
                  <a:srgbClr val="333333"/>
                </a:solidFill>
                <a:effectLst>
                  <a:outerShdw blurRad="38100" dist="38100" dir="2700000" algn="tl">
                    <a:srgbClr val="000000">
                      <a:alpha val="43137"/>
                    </a:srgbClr>
                  </a:outerShdw>
                </a:effectLst>
              </a:rPr>
              <a:t>打牌时，轮流出牌</a:t>
            </a:r>
            <a:endParaRPr lang="en-US" altLang="zh-CN" dirty="0" smtClean="0">
              <a:solidFill>
                <a:srgbClr val="333333"/>
              </a:solidFill>
              <a:effectLst>
                <a:outerShdw blurRad="38100" dist="38100" dir="2700000" algn="tl">
                  <a:srgbClr val="000000">
                    <a:alpha val="43137"/>
                  </a:srgbClr>
                </a:outerShdw>
              </a:effectLst>
            </a:endParaRPr>
          </a:p>
          <a:p>
            <a:pPr lvl="1"/>
            <a:r>
              <a:rPr lang="zh-CN" altLang="en-US" dirty="0" smtClean="0">
                <a:solidFill>
                  <a:srgbClr val="333333"/>
                </a:solidFill>
                <a:effectLst>
                  <a:outerShdw blurRad="38100" dist="38100" dir="2700000" algn="tl">
                    <a:srgbClr val="000000">
                      <a:alpha val="43137"/>
                    </a:srgbClr>
                  </a:outerShdw>
                </a:effectLst>
              </a:rPr>
              <a:t>接力赛跑</a:t>
            </a:r>
            <a:endParaRPr lang="en-US" altLang="zh-CN" dirty="0" smtClean="0">
              <a:solidFill>
                <a:srgbClr val="333333"/>
              </a:solidFill>
              <a:effectLst>
                <a:outerShdw blurRad="38100" dist="38100" dir="2700000" algn="tl">
                  <a:srgbClr val="000000">
                    <a:alpha val="43137"/>
                  </a:srgbClr>
                </a:outerShdw>
              </a:effectLst>
            </a:endParaRPr>
          </a:p>
          <a:p>
            <a:pPr lvl="1"/>
            <a:r>
              <a:rPr lang="zh-CN" altLang="en-US" dirty="0">
                <a:solidFill>
                  <a:srgbClr val="333333"/>
                </a:solidFill>
                <a:effectLst>
                  <a:outerShdw blurRad="38100" dist="38100" dir="2700000" algn="tl">
                    <a:srgbClr val="000000">
                      <a:alpha val="43137"/>
                    </a:srgbClr>
                  </a:outerShdw>
                </a:effectLst>
              </a:rPr>
              <a:t>大学</a:t>
            </a:r>
            <a:r>
              <a:rPr lang="zh-CN" altLang="en-US" dirty="0" smtClean="0">
                <a:solidFill>
                  <a:srgbClr val="333333"/>
                </a:solidFill>
                <a:effectLst>
                  <a:outerShdw blurRad="38100" dist="38100" dir="2700000" algn="tl">
                    <a:srgbClr val="000000">
                      <a:alpha val="43137"/>
                    </a:srgbClr>
                  </a:outerShdw>
                </a:effectLst>
              </a:rPr>
              <a:t>中，奖学金审批</a:t>
            </a:r>
            <a:endParaRPr lang="en-US" altLang="zh-CN" dirty="0" smtClean="0">
              <a:solidFill>
                <a:srgbClr val="333333"/>
              </a:solidFill>
              <a:effectLst>
                <a:outerShdw blurRad="38100" dist="38100" dir="2700000" algn="tl">
                  <a:srgbClr val="000000">
                    <a:alpha val="43137"/>
                  </a:srgbClr>
                </a:outerShdw>
              </a:effectLst>
            </a:endParaRPr>
          </a:p>
          <a:p>
            <a:pPr lvl="1"/>
            <a:r>
              <a:rPr lang="zh-CN" altLang="en-US" dirty="0">
                <a:solidFill>
                  <a:srgbClr val="333333"/>
                </a:solidFill>
                <a:effectLst>
                  <a:outerShdw blurRad="38100" dist="38100" dir="2700000" algn="tl">
                    <a:srgbClr val="000000">
                      <a:alpha val="43137"/>
                    </a:srgbClr>
                  </a:outerShdw>
                </a:effectLst>
              </a:rPr>
              <a:t>公司</a:t>
            </a:r>
            <a:r>
              <a:rPr lang="zh-CN" altLang="en-US" dirty="0" smtClean="0">
                <a:solidFill>
                  <a:srgbClr val="333333"/>
                </a:solidFill>
                <a:effectLst>
                  <a:outerShdw blurRad="38100" dist="38100" dir="2700000" algn="tl">
                    <a:srgbClr val="000000">
                      <a:alpha val="43137"/>
                    </a:srgbClr>
                  </a:outerShdw>
                </a:effectLst>
              </a:rPr>
              <a:t>中，公文审批</a:t>
            </a:r>
            <a:endParaRPr lang="en-US" altLang="zh-CN" dirty="0" smtClean="0">
              <a:solidFill>
                <a:srgbClr val="333333"/>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责任链</a:t>
            </a:r>
            <a:r>
              <a:rPr lang="zh-CN" altLang="en-US" smtClean="0"/>
              <a:t>模式</a:t>
            </a:r>
            <a:r>
              <a:rPr lang="en-US" altLang="zh-CN">
                <a:solidFill>
                  <a:srgbClr val="CCCCCC"/>
                </a:solidFill>
              </a:rPr>
              <a:t>chain of responsibility</a:t>
            </a:r>
            <a:endParaRPr lang="zh-CN" altLang="en-US" smtClean="0">
              <a:solidFill>
                <a:srgbClr val="CCCCCC"/>
              </a:solidFill>
            </a:endParaRPr>
          </a:p>
        </p:txBody>
      </p:sp>
      <p:sp>
        <p:nvSpPr>
          <p:cNvPr id="25603" name="内容占位符 2"/>
          <p:cNvSpPr>
            <a:spLocks noGrp="1"/>
          </p:cNvSpPr>
          <p:nvPr>
            <p:ph idx="1"/>
          </p:nvPr>
        </p:nvSpPr>
        <p:spPr>
          <a:xfrm>
            <a:off x="142875" y="1000125"/>
            <a:ext cx="8786813" cy="5073650"/>
          </a:xfrm>
        </p:spPr>
        <p:txBody>
          <a:bodyPr/>
          <a:lstStyle/>
          <a:p>
            <a:r>
              <a:rPr lang="zh-CN" altLang="zh-CN"/>
              <a:t>场景：</a:t>
            </a:r>
            <a:endParaRPr lang="zh-CN" altLang="zh-CN"/>
          </a:p>
          <a:p>
            <a:pPr lvl="1"/>
            <a:r>
              <a:rPr lang="zh-CN" altLang="zh-CN" smtClean="0">
                <a:solidFill>
                  <a:srgbClr val="C00000"/>
                </a:solidFill>
              </a:rPr>
              <a:t>公司里面，报销个单据需要经过流程</a:t>
            </a:r>
            <a:r>
              <a:rPr lang="zh-CN" altLang="en-US" smtClean="0">
                <a:solidFill>
                  <a:srgbClr val="C00000"/>
                </a:solidFill>
              </a:rPr>
              <a:t>：</a:t>
            </a:r>
            <a:endParaRPr lang="zh-CN" altLang="zh-CN" smtClean="0">
              <a:solidFill>
                <a:srgbClr val="C00000"/>
              </a:solidFill>
            </a:endParaRPr>
          </a:p>
          <a:p>
            <a:pPr lvl="2"/>
            <a:r>
              <a:rPr lang="zh-CN" altLang="zh-CN" smtClean="0">
                <a:solidFill>
                  <a:srgbClr val="C00000"/>
                </a:solidFill>
              </a:rPr>
              <a:t>申请人填单申请，申请给经理</a:t>
            </a:r>
            <a:endParaRPr lang="zh-CN" altLang="zh-CN" smtClean="0">
              <a:solidFill>
                <a:srgbClr val="C00000"/>
              </a:solidFill>
            </a:endParaRPr>
          </a:p>
          <a:p>
            <a:pPr lvl="2"/>
            <a:r>
              <a:rPr lang="zh-CN" altLang="en-US" smtClean="0">
                <a:solidFill>
                  <a:srgbClr val="C00000"/>
                </a:solidFill>
              </a:rPr>
              <a:t>小于</a:t>
            </a:r>
            <a:r>
              <a:rPr lang="en-US" altLang="zh-CN" smtClean="0">
                <a:solidFill>
                  <a:srgbClr val="C00000"/>
                </a:solidFill>
              </a:rPr>
              <a:t>1000</a:t>
            </a:r>
            <a:r>
              <a:rPr lang="zh-CN" altLang="en-US" smtClean="0">
                <a:solidFill>
                  <a:srgbClr val="C00000"/>
                </a:solidFill>
              </a:rPr>
              <a:t>，</a:t>
            </a:r>
            <a:r>
              <a:rPr lang="zh-CN" altLang="zh-CN" smtClean="0">
                <a:solidFill>
                  <a:srgbClr val="C00000"/>
                </a:solidFill>
              </a:rPr>
              <a:t>经理审查。</a:t>
            </a:r>
            <a:endParaRPr lang="en-US" altLang="zh-CN" smtClean="0">
              <a:solidFill>
                <a:srgbClr val="C00000"/>
              </a:solidFill>
            </a:endParaRPr>
          </a:p>
          <a:p>
            <a:pPr lvl="2"/>
            <a:r>
              <a:rPr lang="zh-CN" altLang="zh-CN" smtClean="0">
                <a:solidFill>
                  <a:srgbClr val="C00000"/>
                </a:solidFill>
              </a:rPr>
              <a:t>超过</a:t>
            </a:r>
            <a:r>
              <a:rPr lang="en-US" altLang="zh-CN" smtClean="0">
                <a:solidFill>
                  <a:srgbClr val="C00000"/>
                </a:solidFill>
              </a:rPr>
              <a:t>1000</a:t>
            </a:r>
            <a:r>
              <a:rPr lang="zh-CN" altLang="zh-CN" smtClean="0">
                <a:solidFill>
                  <a:srgbClr val="C00000"/>
                </a:solidFill>
              </a:rPr>
              <a:t>，交给总经理审批。</a:t>
            </a:r>
            <a:endParaRPr lang="zh-CN" altLang="zh-CN" smtClean="0">
              <a:solidFill>
                <a:srgbClr val="C00000"/>
              </a:solidFill>
            </a:endParaRPr>
          </a:p>
          <a:p>
            <a:pPr lvl="2"/>
            <a:r>
              <a:rPr lang="zh-CN" altLang="zh-CN" smtClean="0">
                <a:solidFill>
                  <a:srgbClr val="C00000"/>
                </a:solidFill>
              </a:rPr>
              <a:t>总经理审批通过</a:t>
            </a:r>
            <a:endParaRPr lang="en-US" altLang="zh-CN" smtClean="0">
              <a:solidFill>
                <a:srgbClr val="C00000"/>
              </a:solidFill>
            </a:endParaRPr>
          </a:p>
          <a:p>
            <a:pPr lvl="1"/>
            <a:r>
              <a:rPr lang="zh-CN" altLang="en-US" smtClean="0">
                <a:solidFill>
                  <a:srgbClr val="7030A0"/>
                </a:solidFill>
              </a:rPr>
              <a:t>公司里面，请假条的审批过程：</a:t>
            </a:r>
            <a:endParaRPr lang="en-US" altLang="zh-CN" smtClean="0">
              <a:solidFill>
                <a:srgbClr val="7030A0"/>
              </a:solidFill>
            </a:endParaRPr>
          </a:p>
          <a:p>
            <a:pPr lvl="2"/>
            <a:r>
              <a:rPr lang="zh-CN" altLang="en-US" smtClean="0">
                <a:solidFill>
                  <a:srgbClr val="7030A0"/>
                </a:solidFill>
              </a:rPr>
              <a:t>如果请假天数小于</a:t>
            </a:r>
            <a:r>
              <a:rPr lang="en-US" altLang="zh-CN" smtClean="0">
                <a:solidFill>
                  <a:srgbClr val="7030A0"/>
                </a:solidFill>
              </a:rPr>
              <a:t>3</a:t>
            </a:r>
            <a:r>
              <a:rPr lang="zh-CN" altLang="en-US" smtClean="0">
                <a:solidFill>
                  <a:srgbClr val="7030A0"/>
                </a:solidFill>
              </a:rPr>
              <a:t>天，主任审批</a:t>
            </a:r>
            <a:endParaRPr lang="en-US" altLang="zh-CN" smtClean="0">
              <a:solidFill>
                <a:srgbClr val="7030A0"/>
              </a:solidFill>
            </a:endParaRPr>
          </a:p>
          <a:p>
            <a:pPr lvl="2"/>
            <a:r>
              <a:rPr lang="zh-CN" altLang="en-US" smtClean="0">
                <a:solidFill>
                  <a:srgbClr val="7030A0"/>
                </a:solidFill>
              </a:rPr>
              <a:t>如果请假天数大于等于</a:t>
            </a:r>
            <a:r>
              <a:rPr lang="en-US" altLang="zh-CN" smtClean="0">
                <a:solidFill>
                  <a:srgbClr val="7030A0"/>
                </a:solidFill>
              </a:rPr>
              <a:t>3</a:t>
            </a:r>
            <a:r>
              <a:rPr lang="zh-CN" altLang="en-US" smtClean="0">
                <a:solidFill>
                  <a:srgbClr val="7030A0"/>
                </a:solidFill>
              </a:rPr>
              <a:t>天，小于</a:t>
            </a:r>
            <a:r>
              <a:rPr lang="en-US" altLang="zh-CN" smtClean="0">
                <a:solidFill>
                  <a:srgbClr val="7030A0"/>
                </a:solidFill>
              </a:rPr>
              <a:t>10</a:t>
            </a:r>
            <a:r>
              <a:rPr lang="zh-CN" altLang="en-US" smtClean="0">
                <a:solidFill>
                  <a:srgbClr val="7030A0"/>
                </a:solidFill>
              </a:rPr>
              <a:t>天，经理审批</a:t>
            </a:r>
            <a:endParaRPr lang="en-US" altLang="zh-CN" smtClean="0">
              <a:solidFill>
                <a:srgbClr val="7030A0"/>
              </a:solidFill>
            </a:endParaRPr>
          </a:p>
          <a:p>
            <a:pPr lvl="2"/>
            <a:r>
              <a:rPr lang="zh-CN" altLang="en-US" smtClean="0">
                <a:solidFill>
                  <a:srgbClr val="7030A0"/>
                </a:solidFill>
              </a:rPr>
              <a:t>如果大于等于</a:t>
            </a:r>
            <a:r>
              <a:rPr lang="en-US" altLang="zh-CN" smtClean="0">
                <a:solidFill>
                  <a:srgbClr val="7030A0"/>
                </a:solidFill>
              </a:rPr>
              <a:t>10</a:t>
            </a:r>
            <a:r>
              <a:rPr lang="zh-CN" altLang="en-US" smtClean="0">
                <a:solidFill>
                  <a:srgbClr val="7030A0"/>
                </a:solidFill>
              </a:rPr>
              <a:t>天，小于</a:t>
            </a:r>
            <a:r>
              <a:rPr lang="en-US" altLang="zh-CN" smtClean="0">
                <a:solidFill>
                  <a:srgbClr val="7030A0"/>
                </a:solidFill>
              </a:rPr>
              <a:t>30</a:t>
            </a:r>
            <a:r>
              <a:rPr lang="zh-CN" altLang="en-US" smtClean="0">
                <a:solidFill>
                  <a:srgbClr val="7030A0"/>
                </a:solidFill>
              </a:rPr>
              <a:t>天，总经理审批</a:t>
            </a:r>
            <a:endParaRPr lang="en-US" altLang="zh-CN" smtClean="0">
              <a:solidFill>
                <a:srgbClr val="7030A0"/>
              </a:solidFill>
            </a:endParaRPr>
          </a:p>
          <a:p>
            <a:pPr lvl="2"/>
            <a:r>
              <a:rPr lang="zh-CN" altLang="en-US" smtClean="0">
                <a:solidFill>
                  <a:srgbClr val="7030A0"/>
                </a:solidFill>
              </a:rPr>
              <a:t>如果大于等于</a:t>
            </a:r>
            <a:r>
              <a:rPr lang="en-US" altLang="zh-CN" smtClean="0">
                <a:solidFill>
                  <a:srgbClr val="7030A0"/>
                </a:solidFill>
              </a:rPr>
              <a:t>30</a:t>
            </a:r>
            <a:r>
              <a:rPr lang="zh-CN" altLang="en-US" smtClean="0">
                <a:solidFill>
                  <a:srgbClr val="7030A0"/>
                </a:solidFill>
              </a:rPr>
              <a:t>天，提示拒绝</a:t>
            </a:r>
            <a:endParaRPr lang="zh-CN" altLang="zh-CN" smtClean="0">
              <a:solidFill>
                <a:srgbClr val="7030A0"/>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责任链</a:t>
            </a:r>
            <a:r>
              <a:rPr lang="zh-CN" altLang="en-US" smtClean="0"/>
              <a:t>模式</a:t>
            </a:r>
            <a:r>
              <a:rPr lang="en-US" altLang="zh-CN">
                <a:solidFill>
                  <a:srgbClr val="CCCCCC"/>
                </a:solidFill>
              </a:rPr>
              <a:t>chain of responsibility</a:t>
            </a:r>
            <a:endParaRPr lang="zh-CN" altLang="en-US" smtClean="0">
              <a:solidFill>
                <a:srgbClr val="CCCCCC"/>
              </a:solidFill>
            </a:endParaRPr>
          </a:p>
        </p:txBody>
      </p:sp>
      <p:sp>
        <p:nvSpPr>
          <p:cNvPr id="25603" name="内容占位符 2"/>
          <p:cNvSpPr>
            <a:spLocks noGrp="1"/>
          </p:cNvSpPr>
          <p:nvPr>
            <p:ph idx="1"/>
          </p:nvPr>
        </p:nvSpPr>
        <p:spPr>
          <a:xfrm>
            <a:off x="142875" y="1000125"/>
            <a:ext cx="8786813" cy="5073650"/>
          </a:xfrm>
        </p:spPr>
        <p:txBody>
          <a:bodyPr/>
          <a:lstStyle/>
          <a:p>
            <a:r>
              <a:rPr lang="zh-CN" altLang="zh-CN"/>
              <a:t>场景：</a:t>
            </a:r>
            <a:endParaRPr lang="zh-CN" altLang="zh-CN"/>
          </a:p>
          <a:p>
            <a:pPr lvl="1"/>
            <a:r>
              <a:rPr lang="zh-CN" altLang="zh-CN" smtClean="0">
                <a:solidFill>
                  <a:srgbClr val="C00000"/>
                </a:solidFill>
              </a:rPr>
              <a:t>公司里面，报销个单据需要经过流程</a:t>
            </a:r>
            <a:r>
              <a:rPr lang="zh-CN" altLang="en-US" smtClean="0">
                <a:solidFill>
                  <a:srgbClr val="C00000"/>
                </a:solidFill>
              </a:rPr>
              <a:t>：</a:t>
            </a:r>
            <a:endParaRPr lang="zh-CN" altLang="zh-CN" smtClean="0">
              <a:solidFill>
                <a:srgbClr val="C00000"/>
              </a:solidFill>
            </a:endParaRPr>
          </a:p>
          <a:p>
            <a:pPr lvl="2"/>
            <a:r>
              <a:rPr lang="zh-CN" altLang="zh-CN" smtClean="0">
                <a:solidFill>
                  <a:srgbClr val="C00000"/>
                </a:solidFill>
              </a:rPr>
              <a:t>申请人填单申请，申请给经理</a:t>
            </a:r>
            <a:endParaRPr lang="zh-CN" altLang="zh-CN" smtClean="0">
              <a:solidFill>
                <a:srgbClr val="C00000"/>
              </a:solidFill>
            </a:endParaRPr>
          </a:p>
          <a:p>
            <a:pPr lvl="2"/>
            <a:r>
              <a:rPr lang="zh-CN" altLang="en-US" smtClean="0">
                <a:solidFill>
                  <a:srgbClr val="C00000"/>
                </a:solidFill>
              </a:rPr>
              <a:t>小于</a:t>
            </a:r>
            <a:r>
              <a:rPr lang="en-US" altLang="zh-CN" smtClean="0">
                <a:solidFill>
                  <a:srgbClr val="C00000"/>
                </a:solidFill>
              </a:rPr>
              <a:t>1000</a:t>
            </a:r>
            <a:r>
              <a:rPr lang="zh-CN" altLang="en-US" smtClean="0">
                <a:solidFill>
                  <a:srgbClr val="C00000"/>
                </a:solidFill>
              </a:rPr>
              <a:t>，</a:t>
            </a:r>
            <a:r>
              <a:rPr lang="zh-CN" altLang="zh-CN" smtClean="0">
                <a:solidFill>
                  <a:srgbClr val="C00000"/>
                </a:solidFill>
              </a:rPr>
              <a:t>经理审查。</a:t>
            </a:r>
            <a:endParaRPr lang="en-US" altLang="zh-CN" smtClean="0">
              <a:solidFill>
                <a:srgbClr val="C00000"/>
              </a:solidFill>
            </a:endParaRPr>
          </a:p>
          <a:p>
            <a:pPr lvl="2"/>
            <a:r>
              <a:rPr lang="zh-CN" altLang="zh-CN" smtClean="0">
                <a:solidFill>
                  <a:srgbClr val="C00000"/>
                </a:solidFill>
              </a:rPr>
              <a:t>超过</a:t>
            </a:r>
            <a:r>
              <a:rPr lang="en-US" altLang="zh-CN" smtClean="0">
                <a:solidFill>
                  <a:srgbClr val="C00000"/>
                </a:solidFill>
              </a:rPr>
              <a:t>1000</a:t>
            </a:r>
            <a:r>
              <a:rPr lang="zh-CN" altLang="zh-CN" smtClean="0">
                <a:solidFill>
                  <a:srgbClr val="C00000"/>
                </a:solidFill>
              </a:rPr>
              <a:t>，交给总经理审批。</a:t>
            </a:r>
            <a:endParaRPr lang="zh-CN" altLang="zh-CN" smtClean="0">
              <a:solidFill>
                <a:srgbClr val="C00000"/>
              </a:solidFill>
            </a:endParaRPr>
          </a:p>
          <a:p>
            <a:pPr lvl="2"/>
            <a:r>
              <a:rPr lang="zh-CN" altLang="zh-CN" smtClean="0">
                <a:solidFill>
                  <a:srgbClr val="C00000"/>
                </a:solidFill>
              </a:rPr>
              <a:t>总经理审批通过</a:t>
            </a:r>
            <a:endParaRPr lang="en-US" altLang="zh-CN" smtClean="0">
              <a:solidFill>
                <a:srgbClr val="C00000"/>
              </a:solidFill>
            </a:endParaRPr>
          </a:p>
          <a:p>
            <a:pPr lvl="1"/>
            <a:r>
              <a:rPr lang="zh-CN" altLang="en-US" smtClean="0">
                <a:solidFill>
                  <a:srgbClr val="7030A0"/>
                </a:solidFill>
              </a:rPr>
              <a:t>公司里面，请假条的审批过程：</a:t>
            </a:r>
            <a:endParaRPr lang="en-US" altLang="zh-CN" smtClean="0">
              <a:solidFill>
                <a:srgbClr val="7030A0"/>
              </a:solidFill>
            </a:endParaRPr>
          </a:p>
          <a:p>
            <a:pPr lvl="2"/>
            <a:r>
              <a:rPr lang="zh-CN" altLang="en-US" smtClean="0">
                <a:solidFill>
                  <a:srgbClr val="7030A0"/>
                </a:solidFill>
              </a:rPr>
              <a:t>如果请假天数小于</a:t>
            </a:r>
            <a:r>
              <a:rPr lang="en-US" altLang="zh-CN" smtClean="0">
                <a:solidFill>
                  <a:srgbClr val="7030A0"/>
                </a:solidFill>
              </a:rPr>
              <a:t>3</a:t>
            </a:r>
            <a:r>
              <a:rPr lang="zh-CN" altLang="en-US" smtClean="0">
                <a:solidFill>
                  <a:srgbClr val="7030A0"/>
                </a:solidFill>
              </a:rPr>
              <a:t>天，主任审批</a:t>
            </a:r>
            <a:endParaRPr lang="en-US" altLang="zh-CN" smtClean="0">
              <a:solidFill>
                <a:srgbClr val="7030A0"/>
              </a:solidFill>
            </a:endParaRPr>
          </a:p>
          <a:p>
            <a:pPr lvl="2"/>
            <a:r>
              <a:rPr lang="zh-CN" altLang="en-US" smtClean="0">
                <a:solidFill>
                  <a:srgbClr val="7030A0"/>
                </a:solidFill>
              </a:rPr>
              <a:t>如果请假天数大于等于</a:t>
            </a:r>
            <a:r>
              <a:rPr lang="en-US" altLang="zh-CN" smtClean="0">
                <a:solidFill>
                  <a:srgbClr val="7030A0"/>
                </a:solidFill>
              </a:rPr>
              <a:t>3</a:t>
            </a:r>
            <a:r>
              <a:rPr lang="zh-CN" altLang="en-US" smtClean="0">
                <a:solidFill>
                  <a:srgbClr val="7030A0"/>
                </a:solidFill>
              </a:rPr>
              <a:t>天，小于</a:t>
            </a:r>
            <a:r>
              <a:rPr lang="en-US" altLang="zh-CN" smtClean="0">
                <a:solidFill>
                  <a:srgbClr val="7030A0"/>
                </a:solidFill>
              </a:rPr>
              <a:t>10</a:t>
            </a:r>
            <a:r>
              <a:rPr lang="zh-CN" altLang="en-US" smtClean="0">
                <a:solidFill>
                  <a:srgbClr val="7030A0"/>
                </a:solidFill>
              </a:rPr>
              <a:t>天，经理审批</a:t>
            </a:r>
            <a:endParaRPr lang="en-US" altLang="zh-CN" smtClean="0">
              <a:solidFill>
                <a:srgbClr val="7030A0"/>
              </a:solidFill>
            </a:endParaRPr>
          </a:p>
          <a:p>
            <a:pPr lvl="2"/>
            <a:r>
              <a:rPr lang="zh-CN" altLang="en-US" smtClean="0">
                <a:solidFill>
                  <a:srgbClr val="7030A0"/>
                </a:solidFill>
              </a:rPr>
              <a:t>如果大于等于</a:t>
            </a:r>
            <a:r>
              <a:rPr lang="en-US" altLang="zh-CN" smtClean="0">
                <a:solidFill>
                  <a:srgbClr val="7030A0"/>
                </a:solidFill>
              </a:rPr>
              <a:t>10</a:t>
            </a:r>
            <a:r>
              <a:rPr lang="zh-CN" altLang="en-US" smtClean="0">
                <a:solidFill>
                  <a:srgbClr val="7030A0"/>
                </a:solidFill>
              </a:rPr>
              <a:t>天，小于</a:t>
            </a:r>
            <a:r>
              <a:rPr lang="en-US" altLang="zh-CN" smtClean="0">
                <a:solidFill>
                  <a:srgbClr val="7030A0"/>
                </a:solidFill>
              </a:rPr>
              <a:t>30</a:t>
            </a:r>
            <a:r>
              <a:rPr lang="zh-CN" altLang="en-US" smtClean="0">
                <a:solidFill>
                  <a:srgbClr val="7030A0"/>
                </a:solidFill>
              </a:rPr>
              <a:t>天，总经理审批</a:t>
            </a:r>
            <a:endParaRPr lang="en-US" altLang="zh-CN" smtClean="0">
              <a:solidFill>
                <a:srgbClr val="7030A0"/>
              </a:solidFill>
            </a:endParaRPr>
          </a:p>
          <a:p>
            <a:pPr lvl="2"/>
            <a:r>
              <a:rPr lang="zh-CN" altLang="en-US" smtClean="0">
                <a:solidFill>
                  <a:srgbClr val="7030A0"/>
                </a:solidFill>
              </a:rPr>
              <a:t>如果大于等于</a:t>
            </a:r>
            <a:r>
              <a:rPr lang="en-US" altLang="zh-CN" smtClean="0">
                <a:solidFill>
                  <a:srgbClr val="7030A0"/>
                </a:solidFill>
              </a:rPr>
              <a:t>30</a:t>
            </a:r>
            <a:r>
              <a:rPr lang="zh-CN" altLang="en-US" smtClean="0">
                <a:solidFill>
                  <a:srgbClr val="7030A0"/>
                </a:solidFill>
              </a:rPr>
              <a:t>天，提示拒绝</a:t>
            </a:r>
            <a:endParaRPr lang="zh-CN" altLang="zh-CN" smtClean="0">
              <a:solidFill>
                <a:srgbClr val="7030A0"/>
              </a:solidFill>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责任链</a:t>
            </a:r>
            <a:r>
              <a:rPr lang="zh-CN" altLang="en-US" smtClean="0"/>
              <a:t>模式</a:t>
            </a:r>
            <a:r>
              <a:rPr lang="en-US" altLang="zh-CN">
                <a:solidFill>
                  <a:srgbClr val="CCCCCC"/>
                </a:solidFill>
              </a:rPr>
              <a:t>chain of responsibility</a:t>
            </a:r>
            <a:endParaRPr lang="zh-CN" altLang="en-US" smtClean="0">
              <a:solidFill>
                <a:srgbClr val="CCCCCC"/>
              </a:solidFill>
            </a:endParaRPr>
          </a:p>
        </p:txBody>
      </p:sp>
      <p:sp>
        <p:nvSpPr>
          <p:cNvPr id="25603" name="内容占位符 2"/>
          <p:cNvSpPr>
            <a:spLocks noGrp="1"/>
          </p:cNvSpPr>
          <p:nvPr>
            <p:ph idx="1"/>
          </p:nvPr>
        </p:nvSpPr>
        <p:spPr>
          <a:xfrm>
            <a:off x="142875" y="1000125"/>
            <a:ext cx="8786813" cy="5073650"/>
          </a:xfrm>
        </p:spPr>
        <p:txBody>
          <a:bodyPr/>
          <a:lstStyle/>
          <a:p>
            <a:r>
              <a:rPr lang="zh-CN" altLang="zh-CN"/>
              <a:t>场景：</a:t>
            </a:r>
            <a:endParaRPr lang="zh-CN" altLang="zh-CN"/>
          </a:p>
          <a:p>
            <a:pPr lvl="1"/>
            <a:r>
              <a:rPr lang="zh-CN" altLang="zh-CN" smtClean="0">
                <a:solidFill>
                  <a:srgbClr val="C00000"/>
                </a:solidFill>
              </a:rPr>
              <a:t>公司里面，报销个单据需要经过流程</a:t>
            </a:r>
            <a:r>
              <a:rPr lang="zh-CN" altLang="en-US" smtClean="0">
                <a:solidFill>
                  <a:srgbClr val="C00000"/>
                </a:solidFill>
              </a:rPr>
              <a:t>：</a:t>
            </a:r>
            <a:endParaRPr lang="zh-CN" altLang="zh-CN" smtClean="0">
              <a:solidFill>
                <a:srgbClr val="C00000"/>
              </a:solidFill>
            </a:endParaRPr>
          </a:p>
          <a:p>
            <a:pPr lvl="2"/>
            <a:r>
              <a:rPr lang="zh-CN" altLang="zh-CN" smtClean="0">
                <a:solidFill>
                  <a:srgbClr val="C00000"/>
                </a:solidFill>
              </a:rPr>
              <a:t>申请人填单申请，申请给经理</a:t>
            </a:r>
            <a:endParaRPr lang="zh-CN" altLang="zh-CN" smtClean="0">
              <a:solidFill>
                <a:srgbClr val="C00000"/>
              </a:solidFill>
            </a:endParaRPr>
          </a:p>
          <a:p>
            <a:pPr lvl="2"/>
            <a:r>
              <a:rPr lang="zh-CN" altLang="en-US" smtClean="0">
                <a:solidFill>
                  <a:srgbClr val="C00000"/>
                </a:solidFill>
              </a:rPr>
              <a:t>小于</a:t>
            </a:r>
            <a:r>
              <a:rPr lang="en-US" altLang="zh-CN" smtClean="0">
                <a:solidFill>
                  <a:srgbClr val="C00000"/>
                </a:solidFill>
              </a:rPr>
              <a:t>1000</a:t>
            </a:r>
            <a:r>
              <a:rPr lang="zh-CN" altLang="en-US" smtClean="0">
                <a:solidFill>
                  <a:srgbClr val="C00000"/>
                </a:solidFill>
              </a:rPr>
              <a:t>，</a:t>
            </a:r>
            <a:r>
              <a:rPr lang="zh-CN" altLang="zh-CN" smtClean="0">
                <a:solidFill>
                  <a:srgbClr val="C00000"/>
                </a:solidFill>
              </a:rPr>
              <a:t>经理审查。</a:t>
            </a:r>
            <a:endParaRPr lang="en-US" altLang="zh-CN" smtClean="0">
              <a:solidFill>
                <a:srgbClr val="C00000"/>
              </a:solidFill>
            </a:endParaRPr>
          </a:p>
          <a:p>
            <a:pPr lvl="2"/>
            <a:r>
              <a:rPr lang="zh-CN" altLang="zh-CN" smtClean="0">
                <a:solidFill>
                  <a:srgbClr val="C00000"/>
                </a:solidFill>
              </a:rPr>
              <a:t>超过</a:t>
            </a:r>
            <a:r>
              <a:rPr lang="en-US" altLang="zh-CN" smtClean="0">
                <a:solidFill>
                  <a:srgbClr val="C00000"/>
                </a:solidFill>
              </a:rPr>
              <a:t>1000</a:t>
            </a:r>
            <a:r>
              <a:rPr lang="zh-CN" altLang="zh-CN" smtClean="0">
                <a:solidFill>
                  <a:srgbClr val="C00000"/>
                </a:solidFill>
              </a:rPr>
              <a:t>，交给总经理审批。</a:t>
            </a:r>
            <a:endParaRPr lang="zh-CN" altLang="zh-CN" smtClean="0">
              <a:solidFill>
                <a:srgbClr val="C00000"/>
              </a:solidFill>
            </a:endParaRPr>
          </a:p>
          <a:p>
            <a:pPr lvl="2"/>
            <a:r>
              <a:rPr lang="zh-CN" altLang="zh-CN" smtClean="0">
                <a:solidFill>
                  <a:srgbClr val="C00000"/>
                </a:solidFill>
              </a:rPr>
              <a:t>总经理审批通过</a:t>
            </a:r>
            <a:endParaRPr lang="en-US" altLang="zh-CN" smtClean="0">
              <a:solidFill>
                <a:srgbClr val="C00000"/>
              </a:solidFill>
            </a:endParaRPr>
          </a:p>
          <a:p>
            <a:pPr lvl="1"/>
            <a:r>
              <a:rPr lang="zh-CN" altLang="en-US" smtClean="0">
                <a:solidFill>
                  <a:srgbClr val="7030A0"/>
                </a:solidFill>
              </a:rPr>
              <a:t>公司里面，请假条的审批过程：</a:t>
            </a:r>
            <a:endParaRPr lang="en-US" altLang="zh-CN" smtClean="0">
              <a:solidFill>
                <a:srgbClr val="7030A0"/>
              </a:solidFill>
            </a:endParaRPr>
          </a:p>
          <a:p>
            <a:pPr lvl="2"/>
            <a:r>
              <a:rPr lang="zh-CN" altLang="en-US" smtClean="0">
                <a:solidFill>
                  <a:srgbClr val="7030A0"/>
                </a:solidFill>
              </a:rPr>
              <a:t>如果请假天数小于</a:t>
            </a:r>
            <a:r>
              <a:rPr lang="en-US" altLang="zh-CN" smtClean="0">
                <a:solidFill>
                  <a:srgbClr val="7030A0"/>
                </a:solidFill>
              </a:rPr>
              <a:t>3</a:t>
            </a:r>
            <a:r>
              <a:rPr lang="zh-CN" altLang="en-US" smtClean="0">
                <a:solidFill>
                  <a:srgbClr val="7030A0"/>
                </a:solidFill>
              </a:rPr>
              <a:t>天，主任审批</a:t>
            </a:r>
            <a:endParaRPr lang="en-US" altLang="zh-CN" smtClean="0">
              <a:solidFill>
                <a:srgbClr val="7030A0"/>
              </a:solidFill>
            </a:endParaRPr>
          </a:p>
          <a:p>
            <a:pPr lvl="2"/>
            <a:r>
              <a:rPr lang="zh-CN" altLang="en-US" smtClean="0">
                <a:solidFill>
                  <a:srgbClr val="7030A0"/>
                </a:solidFill>
              </a:rPr>
              <a:t>如果请假天数大于等于</a:t>
            </a:r>
            <a:r>
              <a:rPr lang="en-US" altLang="zh-CN" smtClean="0">
                <a:solidFill>
                  <a:srgbClr val="7030A0"/>
                </a:solidFill>
              </a:rPr>
              <a:t>3</a:t>
            </a:r>
            <a:r>
              <a:rPr lang="zh-CN" altLang="en-US" smtClean="0">
                <a:solidFill>
                  <a:srgbClr val="7030A0"/>
                </a:solidFill>
              </a:rPr>
              <a:t>天，小于</a:t>
            </a:r>
            <a:r>
              <a:rPr lang="en-US" altLang="zh-CN" smtClean="0">
                <a:solidFill>
                  <a:srgbClr val="7030A0"/>
                </a:solidFill>
              </a:rPr>
              <a:t>10</a:t>
            </a:r>
            <a:r>
              <a:rPr lang="zh-CN" altLang="en-US" smtClean="0">
                <a:solidFill>
                  <a:srgbClr val="7030A0"/>
                </a:solidFill>
              </a:rPr>
              <a:t>天，经理审批</a:t>
            </a:r>
            <a:endParaRPr lang="en-US" altLang="zh-CN" smtClean="0">
              <a:solidFill>
                <a:srgbClr val="7030A0"/>
              </a:solidFill>
            </a:endParaRPr>
          </a:p>
          <a:p>
            <a:pPr lvl="2"/>
            <a:r>
              <a:rPr lang="zh-CN" altLang="en-US" smtClean="0">
                <a:solidFill>
                  <a:srgbClr val="7030A0"/>
                </a:solidFill>
              </a:rPr>
              <a:t>如果大于等于</a:t>
            </a:r>
            <a:r>
              <a:rPr lang="en-US" altLang="zh-CN" smtClean="0">
                <a:solidFill>
                  <a:srgbClr val="7030A0"/>
                </a:solidFill>
              </a:rPr>
              <a:t>10</a:t>
            </a:r>
            <a:r>
              <a:rPr lang="zh-CN" altLang="en-US" smtClean="0">
                <a:solidFill>
                  <a:srgbClr val="7030A0"/>
                </a:solidFill>
              </a:rPr>
              <a:t>天，小于</a:t>
            </a:r>
            <a:r>
              <a:rPr lang="en-US" altLang="zh-CN" smtClean="0">
                <a:solidFill>
                  <a:srgbClr val="7030A0"/>
                </a:solidFill>
              </a:rPr>
              <a:t>30</a:t>
            </a:r>
            <a:r>
              <a:rPr lang="zh-CN" altLang="en-US" smtClean="0">
                <a:solidFill>
                  <a:srgbClr val="7030A0"/>
                </a:solidFill>
              </a:rPr>
              <a:t>天，总经理审批</a:t>
            </a:r>
            <a:endParaRPr lang="en-US" altLang="zh-CN" smtClean="0">
              <a:solidFill>
                <a:srgbClr val="7030A0"/>
              </a:solidFill>
            </a:endParaRPr>
          </a:p>
          <a:p>
            <a:pPr lvl="2"/>
            <a:r>
              <a:rPr lang="zh-CN" altLang="en-US" smtClean="0">
                <a:solidFill>
                  <a:srgbClr val="7030A0"/>
                </a:solidFill>
              </a:rPr>
              <a:t>如果大于等于</a:t>
            </a:r>
            <a:r>
              <a:rPr lang="en-US" altLang="zh-CN" smtClean="0">
                <a:solidFill>
                  <a:srgbClr val="7030A0"/>
                </a:solidFill>
              </a:rPr>
              <a:t>30</a:t>
            </a:r>
            <a:r>
              <a:rPr lang="zh-CN" altLang="en-US" smtClean="0">
                <a:solidFill>
                  <a:srgbClr val="7030A0"/>
                </a:solidFill>
              </a:rPr>
              <a:t>天，提示拒绝</a:t>
            </a:r>
            <a:endParaRPr lang="zh-CN" altLang="zh-CN" smtClean="0">
              <a:solidFill>
                <a:srgbClr val="7030A0"/>
              </a:solidFill>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责任链</a:t>
            </a:r>
            <a:r>
              <a:rPr lang="zh-CN" altLang="en-US" smtClean="0"/>
              <a:t>模式</a:t>
            </a:r>
            <a:r>
              <a:rPr lang="en-US" altLang="zh-CN">
                <a:solidFill>
                  <a:srgbClr val="CCCCCC"/>
                </a:solidFill>
              </a:rPr>
              <a:t>chain of responsibility</a:t>
            </a:r>
            <a:endParaRPr lang="zh-CN" altLang="en-US" smtClean="0">
              <a:solidFill>
                <a:srgbClr val="CCCCCC"/>
              </a:solidFill>
            </a:endParaRPr>
          </a:p>
        </p:txBody>
      </p:sp>
      <p:sp>
        <p:nvSpPr>
          <p:cNvPr id="25603" name="内容占位符 2"/>
          <p:cNvSpPr>
            <a:spLocks noGrp="1"/>
          </p:cNvSpPr>
          <p:nvPr>
            <p:ph idx="1"/>
          </p:nvPr>
        </p:nvSpPr>
        <p:spPr>
          <a:xfrm>
            <a:off x="142875" y="1000125"/>
            <a:ext cx="8786813" cy="5073650"/>
          </a:xfrm>
        </p:spPr>
        <p:txBody>
          <a:bodyPr/>
          <a:lstStyle/>
          <a:p>
            <a:r>
              <a:rPr lang="zh-CN" altLang="zh-CN"/>
              <a:t>场景：</a:t>
            </a:r>
            <a:endParaRPr lang="zh-CN" altLang="zh-CN"/>
          </a:p>
          <a:p>
            <a:pPr lvl="1"/>
            <a:r>
              <a:rPr lang="zh-CN" altLang="zh-CN" smtClean="0">
                <a:solidFill>
                  <a:srgbClr val="C00000"/>
                </a:solidFill>
              </a:rPr>
              <a:t>公司里面，</a:t>
            </a:r>
            <a:r>
              <a:rPr lang="en-US" altLang="zh-CN" smtClean="0">
                <a:solidFill>
                  <a:srgbClr val="C00000"/>
                </a:solidFill>
              </a:rPr>
              <a:t>SCM(Supply  Chain  Management</a:t>
            </a:r>
            <a:r>
              <a:rPr lang="zh-CN" altLang="en-US" smtClean="0">
                <a:solidFill>
                  <a:srgbClr val="C00000"/>
                </a:solidFill>
              </a:rPr>
              <a:t>供应链管理</a:t>
            </a:r>
            <a:r>
              <a:rPr lang="en-US" altLang="zh-CN" smtClean="0">
                <a:solidFill>
                  <a:srgbClr val="C00000"/>
                </a:solidFill>
              </a:rPr>
              <a:t>)</a:t>
            </a:r>
            <a:r>
              <a:rPr lang="zh-CN" altLang="en-US" smtClean="0">
                <a:solidFill>
                  <a:srgbClr val="C00000"/>
                </a:solidFill>
              </a:rPr>
              <a:t>系统中，采购审批子系统的设计：</a:t>
            </a:r>
            <a:endParaRPr lang="en-US" altLang="zh-CN" smtClean="0">
              <a:solidFill>
                <a:srgbClr val="C00000"/>
              </a:solidFill>
            </a:endParaRPr>
          </a:p>
          <a:p>
            <a:pPr lvl="2"/>
            <a:r>
              <a:rPr lang="zh-CN" altLang="en-US" smtClean="0">
                <a:solidFill>
                  <a:srgbClr val="C00000"/>
                </a:solidFill>
              </a:rPr>
              <a:t>采购金额小于</a:t>
            </a:r>
            <a:r>
              <a:rPr lang="en-US" altLang="zh-CN" smtClean="0">
                <a:solidFill>
                  <a:srgbClr val="C00000"/>
                </a:solidFill>
              </a:rPr>
              <a:t>5</a:t>
            </a:r>
            <a:r>
              <a:rPr lang="zh-CN" altLang="en-US" smtClean="0">
                <a:solidFill>
                  <a:srgbClr val="C00000"/>
                </a:solidFill>
              </a:rPr>
              <a:t>万，主任审批</a:t>
            </a:r>
            <a:endParaRPr lang="en-US" altLang="zh-CN" smtClean="0">
              <a:solidFill>
                <a:srgbClr val="C00000"/>
              </a:solidFill>
            </a:endParaRPr>
          </a:p>
          <a:p>
            <a:pPr lvl="2"/>
            <a:r>
              <a:rPr lang="zh-CN" altLang="en-US" smtClean="0">
                <a:solidFill>
                  <a:srgbClr val="C00000"/>
                </a:solidFill>
              </a:rPr>
              <a:t>采购金额大于等于</a:t>
            </a:r>
            <a:r>
              <a:rPr lang="en-US" altLang="zh-CN" smtClean="0">
                <a:solidFill>
                  <a:srgbClr val="C00000"/>
                </a:solidFill>
              </a:rPr>
              <a:t>5</a:t>
            </a:r>
            <a:r>
              <a:rPr lang="zh-CN" altLang="en-US" smtClean="0">
                <a:solidFill>
                  <a:srgbClr val="C00000"/>
                </a:solidFill>
              </a:rPr>
              <a:t>万，小于</a:t>
            </a:r>
            <a:r>
              <a:rPr lang="en-US" altLang="zh-CN" smtClean="0">
                <a:solidFill>
                  <a:srgbClr val="C00000"/>
                </a:solidFill>
              </a:rPr>
              <a:t>10</a:t>
            </a:r>
            <a:r>
              <a:rPr lang="zh-CN" altLang="en-US" smtClean="0">
                <a:solidFill>
                  <a:srgbClr val="C00000"/>
                </a:solidFill>
              </a:rPr>
              <a:t>万，经理审批</a:t>
            </a:r>
            <a:endParaRPr lang="en-US" altLang="zh-CN" smtClean="0">
              <a:solidFill>
                <a:srgbClr val="C00000"/>
              </a:solidFill>
            </a:endParaRPr>
          </a:p>
          <a:p>
            <a:pPr lvl="2"/>
            <a:r>
              <a:rPr lang="zh-CN" altLang="en-US" smtClean="0">
                <a:solidFill>
                  <a:srgbClr val="C00000"/>
                </a:solidFill>
              </a:rPr>
              <a:t>采购金额大于等于</a:t>
            </a:r>
            <a:r>
              <a:rPr lang="en-US" altLang="zh-CN" smtClean="0">
                <a:solidFill>
                  <a:srgbClr val="C00000"/>
                </a:solidFill>
              </a:rPr>
              <a:t>10</a:t>
            </a:r>
            <a:r>
              <a:rPr lang="zh-CN" altLang="en-US" smtClean="0">
                <a:solidFill>
                  <a:srgbClr val="C00000"/>
                </a:solidFill>
              </a:rPr>
              <a:t>万，小于</a:t>
            </a:r>
            <a:r>
              <a:rPr lang="en-US" altLang="zh-CN" smtClean="0">
                <a:solidFill>
                  <a:srgbClr val="C00000"/>
                </a:solidFill>
              </a:rPr>
              <a:t>20</a:t>
            </a:r>
            <a:r>
              <a:rPr lang="zh-CN" altLang="en-US" smtClean="0">
                <a:solidFill>
                  <a:srgbClr val="C00000"/>
                </a:solidFill>
              </a:rPr>
              <a:t>万，副总经理审批</a:t>
            </a:r>
            <a:endParaRPr lang="en-US" altLang="zh-CN" smtClean="0">
              <a:solidFill>
                <a:srgbClr val="C00000"/>
              </a:solidFill>
            </a:endParaRPr>
          </a:p>
          <a:p>
            <a:pPr lvl="2"/>
            <a:r>
              <a:rPr lang="zh-CN" altLang="en-US" smtClean="0">
                <a:solidFill>
                  <a:srgbClr val="C00000"/>
                </a:solidFill>
              </a:rPr>
              <a:t>采购金额大于等于</a:t>
            </a:r>
            <a:r>
              <a:rPr lang="en-US" altLang="zh-CN" smtClean="0">
                <a:solidFill>
                  <a:srgbClr val="C00000"/>
                </a:solidFill>
              </a:rPr>
              <a:t>20</a:t>
            </a:r>
            <a:r>
              <a:rPr lang="zh-CN" altLang="en-US" smtClean="0">
                <a:solidFill>
                  <a:srgbClr val="C00000"/>
                </a:solidFill>
              </a:rPr>
              <a:t>万，总经理审批</a:t>
            </a:r>
            <a:endParaRPr lang="zh-CN" altLang="zh-CN" smtClean="0">
              <a:solidFill>
                <a:srgbClr val="C00000"/>
              </a:solidFill>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责任链</a:t>
            </a:r>
            <a:r>
              <a:rPr lang="zh-CN" altLang="en-US" smtClean="0"/>
              <a:t>模式</a:t>
            </a:r>
            <a:r>
              <a:rPr lang="en-US" altLang="zh-CN">
                <a:solidFill>
                  <a:srgbClr val="CCCCCC"/>
                </a:solidFill>
              </a:rPr>
              <a:t>chain of responsibility</a:t>
            </a:r>
            <a:endParaRPr lang="zh-CN" altLang="en-US" smtClean="0">
              <a:solidFill>
                <a:srgbClr val="CCCCCC"/>
              </a:solidFill>
            </a:endParaRPr>
          </a:p>
        </p:txBody>
      </p:sp>
      <p:sp>
        <p:nvSpPr>
          <p:cNvPr id="25603" name="内容占位符 2"/>
          <p:cNvSpPr>
            <a:spLocks noGrp="1"/>
          </p:cNvSpPr>
          <p:nvPr>
            <p:ph idx="1"/>
          </p:nvPr>
        </p:nvSpPr>
        <p:spPr>
          <a:xfrm>
            <a:off x="142875" y="1000125"/>
            <a:ext cx="8786813" cy="5073650"/>
          </a:xfrm>
        </p:spPr>
        <p:txBody>
          <a:bodyPr/>
          <a:lstStyle/>
          <a:p>
            <a:r>
              <a:rPr lang="zh-CN" altLang="en-US" smtClean="0">
                <a:solidFill>
                  <a:srgbClr val="7030A0"/>
                </a:solidFill>
              </a:rPr>
              <a:t>请假条审批流程</a:t>
            </a:r>
            <a:r>
              <a:rPr lang="zh-CN" altLang="en-US">
                <a:solidFill>
                  <a:srgbClr val="7030A0"/>
                </a:solidFill>
              </a:rPr>
              <a:t>案例</a:t>
            </a:r>
            <a:endParaRPr lang="zh-CN" altLang="zh-CN" smtClean="0">
              <a:solidFill>
                <a:srgbClr val="7030A0"/>
              </a:solidFill>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009383"/>
            <a:ext cx="9144000" cy="2839233"/>
          </a:xfrm>
          <a:prstGeom prst="rect">
            <a:avLst/>
          </a:prstGeom>
        </p:spPr>
      </p:pic>
      <p:cxnSp>
        <p:nvCxnSpPr>
          <p:cNvPr id="4" name="直接箭头连接符 3"/>
          <p:cNvCxnSpPr/>
          <p:nvPr/>
        </p:nvCxnSpPr>
        <p:spPr>
          <a:xfrm flipV="1">
            <a:off x="5724128" y="1556792"/>
            <a:ext cx="1080120" cy="86409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5" name="文本框 4"/>
          <p:cNvSpPr txBox="1"/>
          <p:nvPr/>
        </p:nvSpPr>
        <p:spPr>
          <a:xfrm>
            <a:off x="6804248" y="1395406"/>
            <a:ext cx="1843774" cy="30777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zh-CN" altLang="en-US" smtClean="0"/>
              <a:t>抽象处理者</a:t>
            </a:r>
            <a:r>
              <a:rPr lang="en-US" altLang="zh-CN" smtClean="0"/>
              <a:t>(Handler)</a:t>
            </a:r>
            <a:endParaRPr lang="zh-CN" altLang="en-US"/>
          </a:p>
        </p:txBody>
      </p:sp>
      <p:sp>
        <p:nvSpPr>
          <p:cNvPr id="8" name="文本框 7"/>
          <p:cNvSpPr txBox="1"/>
          <p:nvPr/>
        </p:nvSpPr>
        <p:spPr>
          <a:xfrm>
            <a:off x="4067944" y="5765998"/>
            <a:ext cx="2553904" cy="30777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zh-CN" altLang="en-US"/>
              <a:t>具体</a:t>
            </a:r>
            <a:r>
              <a:rPr lang="zh-CN" altLang="en-US" smtClean="0"/>
              <a:t>处理者</a:t>
            </a:r>
            <a:r>
              <a:rPr lang="en-US" altLang="zh-CN" smtClean="0"/>
              <a:t>(ConcreteHandler)</a:t>
            </a:r>
            <a:endParaRPr lang="zh-CN" altLang="en-US"/>
          </a:p>
        </p:txBody>
      </p:sp>
      <p:cxnSp>
        <p:nvCxnSpPr>
          <p:cNvPr id="9" name="直接箭头连接符 8"/>
          <p:cNvCxnSpPr/>
          <p:nvPr/>
        </p:nvCxnSpPr>
        <p:spPr>
          <a:xfrm>
            <a:off x="3019071" y="4882373"/>
            <a:ext cx="1264897" cy="8836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 name="直接箭头连接符 10"/>
          <p:cNvCxnSpPr/>
          <p:nvPr/>
        </p:nvCxnSpPr>
        <p:spPr>
          <a:xfrm>
            <a:off x="5332841" y="4882373"/>
            <a:ext cx="33759" cy="8836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 name="直接箭头连接符 13"/>
          <p:cNvCxnSpPr/>
          <p:nvPr/>
        </p:nvCxnSpPr>
        <p:spPr>
          <a:xfrm flipH="1">
            <a:off x="6082391" y="4865494"/>
            <a:ext cx="1643744" cy="85844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责任链</a:t>
            </a:r>
            <a:r>
              <a:rPr lang="zh-CN" altLang="en-US" smtClean="0"/>
              <a:t>模式</a:t>
            </a:r>
            <a:r>
              <a:rPr lang="en-US" altLang="zh-CN">
                <a:solidFill>
                  <a:srgbClr val="CCCCCC"/>
                </a:solidFill>
              </a:rPr>
              <a:t>chain of responsibility</a:t>
            </a:r>
            <a:endParaRPr lang="zh-CN" altLang="en-US" smtClean="0">
              <a:solidFill>
                <a:srgbClr val="CCCCCC"/>
              </a:solidFill>
            </a:endParaRPr>
          </a:p>
        </p:txBody>
      </p:sp>
      <p:sp>
        <p:nvSpPr>
          <p:cNvPr id="25603" name="内容占位符 2"/>
          <p:cNvSpPr>
            <a:spLocks noGrp="1"/>
          </p:cNvSpPr>
          <p:nvPr>
            <p:ph idx="1"/>
          </p:nvPr>
        </p:nvSpPr>
        <p:spPr>
          <a:xfrm>
            <a:off x="142875" y="1000125"/>
            <a:ext cx="8786813" cy="5073650"/>
          </a:xfrm>
        </p:spPr>
        <p:txBody>
          <a:bodyPr/>
          <a:lstStyle/>
          <a:p>
            <a:r>
              <a:rPr lang="zh-CN" altLang="en-US" smtClean="0">
                <a:solidFill>
                  <a:srgbClr val="7030A0"/>
                </a:solidFill>
              </a:rPr>
              <a:t>添加新的处理对象：</a:t>
            </a:r>
            <a:endParaRPr lang="en-US" altLang="zh-CN" smtClean="0">
              <a:solidFill>
                <a:srgbClr val="7030A0"/>
              </a:solidFill>
            </a:endParaRPr>
          </a:p>
          <a:p>
            <a:pPr lvl="1"/>
            <a:r>
              <a:rPr lang="zh-CN" altLang="en-US" smtClean="0">
                <a:solidFill>
                  <a:srgbClr val="7030A0"/>
                </a:solidFill>
              </a:rPr>
              <a:t>由于责任链的创建完全在客户端，因此新增新的具体处理者对原有类库没有任何影响，只需添加新的类，然后在客户端调用时添加即可。符合开闭原则。</a:t>
            </a:r>
            <a:endParaRPr lang="en-US" altLang="zh-CN" smtClean="0">
              <a:solidFill>
                <a:srgbClr val="7030A0"/>
              </a:solidFill>
            </a:endParaRPr>
          </a:p>
          <a:p>
            <a:pPr lvl="1"/>
            <a:r>
              <a:rPr lang="zh-CN" altLang="en-US" smtClean="0">
                <a:solidFill>
                  <a:srgbClr val="7030A0"/>
                </a:solidFill>
              </a:rPr>
              <a:t>案例：</a:t>
            </a:r>
            <a:endParaRPr lang="en-US" altLang="zh-CN" smtClean="0">
              <a:solidFill>
                <a:srgbClr val="7030A0"/>
              </a:solidFill>
            </a:endParaRPr>
          </a:p>
          <a:p>
            <a:pPr lvl="2"/>
            <a:r>
              <a:rPr lang="zh-CN" altLang="en-US" smtClean="0">
                <a:solidFill>
                  <a:srgbClr val="7030A0"/>
                </a:solidFill>
              </a:rPr>
              <a:t>我们可以在请假处理流程中，增加新的</a:t>
            </a:r>
            <a:r>
              <a:rPr lang="zh-CN" altLang="en-US">
                <a:solidFill>
                  <a:srgbClr val="7030A0"/>
                </a:solidFill>
              </a:rPr>
              <a:t>“</a:t>
            </a:r>
            <a:r>
              <a:rPr lang="zh-CN" altLang="en-US" smtClean="0">
                <a:solidFill>
                  <a:srgbClr val="7030A0"/>
                </a:solidFill>
              </a:rPr>
              <a:t>副总经理</a:t>
            </a:r>
            <a:r>
              <a:rPr lang="en-US" altLang="zh-CN" smtClean="0">
                <a:solidFill>
                  <a:srgbClr val="7030A0"/>
                </a:solidFill>
              </a:rPr>
              <a:t>”</a:t>
            </a:r>
            <a:r>
              <a:rPr lang="zh-CN" altLang="en-US" smtClean="0">
                <a:solidFill>
                  <a:srgbClr val="7030A0"/>
                </a:solidFill>
              </a:rPr>
              <a:t>角色，审批大于等于</a:t>
            </a:r>
            <a:r>
              <a:rPr lang="en-US" altLang="zh-CN" smtClean="0">
                <a:solidFill>
                  <a:srgbClr val="7030A0"/>
                </a:solidFill>
              </a:rPr>
              <a:t>10</a:t>
            </a:r>
            <a:r>
              <a:rPr lang="zh-CN" altLang="en-US" smtClean="0">
                <a:solidFill>
                  <a:srgbClr val="7030A0"/>
                </a:solidFill>
              </a:rPr>
              <a:t>天，小于</a:t>
            </a:r>
            <a:r>
              <a:rPr lang="en-US" altLang="zh-CN" smtClean="0">
                <a:solidFill>
                  <a:srgbClr val="7030A0"/>
                </a:solidFill>
              </a:rPr>
              <a:t>20</a:t>
            </a:r>
            <a:r>
              <a:rPr lang="zh-CN" altLang="en-US" smtClean="0">
                <a:solidFill>
                  <a:srgbClr val="7030A0"/>
                </a:solidFill>
              </a:rPr>
              <a:t>天的请假。审批流程变为：</a:t>
            </a:r>
            <a:endParaRPr lang="en-US" altLang="zh-CN" smtClean="0">
              <a:solidFill>
                <a:srgbClr val="7030A0"/>
              </a:solidFill>
            </a:endParaRPr>
          </a:p>
          <a:p>
            <a:pPr marL="1714500" lvl="3" indent="-342900">
              <a:buFont typeface="+mj-ea"/>
              <a:buAutoNum type="circleNumDbPlain"/>
            </a:pPr>
            <a:r>
              <a:rPr lang="zh-CN" altLang="en-US">
                <a:solidFill>
                  <a:srgbClr val="7030A0"/>
                </a:solidFill>
              </a:rPr>
              <a:t>如果请假天数小于</a:t>
            </a:r>
            <a:r>
              <a:rPr lang="en-US" altLang="zh-CN">
                <a:solidFill>
                  <a:srgbClr val="7030A0"/>
                </a:solidFill>
              </a:rPr>
              <a:t>3</a:t>
            </a:r>
            <a:r>
              <a:rPr lang="zh-CN" altLang="en-US">
                <a:solidFill>
                  <a:srgbClr val="7030A0"/>
                </a:solidFill>
              </a:rPr>
              <a:t>天，主任审批</a:t>
            </a:r>
            <a:endParaRPr lang="en-US" altLang="zh-CN">
              <a:solidFill>
                <a:srgbClr val="7030A0"/>
              </a:solidFill>
            </a:endParaRPr>
          </a:p>
          <a:p>
            <a:pPr marL="1714500" lvl="3" indent="-342900">
              <a:buFont typeface="+mj-ea"/>
              <a:buAutoNum type="circleNumDbPlain"/>
            </a:pPr>
            <a:r>
              <a:rPr lang="zh-CN" altLang="en-US">
                <a:solidFill>
                  <a:srgbClr val="7030A0"/>
                </a:solidFill>
              </a:rPr>
              <a:t>如果请假天数大于等于</a:t>
            </a:r>
            <a:r>
              <a:rPr lang="en-US" altLang="zh-CN">
                <a:solidFill>
                  <a:srgbClr val="7030A0"/>
                </a:solidFill>
              </a:rPr>
              <a:t>3</a:t>
            </a:r>
            <a:r>
              <a:rPr lang="zh-CN" altLang="en-US">
                <a:solidFill>
                  <a:srgbClr val="7030A0"/>
                </a:solidFill>
              </a:rPr>
              <a:t>天，小于</a:t>
            </a:r>
            <a:r>
              <a:rPr lang="en-US" altLang="zh-CN">
                <a:solidFill>
                  <a:srgbClr val="7030A0"/>
                </a:solidFill>
              </a:rPr>
              <a:t>10</a:t>
            </a:r>
            <a:r>
              <a:rPr lang="zh-CN" altLang="en-US">
                <a:solidFill>
                  <a:srgbClr val="7030A0"/>
                </a:solidFill>
              </a:rPr>
              <a:t>天，经理</a:t>
            </a:r>
            <a:r>
              <a:rPr lang="zh-CN" altLang="en-US" smtClean="0">
                <a:solidFill>
                  <a:srgbClr val="7030A0"/>
                </a:solidFill>
              </a:rPr>
              <a:t>审批</a:t>
            </a:r>
            <a:endParaRPr lang="en-US" altLang="zh-CN" smtClean="0">
              <a:solidFill>
                <a:srgbClr val="7030A0"/>
              </a:solidFill>
            </a:endParaRPr>
          </a:p>
          <a:p>
            <a:pPr marL="1714500" lvl="3" indent="-342900">
              <a:buFont typeface="+mj-ea"/>
              <a:buAutoNum type="circleNumDbPlain"/>
            </a:pPr>
            <a:r>
              <a:rPr lang="zh-CN" altLang="en-US" b="1">
                <a:solidFill>
                  <a:srgbClr val="C00000"/>
                </a:solidFill>
              </a:rPr>
              <a:t>大于等于</a:t>
            </a:r>
            <a:r>
              <a:rPr lang="en-US" altLang="zh-CN" b="1">
                <a:solidFill>
                  <a:srgbClr val="C00000"/>
                </a:solidFill>
              </a:rPr>
              <a:t>10</a:t>
            </a:r>
            <a:r>
              <a:rPr lang="zh-CN" altLang="en-US" b="1">
                <a:solidFill>
                  <a:srgbClr val="C00000"/>
                </a:solidFill>
              </a:rPr>
              <a:t>天，小于</a:t>
            </a:r>
            <a:r>
              <a:rPr lang="en-US" altLang="zh-CN" b="1">
                <a:solidFill>
                  <a:srgbClr val="C00000"/>
                </a:solidFill>
              </a:rPr>
              <a:t>20</a:t>
            </a:r>
            <a:r>
              <a:rPr lang="zh-CN" altLang="en-US" b="1">
                <a:solidFill>
                  <a:srgbClr val="C00000"/>
                </a:solidFill>
              </a:rPr>
              <a:t>天的</a:t>
            </a:r>
            <a:r>
              <a:rPr lang="zh-CN" altLang="en-US" b="1" smtClean="0">
                <a:solidFill>
                  <a:srgbClr val="C00000"/>
                </a:solidFill>
              </a:rPr>
              <a:t>请假，副总经理审批</a:t>
            </a:r>
            <a:endParaRPr lang="en-US" altLang="zh-CN" b="1">
              <a:solidFill>
                <a:srgbClr val="C00000"/>
              </a:solidFill>
            </a:endParaRPr>
          </a:p>
          <a:p>
            <a:pPr marL="1714500" lvl="3" indent="-342900">
              <a:buFont typeface="+mj-ea"/>
              <a:buAutoNum type="circleNumDbPlain"/>
            </a:pPr>
            <a:r>
              <a:rPr lang="zh-CN" altLang="en-US">
                <a:solidFill>
                  <a:srgbClr val="7030A0"/>
                </a:solidFill>
              </a:rPr>
              <a:t>如果大于</a:t>
            </a:r>
            <a:r>
              <a:rPr lang="zh-CN" altLang="en-US" smtClean="0">
                <a:solidFill>
                  <a:srgbClr val="7030A0"/>
                </a:solidFill>
              </a:rPr>
              <a:t>等于</a:t>
            </a:r>
            <a:r>
              <a:rPr lang="en-US" altLang="zh-CN" smtClean="0">
                <a:solidFill>
                  <a:srgbClr val="7030A0"/>
                </a:solidFill>
              </a:rPr>
              <a:t>20</a:t>
            </a:r>
            <a:r>
              <a:rPr lang="zh-CN" altLang="en-US">
                <a:solidFill>
                  <a:srgbClr val="7030A0"/>
                </a:solidFill>
              </a:rPr>
              <a:t>天，小于</a:t>
            </a:r>
            <a:r>
              <a:rPr lang="en-US" altLang="zh-CN">
                <a:solidFill>
                  <a:srgbClr val="7030A0"/>
                </a:solidFill>
              </a:rPr>
              <a:t>30</a:t>
            </a:r>
            <a:r>
              <a:rPr lang="zh-CN" altLang="en-US">
                <a:solidFill>
                  <a:srgbClr val="7030A0"/>
                </a:solidFill>
              </a:rPr>
              <a:t>天，总经理审批</a:t>
            </a:r>
            <a:endParaRPr lang="en-US" altLang="zh-CN">
              <a:solidFill>
                <a:srgbClr val="7030A0"/>
              </a:solidFill>
            </a:endParaRPr>
          </a:p>
          <a:p>
            <a:pPr marL="1714500" lvl="3" indent="-342900">
              <a:buFont typeface="+mj-ea"/>
              <a:buAutoNum type="circleNumDbPlain"/>
            </a:pPr>
            <a:r>
              <a:rPr lang="zh-CN" altLang="en-US">
                <a:solidFill>
                  <a:srgbClr val="7030A0"/>
                </a:solidFill>
              </a:rPr>
              <a:t>如果大于等于</a:t>
            </a:r>
            <a:r>
              <a:rPr lang="en-US" altLang="zh-CN">
                <a:solidFill>
                  <a:srgbClr val="7030A0"/>
                </a:solidFill>
              </a:rPr>
              <a:t>30</a:t>
            </a:r>
            <a:r>
              <a:rPr lang="zh-CN" altLang="en-US">
                <a:solidFill>
                  <a:srgbClr val="7030A0"/>
                </a:solidFill>
              </a:rPr>
              <a:t>天，提示拒绝</a:t>
            </a:r>
            <a:endParaRPr lang="zh-CN" altLang="zh-CN">
              <a:solidFill>
                <a:srgbClr val="7030A0"/>
              </a:solidFill>
            </a:endParaRPr>
          </a:p>
          <a:p>
            <a:pPr lvl="2"/>
            <a:endParaRPr lang="en-US" altLang="zh-CN" smtClean="0">
              <a:solidFill>
                <a:srgbClr val="7030A0"/>
              </a:solidFill>
            </a:endParaRPr>
          </a:p>
          <a:p>
            <a:pPr lvl="2"/>
            <a:endParaRPr lang="zh-CN" altLang="zh-CN" smtClean="0">
              <a:solidFill>
                <a:srgbClr val="7030A0"/>
              </a:solidFill>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责任链</a:t>
            </a:r>
            <a:r>
              <a:rPr lang="zh-CN" altLang="en-US" smtClean="0"/>
              <a:t>模式</a:t>
            </a:r>
            <a:r>
              <a:rPr lang="en-US" altLang="zh-CN">
                <a:solidFill>
                  <a:srgbClr val="CCCCCC"/>
                </a:solidFill>
              </a:rPr>
              <a:t>chain of responsibility</a:t>
            </a:r>
            <a:endParaRPr lang="zh-CN" altLang="en-US" smtClean="0">
              <a:solidFill>
                <a:srgbClr val="CCCCCC"/>
              </a:solidFill>
            </a:endParaRPr>
          </a:p>
        </p:txBody>
      </p:sp>
      <p:sp>
        <p:nvSpPr>
          <p:cNvPr id="25603" name="内容占位符 2"/>
          <p:cNvSpPr>
            <a:spLocks noGrp="1"/>
          </p:cNvSpPr>
          <p:nvPr>
            <p:ph idx="1"/>
          </p:nvPr>
        </p:nvSpPr>
        <p:spPr>
          <a:xfrm>
            <a:off x="142875" y="1000125"/>
            <a:ext cx="8786813" cy="5073650"/>
          </a:xfrm>
        </p:spPr>
        <p:txBody>
          <a:bodyPr/>
          <a:lstStyle/>
          <a:p>
            <a:r>
              <a:rPr lang="zh-CN" altLang="en-US" smtClean="0">
                <a:solidFill>
                  <a:srgbClr val="7030A0"/>
                </a:solidFill>
              </a:rPr>
              <a:t>链表方式定义职责链</a:t>
            </a:r>
            <a:r>
              <a:rPr lang="en-US" altLang="zh-CN" smtClean="0">
                <a:solidFill>
                  <a:srgbClr val="7030A0"/>
                </a:solidFill>
              </a:rPr>
              <a:t>(</a:t>
            </a:r>
            <a:r>
              <a:rPr lang="zh-CN" altLang="en-US" smtClean="0">
                <a:solidFill>
                  <a:srgbClr val="7030A0"/>
                </a:solidFill>
              </a:rPr>
              <a:t>上一个案例</a:t>
            </a:r>
            <a:r>
              <a:rPr lang="en-US" altLang="zh-CN" smtClean="0">
                <a:solidFill>
                  <a:srgbClr val="7030A0"/>
                </a:solidFill>
              </a:rPr>
              <a:t>)</a:t>
            </a:r>
            <a:endParaRPr lang="en-US" altLang="zh-CN" smtClean="0">
              <a:solidFill>
                <a:srgbClr val="7030A0"/>
              </a:solidFill>
            </a:endParaRPr>
          </a:p>
          <a:p>
            <a:r>
              <a:rPr lang="zh-CN" altLang="en-US" smtClean="0">
                <a:solidFill>
                  <a:srgbClr val="7030A0"/>
                </a:solidFill>
              </a:rPr>
              <a:t>非链表方式实现职责链</a:t>
            </a:r>
            <a:endParaRPr lang="en-US" altLang="zh-CN" smtClean="0">
              <a:solidFill>
                <a:srgbClr val="7030A0"/>
              </a:solidFill>
            </a:endParaRPr>
          </a:p>
          <a:p>
            <a:pPr lvl="1"/>
            <a:r>
              <a:rPr lang="zh-CN" altLang="en-US" smtClean="0">
                <a:solidFill>
                  <a:srgbClr val="7030A0"/>
                </a:solidFill>
              </a:rPr>
              <a:t>通过集合、数组生成职责链更加实用！实际上，很多项目中，每个具体的</a:t>
            </a:r>
            <a:r>
              <a:rPr lang="en-US" altLang="zh-CN" smtClean="0">
                <a:solidFill>
                  <a:srgbClr val="7030A0"/>
                </a:solidFill>
              </a:rPr>
              <a:t>Handler</a:t>
            </a:r>
            <a:r>
              <a:rPr lang="zh-CN" altLang="en-US" smtClean="0">
                <a:solidFill>
                  <a:srgbClr val="7030A0"/>
                </a:solidFill>
              </a:rPr>
              <a:t>并不是由开发团队定义的，而是项目上线后由外部单位追加的，所以使用链表方式定义</a:t>
            </a:r>
            <a:r>
              <a:rPr lang="en-US" altLang="zh-CN" smtClean="0">
                <a:solidFill>
                  <a:srgbClr val="7030A0"/>
                </a:solidFill>
              </a:rPr>
              <a:t>COR</a:t>
            </a:r>
            <a:r>
              <a:rPr lang="zh-CN" altLang="en-US" smtClean="0">
                <a:solidFill>
                  <a:srgbClr val="7030A0"/>
                </a:solidFill>
              </a:rPr>
              <a:t>链就很困难。</a:t>
            </a:r>
            <a:endParaRPr lang="en-US" altLang="zh-CN" smtClean="0">
              <a:solidFill>
                <a:srgbClr val="7030A0"/>
              </a:solidFill>
            </a:endParaRPr>
          </a:p>
          <a:p>
            <a:pPr lvl="2"/>
            <a:endParaRPr lang="zh-CN" altLang="zh-CN" smtClean="0">
              <a:solidFill>
                <a:srgbClr val="7030A0"/>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责任链</a:t>
            </a:r>
            <a:r>
              <a:rPr lang="zh-CN" altLang="en-US" smtClean="0"/>
              <a:t>模式</a:t>
            </a:r>
            <a:r>
              <a:rPr lang="en-US" altLang="zh-CN">
                <a:solidFill>
                  <a:srgbClr val="CCCCCC"/>
                </a:solidFill>
              </a:rPr>
              <a:t>chain of responsibility</a:t>
            </a:r>
            <a:endParaRPr lang="zh-CN" altLang="en-US" smtClean="0">
              <a:solidFill>
                <a:srgbClr val="CCCCCC"/>
              </a:solidFill>
            </a:endParaRPr>
          </a:p>
        </p:txBody>
      </p:sp>
      <p:sp>
        <p:nvSpPr>
          <p:cNvPr id="25603" name="内容占位符 2"/>
          <p:cNvSpPr>
            <a:spLocks noGrp="1"/>
          </p:cNvSpPr>
          <p:nvPr>
            <p:ph idx="1"/>
          </p:nvPr>
        </p:nvSpPr>
        <p:spPr>
          <a:xfrm>
            <a:off x="142875" y="1000125"/>
            <a:ext cx="8786813" cy="5073650"/>
          </a:xfrm>
        </p:spPr>
        <p:txBody>
          <a:bodyPr/>
          <a:lstStyle/>
          <a:p>
            <a:r>
              <a:rPr lang="zh-CN" altLang="en-US" smtClean="0">
                <a:solidFill>
                  <a:srgbClr val="7030A0"/>
                </a:solidFill>
              </a:rPr>
              <a:t>开发中常见的场景：</a:t>
            </a:r>
            <a:endParaRPr lang="en-US" altLang="zh-CN" smtClean="0">
              <a:solidFill>
                <a:srgbClr val="7030A0"/>
              </a:solidFill>
            </a:endParaRPr>
          </a:p>
          <a:p>
            <a:pPr lvl="1"/>
            <a:r>
              <a:rPr lang="en-US" altLang="zh-CN" smtClean="0">
                <a:solidFill>
                  <a:srgbClr val="7030A0"/>
                </a:solidFill>
              </a:rPr>
              <a:t>Java</a:t>
            </a:r>
            <a:r>
              <a:rPr lang="zh-CN" altLang="en-US" smtClean="0">
                <a:solidFill>
                  <a:srgbClr val="7030A0"/>
                </a:solidFill>
              </a:rPr>
              <a:t>中，异常机制就是一种责任链模式。一个</a:t>
            </a:r>
            <a:r>
              <a:rPr lang="en-US" altLang="zh-CN" smtClean="0">
                <a:solidFill>
                  <a:srgbClr val="7030A0"/>
                </a:solidFill>
              </a:rPr>
              <a:t>try</a:t>
            </a:r>
            <a:r>
              <a:rPr lang="zh-CN" altLang="en-US" smtClean="0">
                <a:solidFill>
                  <a:srgbClr val="7030A0"/>
                </a:solidFill>
              </a:rPr>
              <a:t>可以对应多个</a:t>
            </a:r>
            <a:r>
              <a:rPr lang="en-US" altLang="zh-CN" smtClean="0">
                <a:solidFill>
                  <a:srgbClr val="7030A0"/>
                </a:solidFill>
              </a:rPr>
              <a:t>catch</a:t>
            </a:r>
            <a:r>
              <a:rPr lang="zh-CN" altLang="en-US" smtClean="0">
                <a:solidFill>
                  <a:srgbClr val="7030A0"/>
                </a:solidFill>
              </a:rPr>
              <a:t>，当第一个</a:t>
            </a:r>
            <a:r>
              <a:rPr lang="en-US" altLang="zh-CN" smtClean="0">
                <a:solidFill>
                  <a:srgbClr val="7030A0"/>
                </a:solidFill>
              </a:rPr>
              <a:t>catch</a:t>
            </a:r>
            <a:r>
              <a:rPr lang="zh-CN" altLang="en-US" smtClean="0">
                <a:solidFill>
                  <a:srgbClr val="7030A0"/>
                </a:solidFill>
              </a:rPr>
              <a:t>不匹配类型，则自动跳到第二个</a:t>
            </a:r>
            <a:r>
              <a:rPr lang="en-US" altLang="zh-CN" smtClean="0">
                <a:solidFill>
                  <a:srgbClr val="7030A0"/>
                </a:solidFill>
              </a:rPr>
              <a:t>catch.</a:t>
            </a:r>
            <a:endParaRPr lang="en-US" altLang="zh-CN" smtClean="0">
              <a:solidFill>
                <a:srgbClr val="7030A0"/>
              </a:solidFill>
            </a:endParaRPr>
          </a:p>
          <a:p>
            <a:pPr lvl="1"/>
            <a:r>
              <a:rPr lang="en-US" altLang="zh-CN" smtClean="0">
                <a:solidFill>
                  <a:srgbClr val="7030A0"/>
                </a:solidFill>
              </a:rPr>
              <a:t>Javascript</a:t>
            </a:r>
            <a:r>
              <a:rPr lang="zh-CN" altLang="en-US" smtClean="0">
                <a:solidFill>
                  <a:srgbClr val="7030A0"/>
                </a:solidFill>
              </a:rPr>
              <a:t>语言中，事件的冒泡和捕获机制。</a:t>
            </a:r>
            <a:r>
              <a:rPr lang="en-US" altLang="zh-CN" smtClean="0">
                <a:solidFill>
                  <a:srgbClr val="7030A0"/>
                </a:solidFill>
              </a:rPr>
              <a:t>Java</a:t>
            </a:r>
            <a:r>
              <a:rPr lang="zh-CN" altLang="en-US" smtClean="0">
                <a:solidFill>
                  <a:srgbClr val="7030A0"/>
                </a:solidFill>
              </a:rPr>
              <a:t>语言中，事件的处理采用观察者模式。</a:t>
            </a:r>
            <a:endParaRPr lang="en-US" altLang="zh-CN" smtClean="0">
              <a:solidFill>
                <a:srgbClr val="7030A0"/>
              </a:solidFill>
            </a:endParaRPr>
          </a:p>
          <a:p>
            <a:pPr lvl="1"/>
            <a:r>
              <a:rPr lang="en-US" altLang="zh-CN" smtClean="0">
                <a:solidFill>
                  <a:srgbClr val="7030A0"/>
                </a:solidFill>
              </a:rPr>
              <a:t>Servlet</a:t>
            </a:r>
            <a:r>
              <a:rPr lang="zh-CN" altLang="en-US" smtClean="0">
                <a:solidFill>
                  <a:srgbClr val="7030A0"/>
                </a:solidFill>
              </a:rPr>
              <a:t>开发中，过滤器的链式处理</a:t>
            </a:r>
            <a:endParaRPr lang="en-US" altLang="zh-CN" smtClean="0">
              <a:solidFill>
                <a:srgbClr val="7030A0"/>
              </a:solidFill>
            </a:endParaRPr>
          </a:p>
          <a:p>
            <a:pPr lvl="1"/>
            <a:r>
              <a:rPr lang="en-US" altLang="zh-CN" smtClean="0">
                <a:solidFill>
                  <a:srgbClr val="7030A0"/>
                </a:solidFill>
              </a:rPr>
              <a:t>Struts2</a:t>
            </a:r>
            <a:r>
              <a:rPr lang="zh-CN" altLang="en-US" smtClean="0">
                <a:solidFill>
                  <a:srgbClr val="7030A0"/>
                </a:solidFill>
              </a:rPr>
              <a:t>中，拦截器的调用也是典型的责任链模式</a:t>
            </a:r>
            <a:endParaRPr lang="en-US" altLang="zh-CN" smtClean="0">
              <a:solidFill>
                <a:srgbClr val="7030A0"/>
              </a:solidFill>
            </a:endParaRPr>
          </a:p>
          <a:p>
            <a:pPr lvl="1"/>
            <a:endParaRPr lang="en-US" altLang="zh-CN" smtClean="0">
              <a:solidFill>
                <a:srgbClr val="7030A0"/>
              </a:solidFill>
            </a:endParaRPr>
          </a:p>
          <a:p>
            <a:pPr lvl="1"/>
            <a:endParaRPr lang="en-US" altLang="zh-CN" smtClean="0">
              <a:solidFill>
                <a:srgbClr val="7030A0"/>
              </a:solidFill>
            </a:endParaRPr>
          </a:p>
          <a:p>
            <a:pPr lvl="1"/>
            <a:endParaRPr lang="en-US" altLang="zh-CN" smtClean="0">
              <a:solidFill>
                <a:srgbClr val="7030A0"/>
              </a:solidFill>
            </a:endParaRPr>
          </a:p>
          <a:p>
            <a:pPr lvl="2"/>
            <a:endParaRPr lang="en-US" altLang="zh-CN" smtClean="0">
              <a:solidFill>
                <a:srgbClr val="7030A0"/>
              </a:solidFill>
            </a:endParaRPr>
          </a:p>
          <a:p>
            <a:pPr lvl="2"/>
            <a:endParaRPr lang="zh-CN" altLang="zh-CN" smtClean="0">
              <a:solidFill>
                <a:srgbClr val="7030A0"/>
              </a:solidFil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scene3d>
              <a:camera prst="orthographicFront"/>
              <a:lightRig rig="soft" dir="t">
                <a:rot lat="0" lon="0" rev="15600000"/>
              </a:lightRig>
            </a:scene3d>
            <a:sp3d extrusionH="57150" prstMaterial="softEdge">
              <a:bevelT w="25400" h="38100"/>
            </a:sp3d>
          </a:bodyPr>
          <a:lstStyle/>
          <a:p>
            <a:pPr eaLnBrk="1" hangingPunct="1"/>
            <a:r>
              <a:rPr lang="zh-CN" altLang="en-US" dirty="0" smtClean="0">
                <a:ln/>
                <a:solidFill>
                  <a:schemeClr val="accent4"/>
                </a:solidFill>
                <a:effectLst/>
              </a:rPr>
              <a:t>迭代器模式 </a:t>
            </a:r>
            <a:r>
              <a:rPr lang="en-US" altLang="zh-CN" dirty="0" smtClean="0">
                <a:ln/>
                <a:solidFill>
                  <a:schemeClr val="accent4"/>
                </a:solidFill>
                <a:effectLst/>
              </a:rPr>
              <a:t>iterator</a:t>
            </a:r>
            <a:endParaRPr lang="en-US" altLang="zh-CN" dirty="0" smtClean="0">
              <a:ln/>
              <a:solidFill>
                <a:schemeClr val="accent4"/>
              </a:solidFill>
              <a:effectLst/>
            </a:endParaRPr>
          </a:p>
        </p:txBody>
      </p:sp>
      <p:sp>
        <p:nvSpPr>
          <p:cNvPr id="25603" name="内容占位符 2"/>
          <p:cNvSpPr>
            <a:spLocks noGrp="1"/>
          </p:cNvSpPr>
          <p:nvPr>
            <p:ph idx="1"/>
          </p:nvPr>
        </p:nvSpPr>
        <p:spPr>
          <a:xfrm>
            <a:off x="142875" y="1000125"/>
            <a:ext cx="8786813" cy="5073650"/>
          </a:xfrm>
        </p:spPr>
        <p:txBody>
          <a:bodyPr/>
          <a:lstStyle/>
          <a:p>
            <a:r>
              <a:rPr lang="zh-CN" altLang="en-US" dirty="0" smtClean="0">
                <a:solidFill>
                  <a:srgbClr val="7030A0"/>
                </a:solidFill>
              </a:rPr>
              <a:t>场景：</a:t>
            </a:r>
            <a:endParaRPr lang="en-US" altLang="zh-CN" dirty="0" smtClean="0">
              <a:solidFill>
                <a:srgbClr val="7030A0"/>
              </a:solidFill>
            </a:endParaRPr>
          </a:p>
          <a:p>
            <a:pPr lvl="1"/>
            <a:r>
              <a:rPr lang="zh-CN" altLang="en-US" dirty="0" smtClean="0">
                <a:solidFill>
                  <a:srgbClr val="7030A0"/>
                </a:solidFill>
              </a:rPr>
              <a:t>提供一种可以遍历聚合对象的方式。</a:t>
            </a:r>
            <a:r>
              <a:rPr lang="zh-CN" altLang="en-US" dirty="0">
                <a:solidFill>
                  <a:srgbClr val="7030A0"/>
                </a:solidFill>
              </a:rPr>
              <a:t>又</a:t>
            </a:r>
            <a:r>
              <a:rPr lang="zh-CN" altLang="en-US" dirty="0" smtClean="0">
                <a:solidFill>
                  <a:srgbClr val="7030A0"/>
                </a:solidFill>
              </a:rPr>
              <a:t>称为：游标</a:t>
            </a:r>
            <a:r>
              <a:rPr lang="en-US" altLang="zh-CN" dirty="0" smtClean="0">
                <a:solidFill>
                  <a:srgbClr val="7030A0"/>
                </a:solidFill>
              </a:rPr>
              <a:t>cursor</a:t>
            </a:r>
            <a:r>
              <a:rPr lang="zh-CN" altLang="en-US" dirty="0" smtClean="0">
                <a:solidFill>
                  <a:srgbClr val="7030A0"/>
                </a:solidFill>
              </a:rPr>
              <a:t>模式</a:t>
            </a:r>
            <a:endParaRPr lang="en-US" altLang="zh-CN" dirty="0" smtClean="0">
              <a:solidFill>
                <a:srgbClr val="7030A0"/>
              </a:solidFill>
            </a:endParaRPr>
          </a:p>
          <a:p>
            <a:pPr lvl="1"/>
            <a:r>
              <a:rPr lang="zh-CN" altLang="en-US" dirty="0" smtClean="0">
                <a:solidFill>
                  <a:srgbClr val="7030A0"/>
                </a:solidFill>
              </a:rPr>
              <a:t>聚合对象：存储数据</a:t>
            </a:r>
            <a:endParaRPr lang="en-US" altLang="zh-CN" dirty="0" smtClean="0">
              <a:solidFill>
                <a:srgbClr val="7030A0"/>
              </a:solidFill>
            </a:endParaRPr>
          </a:p>
          <a:p>
            <a:pPr lvl="1"/>
            <a:r>
              <a:rPr lang="zh-CN" altLang="en-US" dirty="0">
                <a:solidFill>
                  <a:srgbClr val="7030A0"/>
                </a:solidFill>
              </a:rPr>
              <a:t>迭代</a:t>
            </a:r>
            <a:r>
              <a:rPr lang="zh-CN" altLang="en-US" dirty="0" smtClean="0">
                <a:solidFill>
                  <a:srgbClr val="7030A0"/>
                </a:solidFill>
              </a:rPr>
              <a:t>器：遍历数据</a:t>
            </a:r>
            <a:endParaRPr lang="en-US" altLang="zh-CN" dirty="0" smtClean="0">
              <a:solidFill>
                <a:srgbClr val="7030A0"/>
              </a:solidFill>
            </a:endParaRPr>
          </a:p>
          <a:p>
            <a:pPr lvl="1"/>
            <a:endParaRPr lang="en-US" altLang="zh-CN" dirty="0" smtClean="0">
              <a:solidFill>
                <a:srgbClr val="7030A0"/>
              </a:solidFill>
            </a:endParaRPr>
          </a:p>
          <a:p>
            <a:pPr lvl="1"/>
            <a:endParaRPr lang="en-US" altLang="zh-CN" dirty="0" smtClean="0">
              <a:solidFill>
                <a:srgbClr val="7030A0"/>
              </a:solidFill>
            </a:endParaRPr>
          </a:p>
          <a:p>
            <a:pPr lvl="2"/>
            <a:endParaRPr lang="en-US" altLang="zh-CN" dirty="0" smtClean="0">
              <a:solidFill>
                <a:srgbClr val="7030A0"/>
              </a:solidFill>
            </a:endParaRPr>
          </a:p>
          <a:p>
            <a:pPr lvl="2"/>
            <a:endParaRPr lang="zh-CN" altLang="zh-CN" dirty="0" smtClean="0">
              <a:solidFill>
                <a:srgbClr val="7030A0"/>
              </a:solidFill>
            </a:endParaRPr>
          </a:p>
        </p:txBody>
      </p:sp>
      <p:pic>
        <p:nvPicPr>
          <p:cNvPr id="4" name="图片 3"/>
          <p:cNvPicPr>
            <a:picLocks noChangeAspect="1"/>
          </p:cNvPicPr>
          <p:nvPr/>
        </p:nvPicPr>
        <p:blipFill rotWithShape="1">
          <a:blip r:embed="rId1"/>
          <a:srcRect b="10401"/>
          <a:stretch>
            <a:fillRect/>
          </a:stretch>
        </p:blipFill>
        <p:spPr>
          <a:xfrm>
            <a:off x="755576" y="2996952"/>
            <a:ext cx="3619335" cy="223224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smtClean="0"/>
              <a:t>单例模式</a:t>
            </a:r>
            <a:endParaRPr lang="zh-CN" altLang="en-US" smtClean="0"/>
          </a:p>
        </p:txBody>
      </p:sp>
      <p:sp>
        <p:nvSpPr>
          <p:cNvPr id="25603" name="内容占位符 2"/>
          <p:cNvSpPr>
            <a:spLocks noGrp="1"/>
          </p:cNvSpPr>
          <p:nvPr>
            <p:ph idx="1"/>
          </p:nvPr>
        </p:nvSpPr>
        <p:spPr>
          <a:xfrm>
            <a:off x="142875" y="1000125"/>
            <a:ext cx="8786813" cy="5073650"/>
          </a:xfrm>
        </p:spPr>
        <p:txBody>
          <a:bodyPr/>
          <a:lstStyle/>
          <a:p>
            <a:pPr eaLnBrk="1" hangingPunct="1"/>
            <a:r>
              <a:rPr lang="zh-CN" altLang="en-US" smtClean="0"/>
              <a:t>问题：</a:t>
            </a:r>
            <a:endParaRPr lang="en-US" altLang="zh-CN" smtClean="0"/>
          </a:p>
          <a:p>
            <a:pPr lvl="1" eaLnBrk="1" hangingPunct="1"/>
            <a:r>
              <a:rPr lang="zh-CN" altLang="en-US" smtClean="0"/>
              <a:t>反射可以破解上面几种</a:t>
            </a:r>
            <a:r>
              <a:rPr lang="en-US" altLang="zh-CN" smtClean="0"/>
              <a:t>(</a:t>
            </a:r>
            <a:r>
              <a:rPr lang="zh-CN" altLang="en-US" smtClean="0"/>
              <a:t>不包含枚举式</a:t>
            </a:r>
            <a:r>
              <a:rPr lang="en-US" altLang="zh-CN" smtClean="0"/>
              <a:t>)</a:t>
            </a:r>
            <a:r>
              <a:rPr lang="zh-CN" altLang="en-US" smtClean="0"/>
              <a:t>实现方式！</a:t>
            </a:r>
            <a:r>
              <a:rPr lang="zh-CN" altLang="en-US" sz="1600" smtClean="0"/>
              <a:t>（可以在构造方法中手动抛出异常控制）</a:t>
            </a:r>
            <a:endParaRPr lang="en-US" altLang="zh-CN" sz="1800" smtClean="0"/>
          </a:p>
          <a:p>
            <a:pPr lvl="1" eaLnBrk="1" hangingPunct="1"/>
            <a:r>
              <a:rPr lang="zh-CN" altLang="en-US" smtClean="0"/>
              <a:t>反序列化可以破解上面几种</a:t>
            </a:r>
            <a:r>
              <a:rPr lang="en-US" altLang="zh-CN"/>
              <a:t>((</a:t>
            </a:r>
            <a:r>
              <a:rPr lang="zh-CN" altLang="en-US"/>
              <a:t>不包含枚举式</a:t>
            </a:r>
            <a:r>
              <a:rPr lang="en-US" altLang="zh-CN"/>
              <a:t>))</a:t>
            </a:r>
            <a:r>
              <a:rPr lang="zh-CN" altLang="en-US" smtClean="0"/>
              <a:t>实现方式！</a:t>
            </a:r>
            <a:endParaRPr lang="en-US" altLang="zh-CN" smtClean="0"/>
          </a:p>
          <a:p>
            <a:pPr lvl="2" eaLnBrk="1" hangingPunct="1"/>
            <a:r>
              <a:rPr lang="zh-CN" altLang="en-US" smtClean="0"/>
              <a:t>可以通过定义</a:t>
            </a:r>
            <a:r>
              <a:rPr lang="en-US" altLang="zh-CN" smtClean="0"/>
              <a:t>readResolve()</a:t>
            </a:r>
            <a:r>
              <a:rPr lang="zh-CN" altLang="en-US" smtClean="0"/>
              <a:t>防止获得不同对象。</a:t>
            </a:r>
            <a:endParaRPr lang="en-US" altLang="zh-CN" smtClean="0"/>
          </a:p>
          <a:p>
            <a:pPr lvl="3" eaLnBrk="1" hangingPunct="1"/>
            <a:r>
              <a:rPr lang="zh-CN" altLang="en-US" smtClean="0"/>
              <a:t>反序列化时，如果对象所在类定义了</a:t>
            </a:r>
            <a:r>
              <a:rPr lang="en-US" altLang="zh-CN" smtClean="0"/>
              <a:t>readResolve()</a:t>
            </a:r>
            <a:r>
              <a:rPr lang="zh-CN" altLang="en-US" smtClean="0"/>
              <a:t>，（实际是一种回调），定义返回哪个对象。</a:t>
            </a:r>
            <a:endParaRPr lang="zh-CN" altLang="en-US" smtClean="0"/>
          </a:p>
        </p:txBody>
      </p:sp>
      <p:graphicFrame>
        <p:nvGraphicFramePr>
          <p:cNvPr id="5" name="表格 4"/>
          <p:cNvGraphicFramePr>
            <a:graphicFrameLocks noGrp="1"/>
          </p:cNvGraphicFramePr>
          <p:nvPr/>
        </p:nvGraphicFramePr>
        <p:xfrm>
          <a:off x="3048000" y="3288744"/>
          <a:ext cx="6096000" cy="3596640"/>
        </p:xfrm>
        <a:graphic>
          <a:graphicData uri="http://schemas.openxmlformats.org/drawingml/2006/table">
            <a:tbl>
              <a:tblPr firstRow="1" bandRow="1">
                <a:tableStyleId>{C4B1156A-380E-4F78-BDF5-A606A8083BF9}</a:tableStyleId>
              </a:tblPr>
              <a:tblGrid>
                <a:gridCol w="6096000"/>
              </a:tblGrid>
              <a:tr h="370840">
                <a:tc>
                  <a:txBody>
                    <a:bodyPr/>
                    <a:lstStyle/>
                    <a:p>
                      <a:r>
                        <a:rPr lang="en-US" altLang="zh-CN" sz="1000" b="0" smtClean="0"/>
                        <a:t>public class SingletonDemo01  implements Serializable {</a:t>
                      </a:r>
                      <a:endParaRPr lang="en-US" altLang="zh-CN" sz="1000" b="0" smtClean="0"/>
                    </a:p>
                    <a:p>
                      <a:r>
                        <a:rPr lang="en-US" altLang="zh-CN" sz="1000" b="0" smtClean="0"/>
                        <a:t>	private static SingletonDemo01 s;</a:t>
                      </a:r>
                      <a:endParaRPr lang="en-US" altLang="zh-CN" sz="1000" b="0" smtClean="0"/>
                    </a:p>
                    <a:p>
                      <a:r>
                        <a:rPr lang="en-US" altLang="zh-CN" sz="1000" b="0" smtClean="0"/>
                        <a:t>	</a:t>
                      </a:r>
                      <a:endParaRPr lang="en-US" altLang="zh-CN" sz="1000" b="0" smtClean="0"/>
                    </a:p>
                    <a:p>
                      <a:r>
                        <a:rPr lang="en-US" altLang="zh-CN" sz="1000" b="0" smtClean="0"/>
                        <a:t>	private  SingletonDemo01() throws Exception{</a:t>
                      </a:r>
                      <a:endParaRPr lang="en-US" altLang="zh-CN" sz="1000" b="0" smtClean="0"/>
                    </a:p>
                    <a:p>
                      <a:r>
                        <a:rPr lang="en-US" altLang="zh-CN" sz="1000" b="0" smtClean="0"/>
                        <a:t>		</a:t>
                      </a:r>
                      <a:r>
                        <a:rPr lang="en-US" altLang="zh-CN" sz="1000" b="1" smtClean="0">
                          <a:solidFill>
                            <a:srgbClr val="FF0000"/>
                          </a:solidFill>
                        </a:rPr>
                        <a:t>if(s!=null){</a:t>
                      </a:r>
                      <a:endParaRPr lang="en-US" altLang="zh-CN" sz="1000" b="1" smtClean="0">
                        <a:solidFill>
                          <a:srgbClr val="FF0000"/>
                        </a:solidFill>
                      </a:endParaRPr>
                    </a:p>
                    <a:p>
                      <a:r>
                        <a:rPr lang="en-US" altLang="zh-CN" sz="1000" b="1" smtClean="0">
                          <a:solidFill>
                            <a:srgbClr val="FF0000"/>
                          </a:solidFill>
                        </a:rPr>
                        <a:t>			throw new Exception("</a:t>
                      </a:r>
                      <a:r>
                        <a:rPr lang="zh-CN" altLang="en-US" sz="1000" b="1" smtClean="0">
                          <a:solidFill>
                            <a:srgbClr val="FF0000"/>
                          </a:solidFill>
                        </a:rPr>
                        <a:t>只能创建一个对象</a:t>
                      </a:r>
                      <a:r>
                        <a:rPr lang="en-US" altLang="zh-CN" sz="1000" b="1" smtClean="0">
                          <a:solidFill>
                            <a:srgbClr val="FF0000"/>
                          </a:solidFill>
                        </a:rPr>
                        <a:t>");	</a:t>
                      </a:r>
                      <a:endParaRPr lang="en-US" altLang="zh-CN" sz="1000" b="1" smtClean="0">
                        <a:solidFill>
                          <a:srgbClr val="FF0000"/>
                        </a:solidFill>
                      </a:endParaRPr>
                    </a:p>
                    <a:p>
                      <a:r>
                        <a:rPr lang="en-US" altLang="zh-CN" sz="1000" b="1" smtClean="0">
                          <a:solidFill>
                            <a:srgbClr val="FF0000"/>
                          </a:solidFill>
                        </a:rPr>
                        <a:t>//</a:t>
                      </a:r>
                      <a:r>
                        <a:rPr lang="zh-CN" altLang="en-US" sz="1000" b="1" smtClean="0">
                          <a:solidFill>
                            <a:srgbClr val="FF0000"/>
                          </a:solidFill>
                        </a:rPr>
                        <a:t>通过手动抛出异常，避免通过反射创建多个单例对象！ </a:t>
                      </a:r>
                      <a:endParaRPr lang="zh-CN" altLang="en-US" sz="1000" b="1" smtClean="0">
                        <a:solidFill>
                          <a:srgbClr val="FF0000"/>
                        </a:solidFill>
                      </a:endParaRPr>
                    </a:p>
                    <a:p>
                      <a:r>
                        <a:rPr lang="zh-CN" altLang="en-US" sz="1000" b="1" smtClean="0">
                          <a:solidFill>
                            <a:srgbClr val="FF0000"/>
                          </a:solidFill>
                        </a:rPr>
                        <a:t>		</a:t>
                      </a:r>
                      <a:r>
                        <a:rPr lang="en-US" altLang="zh-CN" sz="1000" b="1" smtClean="0">
                          <a:solidFill>
                            <a:srgbClr val="FF0000"/>
                          </a:solidFill>
                        </a:rPr>
                        <a:t>}</a:t>
                      </a:r>
                      <a:endParaRPr lang="en-US" altLang="zh-CN" sz="1000" b="1" smtClean="0">
                        <a:solidFill>
                          <a:srgbClr val="FF0000"/>
                        </a:solidFill>
                      </a:endParaRPr>
                    </a:p>
                    <a:p>
                      <a:r>
                        <a:rPr lang="en-US" altLang="zh-CN" sz="1000" b="0" smtClean="0"/>
                        <a:t> 	} //</a:t>
                      </a:r>
                      <a:r>
                        <a:rPr lang="zh-CN" altLang="en-US" sz="1000" b="0" smtClean="0"/>
                        <a:t>私有化构造器</a:t>
                      </a:r>
                      <a:endParaRPr lang="zh-CN" altLang="en-US" sz="1000" b="0" smtClean="0"/>
                    </a:p>
                    <a:p>
                      <a:r>
                        <a:rPr lang="zh-CN" altLang="en-US" sz="1000" b="0" smtClean="0"/>
                        <a:t>	</a:t>
                      </a:r>
                      <a:endParaRPr lang="zh-CN" altLang="en-US" sz="1000" b="0" smtClean="0"/>
                    </a:p>
                    <a:p>
                      <a:r>
                        <a:rPr lang="zh-CN" altLang="en-US" sz="1000" b="0" smtClean="0"/>
                        <a:t>	</a:t>
                      </a:r>
                      <a:endParaRPr lang="zh-CN" altLang="en-US" sz="1000" b="0" smtClean="0"/>
                    </a:p>
                    <a:p>
                      <a:r>
                        <a:rPr lang="zh-CN" altLang="en-US" sz="1000" b="0" smtClean="0"/>
                        <a:t>	</a:t>
                      </a:r>
                      <a:r>
                        <a:rPr lang="en-US" altLang="zh-CN" sz="1000" b="0" smtClean="0"/>
                        <a:t>public static synchronized SingletonDemo01 getInstance() throws Exception{</a:t>
                      </a:r>
                      <a:endParaRPr lang="en-US" altLang="zh-CN" sz="1000" b="0" smtClean="0"/>
                    </a:p>
                    <a:p>
                      <a:r>
                        <a:rPr lang="en-US" altLang="zh-CN" sz="1000" b="0" smtClean="0"/>
                        <a:t>		if(s==null){</a:t>
                      </a:r>
                      <a:endParaRPr lang="en-US" altLang="zh-CN" sz="1000" b="0" smtClean="0"/>
                    </a:p>
                    <a:p>
                      <a:r>
                        <a:rPr lang="en-US" altLang="zh-CN" sz="1000" b="0" smtClean="0"/>
                        <a:t>			s = new SingletonDemo01();</a:t>
                      </a:r>
                      <a:endParaRPr lang="en-US" altLang="zh-CN" sz="1000" b="0" smtClean="0"/>
                    </a:p>
                    <a:p>
                      <a:r>
                        <a:rPr lang="en-US" altLang="zh-CN" sz="1000" b="0" smtClean="0"/>
                        <a:t>		}</a:t>
                      </a:r>
                      <a:endParaRPr lang="en-US" altLang="zh-CN" sz="1000" b="0" smtClean="0"/>
                    </a:p>
                    <a:p>
                      <a:r>
                        <a:rPr lang="en-US" altLang="zh-CN" sz="1000" b="0" smtClean="0"/>
                        <a:t>		return s;</a:t>
                      </a:r>
                      <a:endParaRPr lang="en-US" altLang="zh-CN" sz="1000" b="0" smtClean="0"/>
                    </a:p>
                    <a:p>
                      <a:r>
                        <a:rPr lang="en-US" altLang="zh-CN" sz="1000" b="0" smtClean="0"/>
                        <a:t>	}</a:t>
                      </a:r>
                      <a:endParaRPr lang="en-US" altLang="zh-CN" sz="1000" b="0" smtClean="0"/>
                    </a:p>
                    <a:p>
                      <a:r>
                        <a:rPr lang="en-US" altLang="zh-CN" sz="1000" b="0" smtClean="0"/>
                        <a:t>	</a:t>
                      </a:r>
                      <a:endParaRPr lang="en-US" altLang="zh-CN" sz="1000" b="0" smtClean="0"/>
                    </a:p>
                    <a:p>
                      <a:r>
                        <a:rPr lang="en-US" altLang="zh-CN" sz="1000" b="1" smtClean="0">
                          <a:solidFill>
                            <a:srgbClr val="FF0000"/>
                          </a:solidFill>
                        </a:rPr>
                        <a:t>//</a:t>
                      </a:r>
                      <a:r>
                        <a:rPr lang="zh-CN" altLang="en-US" sz="1000" b="1" smtClean="0">
                          <a:solidFill>
                            <a:srgbClr val="FF0000"/>
                          </a:solidFill>
                        </a:rPr>
                        <a:t>反序列化时，如果对象所在类定义了</a:t>
                      </a:r>
                      <a:r>
                        <a:rPr lang="en-US" altLang="zh-CN" sz="1000" b="1" smtClean="0">
                          <a:solidFill>
                            <a:srgbClr val="FF0000"/>
                          </a:solidFill>
                        </a:rPr>
                        <a:t>readResolve()</a:t>
                      </a:r>
                      <a:r>
                        <a:rPr lang="zh-CN" altLang="en-US" sz="1000" b="1" smtClean="0">
                          <a:solidFill>
                            <a:srgbClr val="FF0000"/>
                          </a:solidFill>
                        </a:rPr>
                        <a:t>，（实际是一种回调），定义返回哪个对象。</a:t>
                      </a:r>
                      <a:endParaRPr lang="zh-CN" altLang="en-US" sz="1000" b="1" smtClean="0">
                        <a:solidFill>
                          <a:srgbClr val="FF0000"/>
                        </a:solidFill>
                      </a:endParaRPr>
                    </a:p>
                    <a:p>
                      <a:r>
                        <a:rPr lang="zh-CN" altLang="en-US" sz="1000" b="1" smtClean="0">
                          <a:solidFill>
                            <a:srgbClr val="FF0000"/>
                          </a:solidFill>
                        </a:rPr>
                        <a:t>	</a:t>
                      </a:r>
                      <a:r>
                        <a:rPr lang="en-US" altLang="zh-CN" sz="1000" b="1" smtClean="0">
                          <a:solidFill>
                            <a:srgbClr val="FF0000"/>
                          </a:solidFill>
                        </a:rPr>
                        <a:t>private Object readResolve() throws ObjectStreamException {  </a:t>
                      </a:r>
                      <a:endParaRPr lang="en-US" altLang="zh-CN" sz="1000" b="1" smtClean="0">
                        <a:solidFill>
                          <a:srgbClr val="FF0000"/>
                        </a:solidFill>
                      </a:endParaRPr>
                    </a:p>
                    <a:p>
                      <a:r>
                        <a:rPr lang="en-US" altLang="zh-CN" sz="1000" b="1" smtClean="0">
                          <a:solidFill>
                            <a:srgbClr val="FF0000"/>
                          </a:solidFill>
                        </a:rPr>
                        <a:t>		  return s;   </a:t>
                      </a:r>
                      <a:endParaRPr lang="en-US" altLang="zh-CN" sz="1000" b="1" smtClean="0">
                        <a:solidFill>
                          <a:srgbClr val="FF0000"/>
                        </a:solidFill>
                      </a:endParaRPr>
                    </a:p>
                    <a:p>
                      <a:r>
                        <a:rPr lang="en-US" altLang="zh-CN" sz="1000" b="1" smtClean="0">
                          <a:solidFill>
                            <a:srgbClr val="FF0000"/>
                          </a:solidFill>
                        </a:rPr>
                        <a:t>	}  </a:t>
                      </a:r>
                      <a:endParaRPr lang="en-US" altLang="zh-CN" sz="1000" b="1" smtClean="0">
                        <a:solidFill>
                          <a:srgbClr val="FF0000"/>
                        </a:solidFill>
                      </a:endParaRPr>
                    </a:p>
                    <a:p>
                      <a:r>
                        <a:rPr lang="en-US" altLang="zh-CN" sz="1000" b="0" smtClean="0"/>
                        <a:t>}</a:t>
                      </a:r>
                      <a:endParaRPr lang="zh-CN" altLang="en-US" sz="1000" b="0"/>
                    </a:p>
                  </a:txBody>
                  <a:tcPr/>
                </a:tc>
              </a:tr>
            </a:tbl>
          </a:graphicData>
        </a:graphic>
      </p:graphicFrame>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scene3d>
              <a:camera prst="orthographicFront"/>
              <a:lightRig rig="soft" dir="t">
                <a:rot lat="0" lon="0" rev="15600000"/>
              </a:lightRig>
            </a:scene3d>
            <a:sp3d extrusionH="57150" prstMaterial="softEdge">
              <a:bevelT w="25400" h="38100"/>
            </a:sp3d>
          </a:bodyPr>
          <a:lstStyle/>
          <a:p>
            <a:pPr eaLnBrk="1" hangingPunct="1"/>
            <a:r>
              <a:rPr lang="zh-CN" altLang="en-US" smtClean="0">
                <a:ln/>
                <a:solidFill>
                  <a:schemeClr val="accent4"/>
                </a:solidFill>
                <a:effectLst/>
              </a:rPr>
              <a:t>迭代器模式</a:t>
            </a:r>
            <a:r>
              <a:rPr lang="en-US" altLang="zh-CN" smtClean="0">
                <a:ln/>
                <a:solidFill>
                  <a:schemeClr val="accent4"/>
                </a:solidFill>
                <a:effectLst/>
              </a:rPr>
              <a:t>iterator</a:t>
            </a:r>
            <a:endParaRPr lang="en-US" altLang="zh-CN" smtClean="0">
              <a:ln/>
              <a:solidFill>
                <a:schemeClr val="accent4"/>
              </a:solidFill>
              <a:effectLst/>
            </a:endParaRPr>
          </a:p>
        </p:txBody>
      </p:sp>
      <p:sp>
        <p:nvSpPr>
          <p:cNvPr id="25603" name="内容占位符 2"/>
          <p:cNvSpPr>
            <a:spLocks noGrp="1"/>
          </p:cNvSpPr>
          <p:nvPr>
            <p:ph idx="1"/>
          </p:nvPr>
        </p:nvSpPr>
        <p:spPr>
          <a:xfrm>
            <a:off x="142875" y="1000125"/>
            <a:ext cx="8786813" cy="5073650"/>
          </a:xfrm>
        </p:spPr>
        <p:txBody>
          <a:bodyPr/>
          <a:lstStyle/>
          <a:p>
            <a:r>
              <a:rPr lang="zh-CN" altLang="en-US" dirty="0">
                <a:solidFill>
                  <a:srgbClr val="7030A0"/>
                </a:solidFill>
              </a:rPr>
              <a:t>结构</a:t>
            </a:r>
            <a:r>
              <a:rPr lang="zh-CN" altLang="en-US" dirty="0" smtClean="0">
                <a:solidFill>
                  <a:srgbClr val="7030A0"/>
                </a:solidFill>
              </a:rPr>
              <a:t>：</a:t>
            </a:r>
            <a:endParaRPr lang="en-US" altLang="zh-CN" dirty="0" smtClean="0">
              <a:solidFill>
                <a:srgbClr val="7030A0"/>
              </a:solidFill>
            </a:endParaRPr>
          </a:p>
          <a:p>
            <a:pPr lvl="1"/>
            <a:r>
              <a:rPr lang="zh-CN" altLang="en-US" dirty="0" smtClean="0">
                <a:solidFill>
                  <a:srgbClr val="7030A0"/>
                </a:solidFill>
              </a:rPr>
              <a:t>聚合对象：存储数据</a:t>
            </a:r>
            <a:endParaRPr lang="en-US" altLang="zh-CN" dirty="0" smtClean="0">
              <a:solidFill>
                <a:srgbClr val="7030A0"/>
              </a:solidFill>
            </a:endParaRPr>
          </a:p>
          <a:p>
            <a:pPr lvl="1"/>
            <a:r>
              <a:rPr lang="zh-CN" altLang="en-US" dirty="0">
                <a:solidFill>
                  <a:srgbClr val="7030A0"/>
                </a:solidFill>
              </a:rPr>
              <a:t>迭代</a:t>
            </a:r>
            <a:r>
              <a:rPr lang="zh-CN" altLang="en-US" dirty="0" smtClean="0">
                <a:solidFill>
                  <a:srgbClr val="7030A0"/>
                </a:solidFill>
              </a:rPr>
              <a:t>器：遍历数据</a:t>
            </a:r>
            <a:endParaRPr lang="en-US" altLang="zh-CN" dirty="0" smtClean="0">
              <a:solidFill>
                <a:srgbClr val="7030A0"/>
              </a:solidFill>
            </a:endParaRPr>
          </a:p>
          <a:p>
            <a:pPr lvl="1"/>
            <a:endParaRPr lang="en-US" altLang="zh-CN" dirty="0" smtClean="0">
              <a:solidFill>
                <a:srgbClr val="7030A0"/>
              </a:solidFill>
            </a:endParaRPr>
          </a:p>
          <a:p>
            <a:pPr lvl="1"/>
            <a:endParaRPr lang="en-US" altLang="zh-CN" dirty="0" smtClean="0">
              <a:solidFill>
                <a:srgbClr val="7030A0"/>
              </a:solidFill>
            </a:endParaRPr>
          </a:p>
          <a:p>
            <a:pPr lvl="2"/>
            <a:endParaRPr lang="en-US" altLang="zh-CN" dirty="0" smtClean="0">
              <a:solidFill>
                <a:srgbClr val="7030A0"/>
              </a:solidFill>
            </a:endParaRPr>
          </a:p>
          <a:p>
            <a:pPr lvl="2"/>
            <a:endParaRPr lang="zh-CN" altLang="zh-CN" dirty="0" smtClean="0">
              <a:solidFill>
                <a:srgbClr val="7030A0"/>
              </a:solidFill>
            </a:endParaRPr>
          </a:p>
        </p:txBody>
      </p:sp>
      <p:pic>
        <p:nvPicPr>
          <p:cNvPr id="2" name="图片 1"/>
          <p:cNvPicPr>
            <a:picLocks noChangeAspect="1"/>
          </p:cNvPicPr>
          <p:nvPr/>
        </p:nvPicPr>
        <p:blipFill>
          <a:blip r:embed="rId1"/>
          <a:stretch>
            <a:fillRect/>
          </a:stretch>
        </p:blipFill>
        <p:spPr>
          <a:xfrm>
            <a:off x="2399531" y="2564904"/>
            <a:ext cx="6744469" cy="4360419"/>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scene3d>
              <a:camera prst="orthographicFront"/>
              <a:lightRig rig="soft" dir="t">
                <a:rot lat="0" lon="0" rev="15600000"/>
              </a:lightRig>
            </a:scene3d>
            <a:sp3d extrusionH="57150" prstMaterial="softEdge">
              <a:bevelT w="25400" h="38100"/>
            </a:sp3d>
          </a:bodyPr>
          <a:lstStyle/>
          <a:p>
            <a:pPr eaLnBrk="1" hangingPunct="1"/>
            <a:r>
              <a:rPr lang="zh-CN" altLang="en-US" smtClean="0">
                <a:ln/>
                <a:solidFill>
                  <a:schemeClr val="accent4"/>
                </a:solidFill>
                <a:effectLst/>
              </a:rPr>
              <a:t>迭代器模式</a:t>
            </a:r>
            <a:r>
              <a:rPr lang="en-US" altLang="zh-CN" smtClean="0">
                <a:ln/>
                <a:solidFill>
                  <a:schemeClr val="accent4"/>
                </a:solidFill>
                <a:effectLst/>
              </a:rPr>
              <a:t>iterator</a:t>
            </a:r>
            <a:endParaRPr lang="en-US" altLang="zh-CN" smtClean="0">
              <a:ln/>
              <a:solidFill>
                <a:schemeClr val="accent4"/>
              </a:solidFill>
              <a:effectLst/>
            </a:endParaRPr>
          </a:p>
        </p:txBody>
      </p:sp>
      <p:sp>
        <p:nvSpPr>
          <p:cNvPr id="25603" name="内容占位符 2"/>
          <p:cNvSpPr>
            <a:spLocks noGrp="1"/>
          </p:cNvSpPr>
          <p:nvPr>
            <p:ph idx="1"/>
          </p:nvPr>
        </p:nvSpPr>
        <p:spPr>
          <a:xfrm>
            <a:off x="142875" y="1000125"/>
            <a:ext cx="8786813" cy="5073650"/>
          </a:xfrm>
        </p:spPr>
        <p:txBody>
          <a:bodyPr/>
          <a:lstStyle/>
          <a:p>
            <a:r>
              <a:rPr lang="zh-CN" altLang="en-US" smtClean="0">
                <a:solidFill>
                  <a:srgbClr val="7030A0"/>
                </a:solidFill>
              </a:rPr>
              <a:t>基本案例：</a:t>
            </a:r>
            <a:endParaRPr lang="en-US" altLang="zh-CN" smtClean="0">
              <a:solidFill>
                <a:srgbClr val="7030A0"/>
              </a:solidFill>
            </a:endParaRPr>
          </a:p>
          <a:p>
            <a:pPr lvl="1"/>
            <a:r>
              <a:rPr lang="zh-CN" altLang="en-US" smtClean="0">
                <a:solidFill>
                  <a:srgbClr val="7030A0"/>
                </a:solidFill>
              </a:rPr>
              <a:t>实现正向遍历的迭代器</a:t>
            </a:r>
            <a:endParaRPr lang="en-US" altLang="zh-CN" smtClean="0">
              <a:solidFill>
                <a:srgbClr val="7030A0"/>
              </a:solidFill>
            </a:endParaRPr>
          </a:p>
          <a:p>
            <a:pPr lvl="1"/>
            <a:r>
              <a:rPr lang="zh-CN" altLang="en-US" smtClean="0">
                <a:solidFill>
                  <a:srgbClr val="7030A0"/>
                </a:solidFill>
              </a:rPr>
              <a:t>实现逆向遍历的迭代器</a:t>
            </a:r>
            <a:endParaRPr lang="en-US" altLang="zh-CN" smtClean="0">
              <a:solidFill>
                <a:srgbClr val="7030A0"/>
              </a:solidFill>
            </a:endParaRPr>
          </a:p>
          <a:p>
            <a:endParaRPr lang="en-US" altLang="zh-CN">
              <a:solidFill>
                <a:srgbClr val="7030A0"/>
              </a:solidFill>
            </a:endParaRPr>
          </a:p>
          <a:p>
            <a:r>
              <a:rPr lang="zh-CN" altLang="en-US" smtClean="0">
                <a:solidFill>
                  <a:srgbClr val="7030A0"/>
                </a:solidFill>
              </a:rPr>
              <a:t>开发中常见的场景：</a:t>
            </a:r>
            <a:endParaRPr lang="en-US" altLang="zh-CN" smtClean="0">
              <a:solidFill>
                <a:srgbClr val="7030A0"/>
              </a:solidFill>
            </a:endParaRPr>
          </a:p>
          <a:p>
            <a:pPr lvl="1"/>
            <a:r>
              <a:rPr lang="en-US" altLang="zh-CN" smtClean="0">
                <a:solidFill>
                  <a:srgbClr val="7030A0"/>
                </a:solidFill>
              </a:rPr>
              <a:t>JDK</a:t>
            </a:r>
            <a:r>
              <a:rPr lang="zh-CN" altLang="en-US" smtClean="0">
                <a:solidFill>
                  <a:srgbClr val="7030A0"/>
                </a:solidFill>
              </a:rPr>
              <a:t>内置的迭代器</a:t>
            </a:r>
            <a:r>
              <a:rPr lang="en-US" altLang="zh-CN" smtClean="0">
                <a:solidFill>
                  <a:srgbClr val="7030A0"/>
                </a:solidFill>
              </a:rPr>
              <a:t>(List/Set)</a:t>
            </a:r>
            <a:endParaRPr lang="en-US" altLang="zh-CN" smtClean="0">
              <a:solidFill>
                <a:srgbClr val="7030A0"/>
              </a:solidFill>
            </a:endParaRPr>
          </a:p>
          <a:p>
            <a:pPr lvl="1"/>
            <a:endParaRPr lang="en-US" altLang="zh-CN" smtClean="0">
              <a:solidFill>
                <a:srgbClr val="7030A0"/>
              </a:solidFill>
            </a:endParaRPr>
          </a:p>
          <a:p>
            <a:pPr lvl="1"/>
            <a:endParaRPr lang="en-US" altLang="zh-CN" smtClean="0">
              <a:solidFill>
                <a:srgbClr val="7030A0"/>
              </a:solidFill>
            </a:endParaRPr>
          </a:p>
          <a:p>
            <a:pPr lvl="2"/>
            <a:endParaRPr lang="en-US" altLang="zh-CN" smtClean="0">
              <a:solidFill>
                <a:srgbClr val="7030A0"/>
              </a:solidFill>
            </a:endParaRPr>
          </a:p>
          <a:p>
            <a:pPr lvl="2"/>
            <a:endParaRPr lang="zh-CN" altLang="zh-CN" smtClean="0">
              <a:solidFill>
                <a:srgbClr val="7030A0"/>
              </a:solidFil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scene3d>
              <a:camera prst="orthographicFront"/>
              <a:lightRig rig="soft" dir="t">
                <a:rot lat="0" lon="0" rev="15600000"/>
              </a:lightRig>
            </a:scene3d>
            <a:sp3d extrusionH="57150" prstMaterial="softEdge">
              <a:bevelT w="25400" h="38100"/>
            </a:sp3d>
          </a:bodyPr>
          <a:lstStyle/>
          <a:p>
            <a:pPr eaLnBrk="1" hangingPunct="1"/>
            <a:r>
              <a:rPr lang="zh-CN" altLang="en-US" smtClean="0">
                <a:ln/>
                <a:solidFill>
                  <a:schemeClr val="accent4"/>
                </a:solidFill>
                <a:effectLst/>
              </a:rPr>
              <a:t>迭代器模式</a:t>
            </a:r>
            <a:r>
              <a:rPr lang="en-US" altLang="zh-CN" smtClean="0">
                <a:ln/>
                <a:solidFill>
                  <a:schemeClr val="accent4"/>
                </a:solidFill>
                <a:effectLst/>
              </a:rPr>
              <a:t>iterator</a:t>
            </a:r>
            <a:endParaRPr lang="en-US" altLang="zh-CN" smtClean="0">
              <a:ln/>
              <a:solidFill>
                <a:schemeClr val="accent4"/>
              </a:solidFill>
              <a:effectLst/>
            </a:endParaRPr>
          </a:p>
        </p:txBody>
      </p:sp>
      <p:sp>
        <p:nvSpPr>
          <p:cNvPr id="25603" name="内容占位符 2"/>
          <p:cNvSpPr>
            <a:spLocks noGrp="1"/>
          </p:cNvSpPr>
          <p:nvPr>
            <p:ph idx="1"/>
          </p:nvPr>
        </p:nvSpPr>
        <p:spPr>
          <a:xfrm>
            <a:off x="142875" y="1000125"/>
            <a:ext cx="8786813" cy="5073650"/>
          </a:xfrm>
        </p:spPr>
        <p:txBody>
          <a:bodyPr/>
          <a:lstStyle/>
          <a:p>
            <a:r>
              <a:rPr lang="zh-CN" altLang="en-US" smtClean="0">
                <a:solidFill>
                  <a:srgbClr val="7030A0"/>
                </a:solidFill>
              </a:rPr>
              <a:t>基本案例：</a:t>
            </a:r>
            <a:endParaRPr lang="en-US" altLang="zh-CN" smtClean="0">
              <a:solidFill>
                <a:srgbClr val="7030A0"/>
              </a:solidFill>
            </a:endParaRPr>
          </a:p>
          <a:p>
            <a:pPr lvl="1"/>
            <a:r>
              <a:rPr lang="zh-CN" altLang="en-US" smtClean="0">
                <a:solidFill>
                  <a:srgbClr val="7030A0"/>
                </a:solidFill>
              </a:rPr>
              <a:t>实现正向遍历的迭代器</a:t>
            </a:r>
            <a:endParaRPr lang="en-US" altLang="zh-CN" smtClean="0">
              <a:solidFill>
                <a:srgbClr val="7030A0"/>
              </a:solidFill>
            </a:endParaRPr>
          </a:p>
          <a:p>
            <a:pPr lvl="1"/>
            <a:r>
              <a:rPr lang="zh-CN" altLang="en-US" smtClean="0">
                <a:solidFill>
                  <a:srgbClr val="7030A0"/>
                </a:solidFill>
              </a:rPr>
              <a:t>实现逆向遍历的迭代器</a:t>
            </a:r>
            <a:endParaRPr lang="en-US" altLang="zh-CN" smtClean="0">
              <a:solidFill>
                <a:srgbClr val="7030A0"/>
              </a:solidFill>
            </a:endParaRPr>
          </a:p>
          <a:p>
            <a:endParaRPr lang="en-US" altLang="zh-CN">
              <a:solidFill>
                <a:srgbClr val="7030A0"/>
              </a:solidFill>
            </a:endParaRPr>
          </a:p>
          <a:p>
            <a:r>
              <a:rPr lang="zh-CN" altLang="en-US" smtClean="0">
                <a:solidFill>
                  <a:srgbClr val="7030A0"/>
                </a:solidFill>
              </a:rPr>
              <a:t>开发中常见的场景：</a:t>
            </a:r>
            <a:endParaRPr lang="en-US" altLang="zh-CN" smtClean="0">
              <a:solidFill>
                <a:srgbClr val="7030A0"/>
              </a:solidFill>
            </a:endParaRPr>
          </a:p>
          <a:p>
            <a:pPr lvl="1"/>
            <a:r>
              <a:rPr lang="en-US" altLang="zh-CN" smtClean="0">
                <a:solidFill>
                  <a:srgbClr val="7030A0"/>
                </a:solidFill>
              </a:rPr>
              <a:t>JDK</a:t>
            </a:r>
            <a:r>
              <a:rPr lang="zh-CN" altLang="en-US" smtClean="0">
                <a:solidFill>
                  <a:srgbClr val="7030A0"/>
                </a:solidFill>
              </a:rPr>
              <a:t>内置的迭代器</a:t>
            </a:r>
            <a:r>
              <a:rPr lang="en-US" altLang="zh-CN" smtClean="0">
                <a:solidFill>
                  <a:srgbClr val="7030A0"/>
                </a:solidFill>
              </a:rPr>
              <a:t>(List/Set)</a:t>
            </a:r>
            <a:endParaRPr lang="en-US" altLang="zh-CN" smtClean="0">
              <a:solidFill>
                <a:srgbClr val="7030A0"/>
              </a:solidFill>
            </a:endParaRPr>
          </a:p>
          <a:p>
            <a:pPr lvl="1"/>
            <a:endParaRPr lang="en-US" altLang="zh-CN" smtClean="0">
              <a:solidFill>
                <a:srgbClr val="7030A0"/>
              </a:solidFill>
            </a:endParaRPr>
          </a:p>
          <a:p>
            <a:pPr lvl="1"/>
            <a:endParaRPr lang="en-US" altLang="zh-CN" smtClean="0">
              <a:solidFill>
                <a:srgbClr val="7030A0"/>
              </a:solidFill>
            </a:endParaRPr>
          </a:p>
          <a:p>
            <a:pPr lvl="2"/>
            <a:endParaRPr lang="en-US" altLang="zh-CN" smtClean="0">
              <a:solidFill>
                <a:srgbClr val="7030A0"/>
              </a:solidFill>
            </a:endParaRPr>
          </a:p>
          <a:p>
            <a:pPr lvl="2"/>
            <a:endParaRPr lang="zh-CN" altLang="zh-CN" smtClean="0">
              <a:solidFill>
                <a:srgbClr val="7030A0"/>
              </a:solidFill>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中介者</a:t>
            </a:r>
            <a:r>
              <a:rPr lang="zh-CN" altLang="en-US" smtClean="0"/>
              <a:t>模式 </a:t>
            </a:r>
            <a:r>
              <a:rPr lang="en-US" altLang="zh-CN" smtClean="0"/>
              <a:t>Mediator</a:t>
            </a:r>
            <a:endParaRPr lang="zh-CN" altLang="en-US" smtClean="0">
              <a:solidFill>
                <a:srgbClr val="CCCCCC"/>
              </a:solidFill>
            </a:endParaRPr>
          </a:p>
        </p:txBody>
      </p:sp>
      <p:sp>
        <p:nvSpPr>
          <p:cNvPr id="25603" name="内容占位符 2"/>
          <p:cNvSpPr>
            <a:spLocks noGrp="1"/>
          </p:cNvSpPr>
          <p:nvPr>
            <p:ph idx="1"/>
          </p:nvPr>
        </p:nvSpPr>
        <p:spPr>
          <a:xfrm>
            <a:off x="142875" y="1000125"/>
            <a:ext cx="8786813" cy="5073650"/>
          </a:xfrm>
        </p:spPr>
        <p:txBody>
          <a:bodyPr/>
          <a:lstStyle/>
          <a:p>
            <a:pPr lvl="0"/>
            <a:r>
              <a:rPr lang="zh-CN" altLang="en-US" dirty="0" smtClean="0"/>
              <a:t>中介</a:t>
            </a:r>
            <a:r>
              <a:rPr lang="zh-CN" altLang="en-US" dirty="0"/>
              <a:t>大家熟悉吗</a:t>
            </a:r>
            <a:r>
              <a:rPr lang="en-US" altLang="zh-CN" dirty="0" smtClean="0"/>
              <a:t>?</a:t>
            </a:r>
            <a:endParaRPr lang="en-US" altLang="zh-CN" dirty="0" smtClean="0">
              <a:solidFill>
                <a:srgbClr val="7030A0"/>
              </a:solidFill>
            </a:endParaRPr>
          </a:p>
          <a:p>
            <a:pPr lvl="2"/>
            <a:endParaRPr lang="en-US" altLang="zh-CN" dirty="0" smtClean="0">
              <a:solidFill>
                <a:srgbClr val="7030A0"/>
              </a:solidFill>
            </a:endParaRPr>
          </a:p>
          <a:p>
            <a:pPr lvl="2"/>
            <a:endParaRPr lang="zh-CN" altLang="zh-CN" dirty="0" smtClean="0">
              <a:solidFill>
                <a:srgbClr val="7030A0"/>
              </a:solidFill>
            </a:endParaRPr>
          </a:p>
        </p:txBody>
      </p:sp>
      <p:pic>
        <p:nvPicPr>
          <p:cNvPr id="2" name="图片 1"/>
          <p:cNvPicPr>
            <a:picLocks noChangeAspect="1"/>
          </p:cNvPicPr>
          <p:nvPr/>
        </p:nvPicPr>
        <p:blipFill rotWithShape="1">
          <a:blip r:embed="rId1"/>
          <a:srcRect t="6096"/>
          <a:stretch>
            <a:fillRect/>
          </a:stretch>
        </p:blipFill>
        <p:spPr>
          <a:xfrm>
            <a:off x="1107281" y="1628800"/>
            <a:ext cx="6858000" cy="4150201"/>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中介者</a:t>
            </a:r>
            <a:r>
              <a:rPr lang="zh-CN" altLang="en-US" smtClean="0"/>
              <a:t>模式 </a:t>
            </a:r>
            <a:r>
              <a:rPr lang="en-US" altLang="zh-CN" smtClean="0"/>
              <a:t>Mediator</a:t>
            </a:r>
            <a:endParaRPr lang="zh-CN" altLang="en-US" smtClean="0">
              <a:solidFill>
                <a:srgbClr val="CCCCCC"/>
              </a:solidFill>
            </a:endParaRPr>
          </a:p>
        </p:txBody>
      </p:sp>
      <p:sp>
        <p:nvSpPr>
          <p:cNvPr id="25603" name="内容占位符 2"/>
          <p:cNvSpPr>
            <a:spLocks noGrp="1"/>
          </p:cNvSpPr>
          <p:nvPr>
            <p:ph idx="1"/>
          </p:nvPr>
        </p:nvSpPr>
        <p:spPr>
          <a:xfrm>
            <a:off x="142875" y="1000125"/>
            <a:ext cx="8786813" cy="5073650"/>
          </a:xfrm>
        </p:spPr>
        <p:txBody>
          <a:bodyPr/>
          <a:lstStyle/>
          <a:p>
            <a:pPr lvl="0"/>
            <a:r>
              <a:rPr lang="zh-CN" altLang="en-US" smtClean="0"/>
              <a:t>场景</a:t>
            </a:r>
            <a:r>
              <a:rPr lang="en-US" altLang="zh-CN" smtClean="0"/>
              <a:t>(</a:t>
            </a:r>
            <a:r>
              <a:rPr lang="zh-CN" altLang="en-US" smtClean="0"/>
              <a:t>中介大家熟悉吗</a:t>
            </a:r>
            <a:r>
              <a:rPr lang="en-US" altLang="zh-CN" smtClean="0"/>
              <a:t>?</a:t>
            </a:r>
            <a:r>
              <a:rPr lang="zh-CN" altLang="en-US" smtClean="0"/>
              <a:t>房产中介</a:t>
            </a:r>
            <a:r>
              <a:rPr lang="en-US" altLang="zh-CN" smtClean="0"/>
              <a:t>?)</a:t>
            </a:r>
            <a:r>
              <a:rPr lang="zh-CN" altLang="en-US" smtClean="0"/>
              <a:t>：</a:t>
            </a:r>
            <a:endParaRPr lang="en-US" altLang="zh-CN" smtClean="0"/>
          </a:p>
          <a:p>
            <a:pPr lvl="1"/>
            <a:r>
              <a:rPr lang="zh-CN" altLang="zh-CN" sz="1600" smtClean="0"/>
              <a:t>假如没有</a:t>
            </a:r>
            <a:r>
              <a:rPr lang="zh-CN" altLang="zh-CN" sz="1600"/>
              <a:t>总经理。下面三个部门：财务部、市场部、研发部。财务部要</a:t>
            </a:r>
            <a:r>
              <a:rPr lang="zh-CN" altLang="zh-CN" sz="1600" smtClean="0"/>
              <a:t>发工资，</a:t>
            </a:r>
            <a:r>
              <a:rPr lang="zh-CN" altLang="zh-CN" sz="1600"/>
              <a:t>让大家核对公司需要跟市场部和研发部都通气；市场部要接个新项目，需要研发部处理技术、需要财务部出资金。市场部跟各个部门打交道。</a:t>
            </a:r>
            <a:r>
              <a:rPr lang="en-US" altLang="zh-CN" sz="1600"/>
              <a:t>  </a:t>
            </a:r>
            <a:r>
              <a:rPr lang="zh-CN" altLang="zh-CN" sz="1600"/>
              <a:t>虽然只有三个部门，但是关系非常乱</a:t>
            </a:r>
            <a:r>
              <a:rPr lang="zh-CN" altLang="zh-CN" sz="1600" smtClean="0"/>
              <a:t>。</a:t>
            </a:r>
            <a:endParaRPr lang="en-US" altLang="zh-CN" sz="1600" smtClean="0"/>
          </a:p>
          <a:p>
            <a:pPr lvl="1"/>
            <a:endParaRPr lang="en-US" altLang="zh-CN"/>
          </a:p>
          <a:p>
            <a:pPr lvl="1"/>
            <a:endParaRPr lang="en-US" altLang="zh-CN" smtClean="0"/>
          </a:p>
          <a:p>
            <a:pPr lvl="1"/>
            <a:endParaRPr lang="en-US" altLang="zh-CN"/>
          </a:p>
          <a:p>
            <a:pPr lvl="1"/>
            <a:endParaRPr lang="en-US" altLang="zh-CN" smtClean="0"/>
          </a:p>
          <a:p>
            <a:pPr lvl="1"/>
            <a:r>
              <a:rPr lang="zh-CN" altLang="zh-CN" sz="1600"/>
              <a:t>实际上，公司都有总经理。各个部门有什么事情都通报到总经理这里，总经理再通知各个相关部门</a:t>
            </a:r>
            <a:r>
              <a:rPr lang="zh-CN" altLang="zh-CN" sz="1600" smtClean="0"/>
              <a:t>。</a:t>
            </a:r>
            <a:endParaRPr lang="en-US" altLang="zh-CN" sz="1600" smtClean="0"/>
          </a:p>
          <a:p>
            <a:pPr lvl="1"/>
            <a:endParaRPr lang="en-US" altLang="zh-CN" sz="1600"/>
          </a:p>
          <a:p>
            <a:pPr lvl="1"/>
            <a:endParaRPr lang="en-US" altLang="zh-CN" sz="1600" smtClean="0"/>
          </a:p>
          <a:p>
            <a:pPr lvl="1"/>
            <a:endParaRPr lang="en-US" altLang="zh-CN" sz="1600"/>
          </a:p>
          <a:p>
            <a:pPr lvl="1"/>
            <a:r>
              <a:rPr lang="zh-CN" altLang="zh-CN" sz="1600">
                <a:solidFill>
                  <a:srgbClr val="C00000"/>
                </a:solidFill>
              </a:rPr>
              <a:t>这就是一个典型的</a:t>
            </a:r>
            <a:r>
              <a:rPr lang="zh-CN" altLang="zh-CN" sz="1600" smtClean="0">
                <a:solidFill>
                  <a:srgbClr val="C00000"/>
                </a:solidFill>
              </a:rPr>
              <a:t>“中介者模式”</a:t>
            </a:r>
            <a:br>
              <a:rPr lang="en-US" altLang="zh-CN" sz="1600" smtClean="0">
                <a:solidFill>
                  <a:srgbClr val="C00000"/>
                </a:solidFill>
              </a:rPr>
            </a:br>
            <a:r>
              <a:rPr lang="zh-CN" altLang="zh-CN" sz="1600" smtClean="0">
                <a:solidFill>
                  <a:srgbClr val="C00000"/>
                </a:solidFill>
              </a:rPr>
              <a:t>总经理</a:t>
            </a:r>
            <a:r>
              <a:rPr lang="zh-CN" altLang="zh-CN" sz="1600">
                <a:solidFill>
                  <a:srgbClr val="C00000"/>
                </a:solidFill>
              </a:rPr>
              <a:t>起到一个中介、协调的</a:t>
            </a:r>
            <a:r>
              <a:rPr lang="zh-CN" altLang="zh-CN" sz="1600" smtClean="0">
                <a:solidFill>
                  <a:srgbClr val="C00000"/>
                </a:solidFill>
              </a:rPr>
              <a:t>作用</a:t>
            </a:r>
            <a:endParaRPr lang="zh-CN" altLang="zh-CN" sz="1600">
              <a:solidFill>
                <a:srgbClr val="C00000"/>
              </a:solidFill>
            </a:endParaRPr>
          </a:p>
          <a:p>
            <a:pPr lvl="1"/>
            <a:endParaRPr lang="en-US" altLang="zh-CN" smtClean="0">
              <a:solidFill>
                <a:srgbClr val="7030A0"/>
              </a:solidFill>
            </a:endParaRPr>
          </a:p>
          <a:p>
            <a:pPr lvl="2"/>
            <a:endParaRPr lang="en-US" altLang="zh-CN" smtClean="0">
              <a:solidFill>
                <a:srgbClr val="7030A0"/>
              </a:solidFill>
            </a:endParaRPr>
          </a:p>
          <a:p>
            <a:pPr lvl="2"/>
            <a:endParaRPr lang="zh-CN" altLang="zh-CN" smtClean="0">
              <a:solidFill>
                <a:srgbClr val="7030A0"/>
              </a:solidFill>
            </a:endParaRPr>
          </a:p>
        </p:txBody>
      </p:sp>
      <p:pic>
        <p:nvPicPr>
          <p:cNvPr id="7" name="图片 6"/>
          <p:cNvPicPr/>
          <p:nvPr/>
        </p:nvPicPr>
        <p:blipFill>
          <a:blip r:embed="rId1" cstate="print"/>
          <a:srcRect/>
          <a:stretch>
            <a:fillRect/>
          </a:stretch>
        </p:blipFill>
        <p:spPr bwMode="auto">
          <a:xfrm>
            <a:off x="1115616" y="2348880"/>
            <a:ext cx="1872208" cy="1080120"/>
          </a:xfrm>
          <a:prstGeom prst="rect">
            <a:avLst/>
          </a:prstGeom>
          <a:noFill/>
          <a:ln w="9525">
            <a:noFill/>
            <a:miter lim="800000"/>
            <a:headEnd/>
            <a:tailEnd/>
          </a:ln>
        </p:spPr>
      </p:pic>
      <p:pic>
        <p:nvPicPr>
          <p:cNvPr id="8" name="图片 7"/>
          <p:cNvPicPr/>
          <p:nvPr/>
        </p:nvPicPr>
        <p:blipFill>
          <a:blip r:embed="rId2" cstate="print"/>
          <a:srcRect/>
          <a:stretch>
            <a:fillRect/>
          </a:stretch>
        </p:blipFill>
        <p:spPr bwMode="auto">
          <a:xfrm>
            <a:off x="4579889" y="4149036"/>
            <a:ext cx="2800423" cy="19235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中介者</a:t>
            </a:r>
            <a:r>
              <a:rPr lang="zh-CN" altLang="en-US" smtClean="0"/>
              <a:t>模式 </a:t>
            </a:r>
            <a:r>
              <a:rPr lang="en-US" altLang="zh-CN" smtClean="0"/>
              <a:t>Mediator</a:t>
            </a:r>
            <a:endParaRPr lang="zh-CN" altLang="en-US" smtClean="0">
              <a:solidFill>
                <a:srgbClr val="CCCCCC"/>
              </a:solidFill>
            </a:endParaRPr>
          </a:p>
        </p:txBody>
      </p:sp>
      <p:sp>
        <p:nvSpPr>
          <p:cNvPr id="25603" name="内容占位符 2"/>
          <p:cNvSpPr>
            <a:spLocks noGrp="1"/>
          </p:cNvSpPr>
          <p:nvPr>
            <p:ph idx="1"/>
          </p:nvPr>
        </p:nvSpPr>
        <p:spPr>
          <a:xfrm>
            <a:off x="142875" y="1000125"/>
            <a:ext cx="8786813" cy="5073650"/>
          </a:xfrm>
        </p:spPr>
        <p:txBody>
          <a:bodyPr/>
          <a:lstStyle/>
          <a:p>
            <a:pPr lvl="0"/>
            <a:r>
              <a:rPr lang="zh-CN" altLang="en-US"/>
              <a:t>核心</a:t>
            </a:r>
            <a:r>
              <a:rPr lang="zh-CN" altLang="en-US" smtClean="0"/>
              <a:t>：</a:t>
            </a:r>
            <a:endParaRPr lang="en-US" altLang="zh-CN" smtClean="0"/>
          </a:p>
          <a:p>
            <a:pPr lvl="1"/>
            <a:r>
              <a:rPr lang="zh-CN" altLang="en-US" smtClean="0">
                <a:solidFill>
                  <a:srgbClr val="7030A0"/>
                </a:solidFill>
              </a:rPr>
              <a:t>如果一个系统中对象之间的联系呈现为网状结构，对象之间存在大量多对多关系，将导致关系及其复杂，</a:t>
            </a:r>
            <a:r>
              <a:rPr lang="zh-CN" altLang="en-US" sz="2400" smtClean="0">
                <a:solidFill>
                  <a:srgbClr val="C00000"/>
                </a:solidFill>
                <a:effectLst>
                  <a:outerShdw blurRad="38100" dist="38100" dir="2700000" algn="tl">
                    <a:srgbClr val="000000">
                      <a:alpha val="43137"/>
                    </a:srgbClr>
                  </a:outerShdw>
                </a:effectLst>
              </a:rPr>
              <a:t>这些对象称为“同事对象”</a:t>
            </a:r>
            <a:endParaRPr lang="en-US" altLang="zh-CN" sz="2400" smtClean="0">
              <a:solidFill>
                <a:srgbClr val="C00000"/>
              </a:solidFill>
              <a:effectLst>
                <a:outerShdw blurRad="38100" dist="38100" dir="2700000" algn="tl">
                  <a:srgbClr val="000000">
                    <a:alpha val="43137"/>
                  </a:srgbClr>
                </a:outerShdw>
              </a:effectLst>
            </a:endParaRPr>
          </a:p>
          <a:p>
            <a:pPr lvl="1"/>
            <a:r>
              <a:rPr lang="zh-CN" altLang="en-US">
                <a:solidFill>
                  <a:srgbClr val="7030A0"/>
                </a:solidFill>
              </a:rPr>
              <a:t>我们可以引入</a:t>
            </a:r>
            <a:r>
              <a:rPr lang="zh-CN" altLang="en-US" sz="2400">
                <a:solidFill>
                  <a:srgbClr val="C00000"/>
                </a:solidFill>
                <a:effectLst>
                  <a:outerShdw blurRad="38100" dist="38100" dir="2700000" algn="tl">
                    <a:srgbClr val="000000">
                      <a:alpha val="43137"/>
                    </a:srgbClr>
                  </a:outerShdw>
                </a:effectLst>
              </a:rPr>
              <a:t>一个中介者对象</a:t>
            </a:r>
            <a:r>
              <a:rPr lang="zh-CN" altLang="en-US">
                <a:solidFill>
                  <a:srgbClr val="7030A0"/>
                </a:solidFill>
              </a:rPr>
              <a:t>，使各个同事对象只跟中介者对象打交道，将复杂的网络结构化解为如下的星形结构。</a:t>
            </a:r>
            <a:endParaRPr lang="en-US" altLang="zh-CN">
              <a:solidFill>
                <a:srgbClr val="7030A0"/>
              </a:solidFill>
            </a:endParaRPr>
          </a:p>
          <a:p>
            <a:pPr lvl="1"/>
            <a:endParaRPr lang="en-US" altLang="zh-CN" sz="2400" smtClean="0">
              <a:solidFill>
                <a:srgbClr val="C00000"/>
              </a:solidFill>
              <a:effectLst>
                <a:outerShdw blurRad="38100" dist="38100" dir="2700000" algn="tl">
                  <a:srgbClr val="000000">
                    <a:alpha val="43137"/>
                  </a:srgbClr>
                </a:outerShdw>
              </a:effectLst>
            </a:endParaRPr>
          </a:p>
          <a:p>
            <a:pPr lvl="2"/>
            <a:endParaRPr lang="en-US" altLang="zh-CN" smtClean="0">
              <a:solidFill>
                <a:srgbClr val="7030A0"/>
              </a:solidFill>
            </a:endParaRPr>
          </a:p>
          <a:p>
            <a:pPr lvl="2"/>
            <a:endParaRPr lang="zh-CN" altLang="zh-CN" smtClean="0">
              <a:solidFill>
                <a:srgbClr val="7030A0"/>
              </a:solidFill>
            </a:endParaRPr>
          </a:p>
        </p:txBody>
      </p:sp>
      <p:pic>
        <p:nvPicPr>
          <p:cNvPr id="2050" name="Picture 2" descr="http://images.cnblogs.com/cnblogs_com/abcdwxc/introduce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35868" y="3140968"/>
            <a:ext cx="6600825" cy="2133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中介者</a:t>
            </a:r>
            <a:r>
              <a:rPr lang="zh-CN" altLang="en-US" smtClean="0"/>
              <a:t>模式 </a:t>
            </a:r>
            <a:r>
              <a:rPr lang="en-US" altLang="zh-CN" smtClean="0"/>
              <a:t>Mediator</a:t>
            </a:r>
            <a:endParaRPr lang="zh-CN" altLang="en-US" smtClean="0">
              <a:solidFill>
                <a:srgbClr val="CCCCCC"/>
              </a:solidFill>
            </a:endParaRPr>
          </a:p>
        </p:txBody>
      </p:sp>
      <p:sp>
        <p:nvSpPr>
          <p:cNvPr id="25603" name="内容占位符 2"/>
          <p:cNvSpPr>
            <a:spLocks noGrp="1"/>
          </p:cNvSpPr>
          <p:nvPr>
            <p:ph idx="1"/>
          </p:nvPr>
        </p:nvSpPr>
        <p:spPr>
          <a:xfrm>
            <a:off x="142875" y="1000125"/>
            <a:ext cx="8786813" cy="5073650"/>
          </a:xfrm>
        </p:spPr>
        <p:txBody>
          <a:bodyPr/>
          <a:lstStyle/>
          <a:p>
            <a:r>
              <a:rPr lang="zh-CN" altLang="en-US" sz="2800" smtClean="0">
                <a:solidFill>
                  <a:srgbClr val="C00000"/>
                </a:solidFill>
                <a:effectLst>
                  <a:outerShdw blurRad="38100" dist="38100" dir="2700000" algn="tl">
                    <a:srgbClr val="000000">
                      <a:alpha val="43137"/>
                    </a:srgbClr>
                  </a:outerShdw>
                </a:effectLst>
              </a:rPr>
              <a:t>中介者模式类图</a:t>
            </a:r>
            <a:endParaRPr lang="en-US" altLang="zh-CN" sz="2800" smtClean="0">
              <a:solidFill>
                <a:srgbClr val="C00000"/>
              </a:solidFill>
              <a:effectLst>
                <a:outerShdw blurRad="38100" dist="38100" dir="2700000" algn="tl">
                  <a:srgbClr val="000000">
                    <a:alpha val="43137"/>
                  </a:srgbClr>
                </a:outerShdw>
              </a:effectLst>
            </a:endParaRPr>
          </a:p>
          <a:p>
            <a:pPr lvl="2"/>
            <a:endParaRPr lang="en-US" altLang="zh-CN" smtClean="0">
              <a:solidFill>
                <a:srgbClr val="7030A0"/>
              </a:solidFill>
            </a:endParaRPr>
          </a:p>
          <a:p>
            <a:pPr lvl="2"/>
            <a:endParaRPr lang="zh-CN" altLang="zh-CN" smtClean="0">
              <a:solidFill>
                <a:srgbClr val="7030A0"/>
              </a:solidFill>
            </a:endParaRPr>
          </a:p>
        </p:txBody>
      </p:sp>
      <p:pic>
        <p:nvPicPr>
          <p:cNvPr id="2" name="图片 1"/>
          <p:cNvPicPr>
            <a:picLocks noChangeAspect="1"/>
          </p:cNvPicPr>
          <p:nvPr/>
        </p:nvPicPr>
        <p:blipFill>
          <a:blip r:embed="rId1"/>
          <a:stretch>
            <a:fillRect/>
          </a:stretch>
        </p:blipFill>
        <p:spPr>
          <a:xfrm>
            <a:off x="755576" y="1700808"/>
            <a:ext cx="7344816" cy="4009379"/>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中介者</a:t>
            </a:r>
            <a:r>
              <a:rPr lang="zh-CN" altLang="en-US" smtClean="0"/>
              <a:t>模式 </a:t>
            </a:r>
            <a:r>
              <a:rPr lang="en-US" altLang="zh-CN" smtClean="0"/>
              <a:t>Mediator</a:t>
            </a:r>
            <a:endParaRPr lang="zh-CN" altLang="en-US" smtClean="0">
              <a:solidFill>
                <a:srgbClr val="CCCCCC"/>
              </a:solidFill>
            </a:endParaRPr>
          </a:p>
        </p:txBody>
      </p:sp>
      <p:sp>
        <p:nvSpPr>
          <p:cNvPr id="25603" name="内容占位符 2"/>
          <p:cNvSpPr>
            <a:spLocks noGrp="1"/>
          </p:cNvSpPr>
          <p:nvPr>
            <p:ph idx="1"/>
          </p:nvPr>
        </p:nvSpPr>
        <p:spPr>
          <a:xfrm>
            <a:off x="142875" y="1000125"/>
            <a:ext cx="8786813" cy="5073650"/>
          </a:xfrm>
        </p:spPr>
        <p:txBody>
          <a:bodyPr/>
          <a:lstStyle/>
          <a:p>
            <a:r>
              <a:rPr lang="zh-CN" altLang="en-US" smtClean="0">
                <a:solidFill>
                  <a:srgbClr val="7030A0"/>
                </a:solidFill>
              </a:rPr>
              <a:t>课堂代码类图</a:t>
            </a:r>
            <a:endParaRPr lang="en-US" altLang="zh-CN" smtClean="0">
              <a:solidFill>
                <a:srgbClr val="7030A0"/>
              </a:solidFill>
            </a:endParaRPr>
          </a:p>
          <a:p>
            <a:pPr lvl="2"/>
            <a:endParaRPr lang="en-US" altLang="zh-CN" smtClean="0">
              <a:solidFill>
                <a:srgbClr val="7030A0"/>
              </a:solidFill>
            </a:endParaRPr>
          </a:p>
          <a:p>
            <a:pPr lvl="2"/>
            <a:endParaRPr lang="zh-CN" altLang="zh-CN" smtClean="0">
              <a:solidFill>
                <a:srgbClr val="7030A0"/>
              </a:solidFill>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607343"/>
            <a:ext cx="9144000" cy="3643313"/>
          </a:xfrm>
          <a:prstGeom prst="rect">
            <a:avLst/>
          </a:prstGeom>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0"/>
            <a:ext cx="7092950" cy="857250"/>
          </a:xfrm>
        </p:spPr>
        <p:txBody>
          <a:bodyPr/>
          <a:lstStyle/>
          <a:p>
            <a:pPr eaLnBrk="1" hangingPunct="1"/>
            <a:r>
              <a:rPr lang="zh-CN" altLang="en-US"/>
              <a:t>中介者</a:t>
            </a:r>
            <a:r>
              <a:rPr lang="zh-CN" altLang="en-US" smtClean="0"/>
              <a:t>模式 </a:t>
            </a:r>
            <a:r>
              <a:rPr lang="en-US" altLang="zh-CN" smtClean="0"/>
              <a:t>Mediator</a:t>
            </a:r>
            <a:endParaRPr lang="zh-CN" altLang="en-US" smtClean="0">
              <a:solidFill>
                <a:srgbClr val="CCCCCC"/>
              </a:solidFill>
            </a:endParaRPr>
          </a:p>
        </p:txBody>
      </p:sp>
      <p:sp>
        <p:nvSpPr>
          <p:cNvPr id="25603" name="内容占位符 2"/>
          <p:cNvSpPr>
            <a:spLocks noGrp="1"/>
          </p:cNvSpPr>
          <p:nvPr>
            <p:ph idx="1"/>
          </p:nvPr>
        </p:nvSpPr>
        <p:spPr>
          <a:xfrm>
            <a:off x="142875" y="1000125"/>
            <a:ext cx="8786813" cy="5073650"/>
          </a:xfrm>
        </p:spPr>
        <p:txBody>
          <a:bodyPr/>
          <a:lstStyle/>
          <a:p>
            <a:r>
              <a:rPr lang="zh-CN" altLang="zh-CN" b="1">
                <a:solidFill>
                  <a:srgbClr val="C00000"/>
                </a:solidFill>
              </a:rPr>
              <a:t>中介者模式的本质</a:t>
            </a:r>
            <a:r>
              <a:rPr lang="zh-CN" altLang="zh-CN" b="1" smtClean="0">
                <a:solidFill>
                  <a:srgbClr val="C00000"/>
                </a:solidFill>
              </a:rPr>
              <a:t>：</a:t>
            </a:r>
            <a:endParaRPr lang="en-US" altLang="zh-CN">
              <a:solidFill>
                <a:srgbClr val="C00000"/>
              </a:solidFill>
            </a:endParaRPr>
          </a:p>
          <a:p>
            <a:pPr lvl="1"/>
            <a:r>
              <a:rPr lang="zh-CN" altLang="zh-CN" smtClean="0">
                <a:solidFill>
                  <a:srgbClr val="C00000"/>
                </a:solidFill>
              </a:rPr>
              <a:t>解耦</a:t>
            </a:r>
            <a:r>
              <a:rPr lang="zh-CN" altLang="zh-CN">
                <a:solidFill>
                  <a:srgbClr val="C00000"/>
                </a:solidFill>
              </a:rPr>
              <a:t>多</a:t>
            </a:r>
            <a:r>
              <a:rPr lang="zh-CN" altLang="zh-CN" smtClean="0">
                <a:solidFill>
                  <a:srgbClr val="C00000"/>
                </a:solidFill>
              </a:rPr>
              <a:t>个</a:t>
            </a:r>
            <a:r>
              <a:rPr lang="zh-CN" altLang="en-US" smtClean="0">
                <a:solidFill>
                  <a:srgbClr val="C00000"/>
                </a:solidFill>
              </a:rPr>
              <a:t>同事</a:t>
            </a:r>
            <a:r>
              <a:rPr lang="zh-CN" altLang="zh-CN" smtClean="0">
                <a:solidFill>
                  <a:srgbClr val="C00000"/>
                </a:solidFill>
              </a:rPr>
              <a:t>对象</a:t>
            </a:r>
            <a:r>
              <a:rPr lang="zh-CN" altLang="zh-CN">
                <a:solidFill>
                  <a:srgbClr val="C00000"/>
                </a:solidFill>
              </a:rPr>
              <a:t>之间的交互关系。每个对象都持有中介者对象的引用，只跟中介者对象打交道。我们通过中介者对象统一管理这些交互</a:t>
            </a:r>
            <a:r>
              <a:rPr lang="zh-CN" altLang="zh-CN" smtClean="0">
                <a:solidFill>
                  <a:srgbClr val="C00000"/>
                </a:solidFill>
              </a:rPr>
              <a:t>关系</a:t>
            </a:r>
            <a:endParaRPr lang="en-US" altLang="zh-CN" smtClean="0">
              <a:solidFill>
                <a:srgbClr val="C00000"/>
              </a:solidFill>
            </a:endParaRPr>
          </a:p>
          <a:p>
            <a:endParaRPr lang="en-US" altLang="zh-CN" smtClean="0">
              <a:solidFill>
                <a:srgbClr val="C00000"/>
              </a:solidFill>
            </a:endParaRPr>
          </a:p>
          <a:p>
            <a:r>
              <a:rPr lang="zh-CN" altLang="en-US" smtClean="0">
                <a:solidFill>
                  <a:srgbClr val="C00000"/>
                </a:solidFill>
              </a:rPr>
              <a:t>开发中常见的场景：</a:t>
            </a:r>
            <a:endParaRPr lang="en-US" altLang="zh-CN" smtClean="0">
              <a:solidFill>
                <a:srgbClr val="C00000"/>
              </a:solidFill>
            </a:endParaRPr>
          </a:p>
          <a:p>
            <a:pPr lvl="1"/>
            <a:r>
              <a:rPr lang="en-US" altLang="zh-CN" smtClean="0">
                <a:solidFill>
                  <a:srgbClr val="0070C0"/>
                </a:solidFill>
              </a:rPr>
              <a:t>MVC</a:t>
            </a:r>
            <a:r>
              <a:rPr lang="zh-CN" altLang="en-US" smtClean="0">
                <a:solidFill>
                  <a:srgbClr val="0070C0"/>
                </a:solidFill>
              </a:rPr>
              <a:t>模式</a:t>
            </a:r>
            <a:r>
              <a:rPr lang="en-US" altLang="zh-CN" smtClean="0">
                <a:solidFill>
                  <a:srgbClr val="0070C0"/>
                </a:solidFill>
              </a:rPr>
              <a:t>(</a:t>
            </a:r>
            <a:r>
              <a:rPr lang="zh-CN" altLang="en-US" smtClean="0">
                <a:solidFill>
                  <a:srgbClr val="0070C0"/>
                </a:solidFill>
              </a:rPr>
              <a:t>其中的</a:t>
            </a:r>
            <a:r>
              <a:rPr lang="en-US" altLang="zh-CN" smtClean="0">
                <a:solidFill>
                  <a:srgbClr val="0070C0"/>
                </a:solidFill>
              </a:rPr>
              <a:t>C</a:t>
            </a:r>
            <a:r>
              <a:rPr lang="zh-CN" altLang="en-US" smtClean="0">
                <a:solidFill>
                  <a:srgbClr val="0070C0"/>
                </a:solidFill>
              </a:rPr>
              <a:t>，控制器就是一个中介者对象。</a:t>
            </a:r>
            <a:r>
              <a:rPr lang="en-US" altLang="zh-CN" smtClean="0">
                <a:solidFill>
                  <a:srgbClr val="0070C0"/>
                </a:solidFill>
              </a:rPr>
              <a:t>M</a:t>
            </a:r>
            <a:r>
              <a:rPr lang="zh-CN" altLang="en-US" smtClean="0">
                <a:solidFill>
                  <a:srgbClr val="0070C0"/>
                </a:solidFill>
              </a:rPr>
              <a:t>和</a:t>
            </a:r>
            <a:r>
              <a:rPr lang="en-US" altLang="zh-CN" smtClean="0">
                <a:solidFill>
                  <a:srgbClr val="0070C0"/>
                </a:solidFill>
              </a:rPr>
              <a:t>V</a:t>
            </a:r>
            <a:r>
              <a:rPr lang="zh-CN" altLang="en-US" smtClean="0">
                <a:solidFill>
                  <a:srgbClr val="0070C0"/>
                </a:solidFill>
              </a:rPr>
              <a:t>都和他打交道</a:t>
            </a:r>
            <a:r>
              <a:rPr lang="en-US" altLang="zh-CN" smtClean="0">
                <a:solidFill>
                  <a:srgbClr val="0070C0"/>
                </a:solidFill>
              </a:rPr>
              <a:t>)</a:t>
            </a:r>
            <a:endParaRPr lang="en-US" altLang="zh-CN" smtClean="0">
              <a:solidFill>
                <a:srgbClr val="0070C0"/>
              </a:solidFill>
            </a:endParaRPr>
          </a:p>
          <a:p>
            <a:pPr lvl="1"/>
            <a:r>
              <a:rPr lang="zh-CN" altLang="en-US" smtClean="0">
                <a:solidFill>
                  <a:srgbClr val="7030A0"/>
                </a:solidFill>
              </a:rPr>
              <a:t>窗口游戏程序，窗口软件开发中窗口对象也是一个中介者对象</a:t>
            </a:r>
            <a:endParaRPr lang="en-US" altLang="zh-CN" smtClean="0">
              <a:solidFill>
                <a:srgbClr val="7030A0"/>
              </a:solidFill>
            </a:endParaRPr>
          </a:p>
          <a:p>
            <a:pPr lvl="1"/>
            <a:r>
              <a:rPr lang="zh-CN" altLang="en-US" smtClean="0">
                <a:solidFill>
                  <a:srgbClr val="0070C0"/>
                </a:solidFill>
              </a:rPr>
              <a:t>图形界面开发</a:t>
            </a:r>
            <a:r>
              <a:rPr lang="en-US" altLang="zh-CN" smtClean="0">
                <a:solidFill>
                  <a:srgbClr val="0070C0"/>
                </a:solidFill>
              </a:rPr>
              <a:t>GUI</a:t>
            </a:r>
            <a:r>
              <a:rPr lang="zh-CN" altLang="en-US" smtClean="0">
                <a:solidFill>
                  <a:srgbClr val="0070C0"/>
                </a:solidFill>
              </a:rPr>
              <a:t>中，多个组件之间的交互，可以通过引入一个中介者对象来解决，可以是整体的窗口对象或者</a:t>
            </a:r>
            <a:r>
              <a:rPr lang="en-US" altLang="zh-CN" smtClean="0">
                <a:solidFill>
                  <a:srgbClr val="0070C0"/>
                </a:solidFill>
              </a:rPr>
              <a:t>DOM</a:t>
            </a:r>
            <a:r>
              <a:rPr lang="zh-CN" altLang="en-US" smtClean="0">
                <a:solidFill>
                  <a:srgbClr val="0070C0"/>
                </a:solidFill>
              </a:rPr>
              <a:t>对象</a:t>
            </a:r>
            <a:endParaRPr lang="en-US" altLang="zh-CN" smtClean="0">
              <a:solidFill>
                <a:srgbClr val="0070C0"/>
              </a:solidFill>
            </a:endParaRPr>
          </a:p>
          <a:p>
            <a:pPr lvl="1"/>
            <a:r>
              <a:rPr lang="en-US" altLang="zh-CN" smtClean="0">
                <a:solidFill>
                  <a:srgbClr val="7030A0"/>
                </a:solidFill>
              </a:rPr>
              <a:t>Java.lang.reflect.Method#invoke()</a:t>
            </a:r>
            <a:endParaRPr lang="en-US" altLang="zh-CN" smtClean="0">
              <a:solidFill>
                <a:srgbClr val="7030A0"/>
              </a:solidFill>
            </a:endParaRPr>
          </a:p>
          <a:p>
            <a:endParaRPr lang="en-US" altLang="zh-CN" smtClean="0">
              <a:solidFill>
                <a:srgbClr val="7030A0"/>
              </a:solidFill>
            </a:endParaRPr>
          </a:p>
          <a:p>
            <a:endParaRPr lang="zh-CN" altLang="zh-CN" smtClean="0">
              <a:solidFill>
                <a:srgbClr val="7030A0"/>
              </a:solidFill>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命令</a:t>
            </a:r>
            <a:r>
              <a:rPr lang="zh-CN" altLang="en-US" smtClean="0"/>
              <a:t>模式 </a:t>
            </a:r>
            <a:r>
              <a:rPr lang="en-US" altLang="zh-CN"/>
              <a:t>command</a:t>
            </a:r>
            <a:endParaRPr lang="zh-CN" altLang="en-US"/>
          </a:p>
        </p:txBody>
      </p:sp>
      <p:sp>
        <p:nvSpPr>
          <p:cNvPr id="3" name="内容占位符 2"/>
          <p:cNvSpPr>
            <a:spLocks noGrp="1"/>
          </p:cNvSpPr>
          <p:nvPr>
            <p:ph idx="1"/>
          </p:nvPr>
        </p:nvSpPr>
        <p:spPr/>
        <p:txBody>
          <a:bodyPr/>
          <a:lstStyle/>
          <a:p>
            <a:r>
              <a:rPr lang="zh-CN" altLang="en-US" dirty="0" smtClean="0">
                <a:solidFill>
                  <a:srgbClr val="C00000"/>
                </a:solidFill>
                <a:effectLst>
                  <a:outerShdw blurRad="38100" dist="38100" dir="2700000" algn="tl">
                    <a:srgbClr val="000000">
                      <a:alpha val="43137"/>
                    </a:srgbClr>
                  </a:outerShdw>
                </a:effectLst>
              </a:rPr>
              <a:t>介绍：</a:t>
            </a:r>
            <a:endParaRPr lang="en-US" altLang="zh-CN" sz="2400" dirty="0" smtClean="0">
              <a:solidFill>
                <a:srgbClr val="C00000"/>
              </a:solidFill>
              <a:effectLst>
                <a:outerShdw blurRad="38100" dist="38100" dir="2700000" algn="tl">
                  <a:srgbClr val="000000">
                    <a:alpha val="43137"/>
                  </a:srgbClr>
                </a:outerShdw>
              </a:effectLst>
            </a:endParaRPr>
          </a:p>
          <a:p>
            <a:pPr lvl="1"/>
            <a:r>
              <a:rPr lang="zh-CN" altLang="en-US" sz="2000" dirty="0" smtClean="0"/>
              <a:t>命令模式：将一个请求封装为一个对象，从而使我们可用不同的请求对客户进行参数化；对请求排队或者记录请求日志，以及支持可撤销的操作。也称之为：动作</a:t>
            </a:r>
            <a:r>
              <a:rPr lang="en-US" altLang="zh-CN" sz="2000" dirty="0" smtClean="0"/>
              <a:t>Action</a:t>
            </a:r>
            <a:r>
              <a:rPr lang="zh-CN" altLang="en-US" sz="2000" dirty="0" smtClean="0"/>
              <a:t>模式、事务</a:t>
            </a:r>
            <a:r>
              <a:rPr lang="en-US" altLang="zh-CN" sz="2000" dirty="0" smtClean="0"/>
              <a:t>transaction</a:t>
            </a:r>
            <a:r>
              <a:rPr lang="zh-CN" altLang="en-US" sz="2000" dirty="0" smtClean="0"/>
              <a:t>模式</a:t>
            </a:r>
            <a:endParaRPr lang="en-US" altLang="zh-CN" sz="2000" dirty="0" smtClean="0"/>
          </a:p>
          <a:p>
            <a:endParaRPr lang="zh-CN" altLang="en-US" sz="2400" dirty="0">
              <a:solidFill>
                <a:srgbClr val="C00000"/>
              </a:solidFill>
              <a:effectLst>
                <a:outerShdw blurRad="38100" dist="38100" dir="2700000" algn="tl">
                  <a:srgbClr val="000000">
                    <a:alpha val="43137"/>
                  </a:srgbClr>
                </a:outerShdw>
              </a:effectLst>
            </a:endParaRPr>
          </a:p>
        </p:txBody>
      </p:sp>
      <p:pic>
        <p:nvPicPr>
          <p:cNvPr id="5" name="图片 4"/>
          <p:cNvPicPr>
            <a:picLocks noChangeAspect="1"/>
          </p:cNvPicPr>
          <p:nvPr/>
        </p:nvPicPr>
        <p:blipFill>
          <a:blip r:embed="rId1"/>
          <a:stretch>
            <a:fillRect/>
          </a:stretch>
        </p:blipFill>
        <p:spPr>
          <a:xfrm>
            <a:off x="1425455" y="2636912"/>
            <a:ext cx="6221651" cy="321338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pt新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ppt新模板</Template>
  <TotalTime>0</TotalTime>
  <Words>25204</Words>
  <Application>WPS 演示</Application>
  <PresentationFormat>信纸(8.5x11 英寸)</PresentationFormat>
  <Paragraphs>2106</Paragraphs>
  <Slides>135</Slides>
  <Notes>51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135</vt:i4>
      </vt:variant>
    </vt:vector>
  </HeadingPairs>
  <TitlesOfParts>
    <vt:vector size="148" baseType="lpstr">
      <vt:lpstr>Arial</vt:lpstr>
      <vt:lpstr>宋体</vt:lpstr>
      <vt:lpstr>Wingdings</vt:lpstr>
      <vt:lpstr>Trebuchet MS</vt:lpstr>
      <vt:lpstr>微软雅黑</vt:lpstr>
      <vt:lpstr>Arial Unicode MS</vt:lpstr>
      <vt:lpstr>Arial Rounded MT Bold</vt:lpstr>
      <vt:lpstr>Consolas</vt:lpstr>
      <vt:lpstr>Courier New</vt:lpstr>
      <vt:lpstr>Times New Roman</vt:lpstr>
      <vt:lpstr>Calibri</vt:lpstr>
      <vt:lpstr>Tahoma</vt:lpstr>
      <vt:lpstr>ppt新模板</vt:lpstr>
      <vt:lpstr>设 计 模 式</vt:lpstr>
      <vt:lpstr>设计模式GOF23</vt:lpstr>
      <vt:lpstr>单例模式</vt:lpstr>
      <vt:lpstr>单例模式</vt:lpstr>
      <vt:lpstr>单例模式</vt:lpstr>
      <vt:lpstr>单例模式</vt:lpstr>
      <vt:lpstr>单例模式</vt:lpstr>
      <vt:lpstr>单例模式</vt:lpstr>
      <vt:lpstr>单例模式</vt:lpstr>
      <vt:lpstr>单例模式</vt:lpstr>
      <vt:lpstr>单例模式</vt:lpstr>
      <vt:lpstr>单例模式</vt:lpstr>
      <vt:lpstr>单例模式</vt:lpstr>
      <vt:lpstr>工厂模式</vt:lpstr>
      <vt:lpstr>工厂模式</vt:lpstr>
      <vt:lpstr>工厂模式</vt:lpstr>
      <vt:lpstr>简单工厂模式</vt:lpstr>
      <vt:lpstr>工厂方法模式</vt:lpstr>
      <vt:lpstr>工厂模式</vt:lpstr>
      <vt:lpstr>抽象工厂模式</vt:lpstr>
      <vt:lpstr>抽象工厂模式</vt:lpstr>
      <vt:lpstr>工厂模式</vt:lpstr>
      <vt:lpstr>建造者模式</vt:lpstr>
      <vt:lpstr>建造者模式</vt:lpstr>
      <vt:lpstr>建造者模式</vt:lpstr>
      <vt:lpstr>原型模式prototype</vt:lpstr>
      <vt:lpstr>原型模式prototype</vt:lpstr>
      <vt:lpstr>原型模式prototype</vt:lpstr>
      <vt:lpstr>原型模式prototype</vt:lpstr>
      <vt:lpstr>创建型模式的总结</vt:lpstr>
      <vt:lpstr>结构型模式</vt:lpstr>
      <vt:lpstr>结构型模式总结</vt:lpstr>
      <vt:lpstr>适配器adapter模式</vt:lpstr>
      <vt:lpstr>适配器adapter模式</vt:lpstr>
      <vt:lpstr>适配器adapter模式</vt:lpstr>
      <vt:lpstr>适配器adapter模式</vt:lpstr>
      <vt:lpstr>适配器adapter模式</vt:lpstr>
      <vt:lpstr>代理模式</vt:lpstr>
      <vt:lpstr>代理模式</vt:lpstr>
      <vt:lpstr>代理模式</vt:lpstr>
      <vt:lpstr>静态代理（static  proxy）</vt:lpstr>
      <vt:lpstr>动态代理(dynamic  proxy)</vt:lpstr>
      <vt:lpstr>动态代理的优点</vt:lpstr>
      <vt:lpstr>动态代理(JDK自带的实现)</vt:lpstr>
      <vt:lpstr>代理模式</vt:lpstr>
      <vt:lpstr>面向切面编程AOP介绍</vt:lpstr>
      <vt:lpstr>面向切面编程AOP介绍</vt:lpstr>
      <vt:lpstr>桥接模式(bridge)</vt:lpstr>
      <vt:lpstr>桥接模式</vt:lpstr>
      <vt:lpstr>桥接模式</vt:lpstr>
      <vt:lpstr>桥接模式</vt:lpstr>
      <vt:lpstr>桥接模式</vt:lpstr>
      <vt:lpstr>组合模式(composite)</vt:lpstr>
      <vt:lpstr>组合模式(composite)</vt:lpstr>
      <vt:lpstr>组合模式</vt:lpstr>
      <vt:lpstr>组合模式</vt:lpstr>
      <vt:lpstr>装饰模式(decorator)</vt:lpstr>
      <vt:lpstr>装饰模式(decorator)</vt:lpstr>
      <vt:lpstr>装饰模式(decorator)</vt:lpstr>
      <vt:lpstr>装饰模式(decorator)</vt:lpstr>
      <vt:lpstr>装饰模式(decorator)</vt:lpstr>
      <vt:lpstr>装饰模式(decorator)</vt:lpstr>
      <vt:lpstr>装饰模式(decorator)</vt:lpstr>
      <vt:lpstr>装饰模式(decorator)</vt:lpstr>
      <vt:lpstr>装饰模式(decorator)</vt:lpstr>
      <vt:lpstr>外观模式 facade</vt:lpstr>
      <vt:lpstr>外观模式 facade</vt:lpstr>
      <vt:lpstr>外观模式 facade</vt:lpstr>
      <vt:lpstr>外观模式 facade</vt:lpstr>
      <vt:lpstr>外观模式 facade</vt:lpstr>
      <vt:lpstr>享元模式(FlyWeight)</vt:lpstr>
      <vt:lpstr>享元模式</vt:lpstr>
      <vt:lpstr>享元模式</vt:lpstr>
      <vt:lpstr>享元模式</vt:lpstr>
      <vt:lpstr>享元模式</vt:lpstr>
      <vt:lpstr>享元模式</vt:lpstr>
      <vt:lpstr>结构型模式总结</vt:lpstr>
      <vt:lpstr>行为型模式</vt:lpstr>
      <vt:lpstr>行为型模式</vt:lpstr>
      <vt:lpstr>责任链模式chain of responsibility</vt:lpstr>
      <vt:lpstr>责任链模式chain of responsibility</vt:lpstr>
      <vt:lpstr>责任链模式chain of responsibility</vt:lpstr>
      <vt:lpstr>责任链模式chain of responsibility</vt:lpstr>
      <vt:lpstr>责任链模式chain of responsibility</vt:lpstr>
      <vt:lpstr>责任链模式chain of responsibility</vt:lpstr>
      <vt:lpstr>责任链模式chain of responsibility</vt:lpstr>
      <vt:lpstr>责任链模式chain of responsibility</vt:lpstr>
      <vt:lpstr>责任链模式chain of responsibility</vt:lpstr>
      <vt:lpstr>迭代器模式 iterator</vt:lpstr>
      <vt:lpstr>迭代器模式iterator</vt:lpstr>
      <vt:lpstr>迭代器模式iterator</vt:lpstr>
      <vt:lpstr>迭代器模式iterator</vt:lpstr>
      <vt:lpstr>中介者模式 Mediator</vt:lpstr>
      <vt:lpstr>中介者模式 Mediator</vt:lpstr>
      <vt:lpstr>中介者模式 Mediator</vt:lpstr>
      <vt:lpstr>中介者模式 Mediator</vt:lpstr>
      <vt:lpstr>中介者模式 Mediator</vt:lpstr>
      <vt:lpstr>中介者模式 Mediator</vt:lpstr>
      <vt:lpstr>命令模式 command</vt:lpstr>
      <vt:lpstr>命令模式 command</vt:lpstr>
      <vt:lpstr>命令模式 command</vt:lpstr>
      <vt:lpstr>命令模式 command</vt:lpstr>
      <vt:lpstr>解释器模式 Interpreter</vt:lpstr>
      <vt:lpstr>解释器模式 Interpreter</vt:lpstr>
      <vt:lpstr>访问者模式 Visitor</vt:lpstr>
      <vt:lpstr>策略模式 strategy</vt:lpstr>
      <vt:lpstr>策略模式 strategy</vt:lpstr>
      <vt:lpstr>策略模式 strategy</vt:lpstr>
      <vt:lpstr>策略模式 strategy</vt:lpstr>
      <vt:lpstr>模板方法模式 template method</vt:lpstr>
      <vt:lpstr>模板方法模式 template method</vt:lpstr>
      <vt:lpstr>模板方法模式 template method</vt:lpstr>
      <vt:lpstr>模板方法模式 template method</vt:lpstr>
      <vt:lpstr>模板方法模式 template method</vt:lpstr>
      <vt:lpstr>状态模式 state</vt:lpstr>
      <vt:lpstr>状态模式 state</vt:lpstr>
      <vt:lpstr>状态模式 state</vt:lpstr>
      <vt:lpstr>状态模式 state</vt:lpstr>
      <vt:lpstr>状态模式 state</vt:lpstr>
      <vt:lpstr>观察者模式 Observer</vt:lpstr>
      <vt:lpstr>观察者模式 Observer</vt:lpstr>
      <vt:lpstr>观察者模式 Observer</vt:lpstr>
      <vt:lpstr>观察者模式 Observer</vt:lpstr>
      <vt:lpstr>观察者模式 Observer</vt:lpstr>
      <vt:lpstr>观察者模式 Observer</vt:lpstr>
      <vt:lpstr>备忘录模式 memento</vt:lpstr>
      <vt:lpstr>备忘录模式 memento</vt:lpstr>
      <vt:lpstr>备忘录模式 memento</vt:lpstr>
      <vt:lpstr>备忘录模式 memento</vt:lpstr>
      <vt:lpstr>备忘录模式 memento</vt:lpstr>
      <vt:lpstr>备忘录模式 memento</vt:lpstr>
      <vt:lpstr>设计模式汇总</vt:lpstr>
      <vt:lpstr>创建型模式的总结</vt:lpstr>
      <vt:lpstr>结构型模式总结</vt:lpstr>
      <vt:lpstr>行为型模式总结</vt:lpstr>
    </vt:vector>
  </TitlesOfParts>
  <Company>Global Intelligence Alliance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Value Creating System Analysis</dc:title>
  <dc:creator>Jessie Wang</dc:creator>
  <cp:lastModifiedBy>高淇</cp:lastModifiedBy>
  <cp:revision>1598</cp:revision>
  <dcterms:created xsi:type="dcterms:W3CDTF">2007-09-26T12:04:00Z</dcterms:created>
  <dcterms:modified xsi:type="dcterms:W3CDTF">2018-02-28T15:18:55Z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